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0.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1.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2.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4.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5.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3.xml" ContentType="application/vnd.openxmlformats-officedocument.themeOverride+xml"/>
  <Override PartName="/ppt/drawings/drawing1.xml" ContentType="application/vnd.openxmlformats-officedocument.drawingml.chartshape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6.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7.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8.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11.xml" ContentType="application/vnd.openxmlformats-officedocument.presentationml.notesSlide+xml"/>
  <Override PartName="/ppt/charts/chart29.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0.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1.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2.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3.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4.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14.xml" ContentType="application/vnd.openxmlformats-officedocument.presentationml.notesSlide+xml"/>
  <Override PartName="/ppt/charts/chart35.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4.xml" ContentType="application/vnd.openxmlformats-officedocument.themeOverride+xml"/>
  <Override PartName="/ppt/charts/chart36.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7.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8.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9.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40.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87" r:id="rId5"/>
    <p:sldMasterId id="2147484530" r:id="rId6"/>
    <p:sldMasterId id="2147484404" r:id="rId7"/>
    <p:sldMasterId id="2147484554" r:id="rId8"/>
    <p:sldMasterId id="2147484570" r:id="rId9"/>
    <p:sldMasterId id="2147484585" r:id="rId10"/>
    <p:sldMasterId id="2147484602" r:id="rId11"/>
    <p:sldMasterId id="2147484619" r:id="rId12"/>
    <p:sldMasterId id="2147484636" r:id="rId13"/>
    <p:sldMasterId id="2147484651" r:id="rId14"/>
    <p:sldMasterId id="2147484663" r:id="rId15"/>
    <p:sldMasterId id="2147484675" r:id="rId16"/>
    <p:sldMasterId id="2147484686" r:id="rId17"/>
    <p:sldMasterId id="2147484696" r:id="rId18"/>
    <p:sldMasterId id="2147484711" r:id="rId19"/>
    <p:sldMasterId id="2147484727" r:id="rId20"/>
  </p:sldMasterIdLst>
  <p:notesMasterIdLst>
    <p:notesMasterId r:id="rId60"/>
  </p:notesMasterIdLst>
  <p:handoutMasterIdLst>
    <p:handoutMasterId r:id="rId61"/>
  </p:handoutMasterIdLst>
  <p:sldIdLst>
    <p:sldId id="476" r:id="rId21"/>
    <p:sldId id="682" r:id="rId22"/>
    <p:sldId id="691" r:id="rId23"/>
    <p:sldId id="636" r:id="rId24"/>
    <p:sldId id="687" r:id="rId25"/>
    <p:sldId id="637" r:id="rId26"/>
    <p:sldId id="653" r:id="rId27"/>
    <p:sldId id="683" r:id="rId28"/>
    <p:sldId id="647" r:id="rId29"/>
    <p:sldId id="667" r:id="rId30"/>
    <p:sldId id="689" r:id="rId31"/>
    <p:sldId id="688" r:id="rId32"/>
    <p:sldId id="692" r:id="rId33"/>
    <p:sldId id="661" r:id="rId34"/>
    <p:sldId id="651" r:id="rId35"/>
    <p:sldId id="675" r:id="rId36"/>
    <p:sldId id="644" r:id="rId37"/>
    <p:sldId id="642" r:id="rId38"/>
    <p:sldId id="632" r:id="rId39"/>
    <p:sldId id="665" r:id="rId40"/>
    <p:sldId id="664" r:id="rId41"/>
    <p:sldId id="668" r:id="rId42"/>
    <p:sldId id="674" r:id="rId43"/>
    <p:sldId id="641" r:id="rId44"/>
    <p:sldId id="677" r:id="rId45"/>
    <p:sldId id="678" r:id="rId46"/>
    <p:sldId id="676" r:id="rId47"/>
    <p:sldId id="666" r:id="rId48"/>
    <p:sldId id="673" r:id="rId49"/>
    <p:sldId id="669" r:id="rId50"/>
    <p:sldId id="672" r:id="rId51"/>
    <p:sldId id="660" r:id="rId52"/>
    <p:sldId id="634" r:id="rId53"/>
    <p:sldId id="646" r:id="rId54"/>
    <p:sldId id="639" r:id="rId55"/>
    <p:sldId id="648" r:id="rId56"/>
    <p:sldId id="649" r:id="rId57"/>
    <p:sldId id="645" r:id="rId58"/>
    <p:sldId id="670" r:id="rId59"/>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rver and Cloud 2013 Template" id="{595E018A-2602-4761-9AFF-82EBFF82FE72}">
          <p14:sldIdLst>
            <p14:sldId id="476"/>
            <p14:sldId id="682"/>
            <p14:sldId id="691"/>
            <p14:sldId id="636"/>
            <p14:sldId id="687"/>
            <p14:sldId id="637"/>
            <p14:sldId id="653"/>
            <p14:sldId id="683"/>
            <p14:sldId id="647"/>
            <p14:sldId id="667"/>
            <p14:sldId id="689"/>
            <p14:sldId id="688"/>
            <p14:sldId id="692"/>
            <p14:sldId id="661"/>
            <p14:sldId id="651"/>
            <p14:sldId id="675"/>
            <p14:sldId id="644"/>
            <p14:sldId id="642"/>
            <p14:sldId id="632"/>
            <p14:sldId id="665"/>
            <p14:sldId id="664"/>
            <p14:sldId id="668"/>
            <p14:sldId id="674"/>
            <p14:sldId id="641"/>
            <p14:sldId id="677"/>
            <p14:sldId id="678"/>
            <p14:sldId id="676"/>
            <p14:sldId id="666"/>
            <p14:sldId id="673"/>
            <p14:sldId id="669"/>
            <p14:sldId id="672"/>
            <p14:sldId id="660"/>
            <p14:sldId id="634"/>
            <p14:sldId id="646"/>
            <p14:sldId id="639"/>
            <p14:sldId id="648"/>
            <p14:sldId id="649"/>
            <p14:sldId id="645"/>
            <p14:sldId id="6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Arishma Datta" initials="AD" lastIdx="25" clrIdx="3">
    <p:extLst>
      <p:ext uri="{19B8F6BF-5375-455C-9EA6-DF929625EA0E}">
        <p15:presenceInfo xmlns:p15="http://schemas.microsoft.com/office/powerpoint/2012/main" userId="S-1-5-21-2393973392-930299080-4041974831-26932" providerId="AD"/>
      </p:ext>
    </p:extLst>
  </p:cmAuthor>
  <p:cmAuthor id="4" name="Chris Pitler (Mu Sigma Inc.)" initials="CP(SI" lastIdx="199" clrIdx="4">
    <p:extLst>
      <p:ext uri="{19B8F6BF-5375-455C-9EA6-DF929625EA0E}">
        <p15:presenceInfo xmlns:p15="http://schemas.microsoft.com/office/powerpoint/2012/main" userId="S-1-5-21-2127521184-1604012920-1887927527-15509111" providerId="AD"/>
      </p:ext>
    </p:extLst>
  </p:cmAuthor>
  <p:cmAuthor id="5" name="Shwetha J Parvathy" initials="SJP" lastIdx="6" clrIdx="5">
    <p:extLst>
      <p:ext uri="{19B8F6BF-5375-455C-9EA6-DF929625EA0E}">
        <p15:presenceInfo xmlns:p15="http://schemas.microsoft.com/office/powerpoint/2012/main" userId="S-1-5-21-2393973392-930299080-4041974831-23707" providerId="AD"/>
      </p:ext>
    </p:extLst>
  </p:cmAuthor>
  <p:cmAuthor id="6" name="Kartikeya N Sharma" initials="KNS" lastIdx="8" clrIdx="6">
    <p:extLst>
      <p:ext uri="{19B8F6BF-5375-455C-9EA6-DF929625EA0E}">
        <p15:presenceInfo xmlns:p15="http://schemas.microsoft.com/office/powerpoint/2012/main" userId="S-1-5-21-2393973392-930299080-4041974831-217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8FF"/>
    <a:srgbClr val="000C47"/>
    <a:srgbClr val="F2F2F2"/>
    <a:srgbClr val="FF8C00"/>
    <a:srgbClr val="FCD116"/>
    <a:srgbClr val="7FBA00"/>
    <a:srgbClr val="00BCF2"/>
    <a:srgbClr val="DC3C00"/>
    <a:srgbClr val="0072C6"/>
    <a:srgbClr val="9659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94" autoAdjust="0"/>
  </p:normalViewPr>
  <p:slideViewPr>
    <p:cSldViewPr snapToGrid="0">
      <p:cViewPr varScale="1">
        <p:scale>
          <a:sx n="103" d="100"/>
          <a:sy n="103" d="100"/>
        </p:scale>
        <p:origin x="138" y="186"/>
      </p:cViewPr>
      <p:guideLst/>
    </p:cSldViewPr>
  </p:slideViewPr>
  <p:outlineViewPr>
    <p:cViewPr>
      <p:scale>
        <a:sx n="33" d="100"/>
        <a:sy n="33" d="100"/>
      </p:scale>
      <p:origin x="0" y="-7164"/>
    </p:cViewPr>
  </p:outlineViewPr>
  <p:notesTextViewPr>
    <p:cViewPr>
      <p:scale>
        <a:sx n="3" d="2"/>
        <a:sy n="3" d="2"/>
      </p:scale>
      <p:origin x="0" y="0"/>
    </p:cViewPr>
  </p:notesTextViewPr>
  <p:sorterViewPr>
    <p:cViewPr>
      <p:scale>
        <a:sx n="80" d="100"/>
        <a:sy n="80" d="100"/>
      </p:scale>
      <p:origin x="0" y="-2280"/>
    </p:cViewPr>
  </p:sorterViewPr>
  <p:notesViewPr>
    <p:cSldViewPr snapToGrid="0" showGuides="1">
      <p:cViewPr varScale="1">
        <p:scale>
          <a:sx n="65" d="100"/>
          <a:sy n="65" d="100"/>
        </p:scale>
        <p:origin x="2796" y="6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presProps" Target="pres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handoutMaster" Target="handoutMasters/handoutMaster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viewProps" Target="viewProps.xml"/><Relationship Id="rId8" Type="http://schemas.openxmlformats.org/officeDocument/2006/relationships/slideMaster" Target="slideMasters/slideMaster4.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1.xml"/><Relationship Id="rId1" Type="http://schemas.microsoft.com/office/2011/relationships/chartStyle" Target="style11.xml"/><Relationship Id="rId5" Type="http://schemas.openxmlformats.org/officeDocument/2006/relationships/chartUserShapes" Target="../drawings/drawing1.xml"/><Relationship Id="rId4"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4.xml.rels><?xml version="1.0" encoding="UTF-8" standalone="yes"?>
<Relationships xmlns="http://schemas.openxmlformats.org/package/2006/relationships"><Relationship Id="rId3" Type="http://schemas.openxmlformats.org/officeDocument/2006/relationships/oleObject" Target="file:///C:\Users\Arishma.Datta\Desktop\Clustering%20Deck\CustomerSegmentation_HypothesisData_0401.xlsx" TargetMode="External"/><Relationship Id="rId2" Type="http://schemas.microsoft.com/office/2011/relationships/chartColorStyle" Target="colors23.xml"/><Relationship Id="rId1" Type="http://schemas.microsoft.com/office/2011/relationships/chartStyle" Target="style23.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Arishma.Datta\Desktop\Clustering%20Deck\CustomerSegmentation_HypothesisData_0401.xlsx" TargetMode="External"/><Relationship Id="rId2" Type="http://schemas.microsoft.com/office/2011/relationships/chartColorStyle" Target="colors24.xml"/><Relationship Id="rId1" Type="http://schemas.microsoft.com/office/2011/relationships/chartStyle" Target="style24.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Arishma.Datta\Desktop\Clustering%20Deck\All-up%20chart%20data.xlsx" TargetMode="External"/><Relationship Id="rId2" Type="http://schemas.microsoft.com/office/2011/relationships/chartColorStyle" Target="colors25.xml"/><Relationship Id="rId1" Type="http://schemas.microsoft.com/office/2011/relationships/chartStyle" Target="style25.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6.xml"/><Relationship Id="rId1" Type="http://schemas.microsoft.com/office/2011/relationships/chartStyle" Target="style26.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Arishma.Datta\Desktop\VM-CS%20Ad-Hoc\VM_CS_DeepDive_MacroViews_04232015.xlsx" TargetMode="External"/><Relationship Id="rId2" Type="http://schemas.microsoft.com/office/2011/relationships/chartColorStyle" Target="colors27.xml"/><Relationship Id="rId1" Type="http://schemas.microsoft.com/office/2011/relationships/chartStyle" Target="style27.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9.xml"/><Relationship Id="rId1" Type="http://schemas.microsoft.com/office/2011/relationships/chartStyle" Target="style29.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30.xml"/><Relationship Id="rId1" Type="http://schemas.microsoft.com/office/2011/relationships/chartStyle" Target="style30.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31.xml"/><Relationship Id="rId1" Type="http://schemas.microsoft.com/office/2011/relationships/chartStyle" Target="style31.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32.xml"/><Relationship Id="rId1" Type="http://schemas.microsoft.com/office/2011/relationships/chartStyle" Target="style32.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33.xml"/><Relationship Id="rId1" Type="http://schemas.microsoft.com/office/2011/relationships/chartStyle" Target="style33.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4.xml"/><Relationship Id="rId1" Type="http://schemas.microsoft.com/office/2011/relationships/chartStyle" Target="style34.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5.xml"/><Relationship Id="rId1" Type="http://schemas.microsoft.com/office/2011/relationships/chartStyle" Target="style35.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6.xml"/><Relationship Id="rId1" Type="http://schemas.microsoft.com/office/2011/relationships/chartStyle" Target="style36.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7.xml"/><Relationship Id="rId1" Type="http://schemas.microsoft.com/office/2011/relationships/chartStyle" Target="style37.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8.xml"/><Relationship Id="rId1" Type="http://schemas.microsoft.com/office/2011/relationships/chartStyle" Target="style38.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9.xml"/><Relationship Id="rId1" Type="http://schemas.microsoft.com/office/2011/relationships/chartStyle" Target="style3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v-chpitl\AppData\Local\Microsoft\Windows\INetCache\Content.Outlook\13GD2JRP\Deeply%20Engaged-%20Sub%20clusters%20(version%201).xlsb"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v-chpitl\AppData\Local\Microsoft\Windows\INetCache\Content.Outlook\13GD2JRP\Deeply%20Engaged-%20Sub%20clusters%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11033232564804E-2"/>
          <c:y val="0.12677204082114163"/>
          <c:w val="0.87970921834671223"/>
          <c:h val="0.6429947073665605"/>
        </c:manualLayout>
      </c:layout>
      <c:barChart>
        <c:barDir val="col"/>
        <c:grouping val="clustered"/>
        <c:varyColors val="0"/>
        <c:ser>
          <c:idx val="0"/>
          <c:order val="0"/>
          <c:tx>
            <c:strRef>
              <c:f>Sheet1!$B$1</c:f>
              <c:strCache>
                <c:ptCount val="1"/>
                <c:pt idx="0">
                  <c:v>Deeply Engaged</c:v>
                </c:pt>
              </c:strCache>
            </c:strRef>
          </c:tx>
          <c:spPr>
            <a:solidFill>
              <a:schemeClr val="tx1"/>
            </a:solidFill>
            <a:ln w="19050">
              <a:solidFill>
                <a:schemeClr val="tx1"/>
              </a:solidFill>
            </a:ln>
            <a:effectLst/>
          </c:spPr>
          <c:invertIfNegative val="0"/>
          <c:dPt>
            <c:idx val="0"/>
            <c:invertIfNegative val="0"/>
            <c:bubble3D val="0"/>
            <c:spPr>
              <a:solidFill>
                <a:schemeClr val="tx1"/>
              </a:solidFill>
              <a:ln w="19050">
                <a:solidFill>
                  <a:schemeClr val="tx1"/>
                </a:solidFill>
              </a:ln>
              <a:effectLst/>
            </c:spPr>
          </c:dPt>
          <c:dPt>
            <c:idx val="1"/>
            <c:invertIfNegative val="0"/>
            <c:bubble3D val="0"/>
            <c:spPr>
              <a:solidFill>
                <a:schemeClr val="tx1"/>
              </a:solidFill>
              <a:ln w="19050">
                <a:solidFill>
                  <a:schemeClr val="tx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NU</c:v>
                </c:pt>
                <c:pt idx="1">
                  <c:v>UR</c:v>
                </c:pt>
                <c:pt idx="2">
                  <c:v>Pop</c:v>
                </c:pt>
              </c:strCache>
            </c:strRef>
          </c:cat>
          <c:val>
            <c:numRef>
              <c:f>Sheet1!$B$2:$B$4</c:f>
              <c:numCache>
                <c:formatCode>0%</c:formatCode>
                <c:ptCount val="3"/>
                <c:pt idx="0">
                  <c:v>0.66</c:v>
                </c:pt>
                <c:pt idx="1">
                  <c:v>0.77</c:v>
                </c:pt>
                <c:pt idx="2">
                  <c:v>7.0000000000000007E-2</c:v>
                </c:pt>
              </c:numCache>
            </c:numRef>
          </c:val>
        </c:ser>
        <c:dLbls>
          <c:showLegendKey val="0"/>
          <c:showVal val="0"/>
          <c:showCatName val="0"/>
          <c:showSerName val="0"/>
          <c:showPercent val="0"/>
          <c:showBubbleSize val="0"/>
        </c:dLbls>
        <c:gapWidth val="100"/>
        <c:axId val="466204904"/>
        <c:axId val="466204512"/>
      </c:barChart>
      <c:valAx>
        <c:axId val="466204512"/>
        <c:scaling>
          <c:orientation val="minMax"/>
        </c:scaling>
        <c:delete val="1"/>
        <c:axPos val="l"/>
        <c:numFmt formatCode="0%" sourceLinked="1"/>
        <c:majorTickMark val="out"/>
        <c:minorTickMark val="none"/>
        <c:tickLblPos val="nextTo"/>
        <c:crossAx val="466204904"/>
        <c:crosses val="autoZero"/>
        <c:crossBetween val="between"/>
      </c:valAx>
      <c:catAx>
        <c:axId val="46620490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6620451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Opportunities</a:t>
            </a:r>
            <a:r>
              <a:rPr lang="en-US" baseline="0" dirty="0" smtClean="0"/>
              <a:t> for Cross Sell</a:t>
            </a:r>
            <a:endParaRPr lang="en-US" dirty="0"/>
          </a:p>
        </c:rich>
      </c:tx>
      <c:layout>
        <c:manualLayout>
          <c:xMode val="edge"/>
          <c:yMode val="edge"/>
          <c:x val="0.38492842163589053"/>
          <c:y val="1.378606131504551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2970355867332"/>
          <c:y val="0.11426347153286891"/>
          <c:w val="0.80257962174087205"/>
          <c:h val="0.78243297567972336"/>
        </c:manualLayout>
      </c:layout>
      <c:bubbleChart>
        <c:varyColors val="0"/>
        <c:ser>
          <c:idx val="0"/>
          <c:order val="0"/>
          <c:tx>
            <c:strRef>
              <c:f>Sheet1!$B$1</c:f>
              <c:strCache>
                <c:ptCount val="1"/>
                <c:pt idx="0">
                  <c:v>Gain per customer</c:v>
                </c:pt>
              </c:strCache>
            </c:strRef>
          </c:tx>
          <c:spPr>
            <a:solidFill>
              <a:schemeClr val="accent1">
                <a:alpha val="75000"/>
              </a:schemeClr>
            </a:solidFill>
            <a:ln>
              <a:noFill/>
            </a:ln>
            <a:effectLst/>
          </c:spPr>
          <c:invertIfNegative val="0"/>
          <c:dPt>
            <c:idx val="0"/>
            <c:invertIfNegative val="0"/>
            <c:bubble3D val="0"/>
            <c:spPr>
              <a:noFill/>
              <a:ln w="44450">
                <a:solidFill>
                  <a:schemeClr val="accent2"/>
                </a:solidFill>
              </a:ln>
              <a:effectLst/>
            </c:spPr>
          </c:dPt>
          <c:dPt>
            <c:idx val="1"/>
            <c:invertIfNegative val="0"/>
            <c:bubble3D val="0"/>
            <c:spPr>
              <a:noFill/>
              <a:ln w="44450">
                <a:solidFill>
                  <a:schemeClr val="accent2"/>
                </a:solidFill>
              </a:ln>
              <a:effectLst/>
            </c:spPr>
          </c:dPt>
          <c:dPt>
            <c:idx val="2"/>
            <c:invertIfNegative val="0"/>
            <c:bubble3D val="0"/>
            <c:spPr>
              <a:noFill/>
              <a:ln w="44450">
                <a:solidFill>
                  <a:schemeClr val="accent2"/>
                </a:solidFill>
              </a:ln>
              <a:effectLst/>
            </c:spPr>
          </c:dPt>
          <c:dPt>
            <c:idx val="3"/>
            <c:invertIfNegative val="0"/>
            <c:bubble3D val="0"/>
            <c:spPr>
              <a:noFill/>
              <a:ln w="44450">
                <a:solidFill>
                  <a:schemeClr val="accent5"/>
                </a:solidFill>
              </a:ln>
              <a:effectLst/>
            </c:spPr>
          </c:dPt>
          <c:dPt>
            <c:idx val="4"/>
            <c:invertIfNegative val="0"/>
            <c:bubble3D val="0"/>
            <c:spPr>
              <a:noFill/>
              <a:ln w="44450">
                <a:solidFill>
                  <a:schemeClr val="accent5"/>
                </a:solidFill>
              </a:ln>
              <a:effectLst/>
            </c:spPr>
          </c:dPt>
          <c:dPt>
            <c:idx val="5"/>
            <c:invertIfNegative val="0"/>
            <c:bubble3D val="0"/>
            <c:spPr>
              <a:noFill/>
              <a:ln w="44450">
                <a:solidFill>
                  <a:schemeClr val="accent5"/>
                </a:solidFill>
              </a:ln>
              <a:effectLst/>
            </c:spPr>
          </c:dPt>
          <c:dPt>
            <c:idx val="6"/>
            <c:invertIfNegative val="0"/>
            <c:bubble3D val="0"/>
            <c:spPr>
              <a:noFill/>
              <a:ln w="44450">
                <a:solidFill>
                  <a:srgbClr val="E0501A"/>
                </a:solidFill>
              </a:ln>
              <a:effectLst/>
            </c:spPr>
          </c:dPt>
          <c:xVal>
            <c:numRef>
              <c:f>Sheet1!$A$2:$A$8</c:f>
              <c:numCache>
                <c:formatCode>General</c:formatCode>
                <c:ptCount val="7"/>
                <c:pt idx="0">
                  <c:v>1.26</c:v>
                </c:pt>
                <c:pt idx="1">
                  <c:v>1.1499999999999999</c:v>
                </c:pt>
                <c:pt idx="2">
                  <c:v>1.52</c:v>
                </c:pt>
                <c:pt idx="3">
                  <c:v>1.44</c:v>
                </c:pt>
                <c:pt idx="4">
                  <c:v>1.45</c:v>
                </c:pt>
                <c:pt idx="5">
                  <c:v>1.28</c:v>
                </c:pt>
                <c:pt idx="6">
                  <c:v>1.77</c:v>
                </c:pt>
              </c:numCache>
            </c:numRef>
          </c:xVal>
          <c:yVal>
            <c:numRef>
              <c:f>Sheet1!$B$2:$B$8</c:f>
              <c:numCache>
                <c:formatCode>General</c:formatCode>
                <c:ptCount val="7"/>
                <c:pt idx="0">
                  <c:v>79.5</c:v>
                </c:pt>
                <c:pt idx="1">
                  <c:v>8.9</c:v>
                </c:pt>
                <c:pt idx="2">
                  <c:v>5.34</c:v>
                </c:pt>
                <c:pt idx="3">
                  <c:v>1.03</c:v>
                </c:pt>
                <c:pt idx="4">
                  <c:v>0.43</c:v>
                </c:pt>
                <c:pt idx="5">
                  <c:v>1.5</c:v>
                </c:pt>
                <c:pt idx="6">
                  <c:v>0.9</c:v>
                </c:pt>
              </c:numCache>
            </c:numRef>
          </c:yVal>
          <c:bubbleSize>
            <c:numRef>
              <c:f>Sheet1!$C$2:$C$8</c:f>
              <c:numCache>
                <c:formatCode>#,##0</c:formatCode>
                <c:ptCount val="7"/>
                <c:pt idx="0">
                  <c:v>6777</c:v>
                </c:pt>
                <c:pt idx="1">
                  <c:v>4310</c:v>
                </c:pt>
                <c:pt idx="2" formatCode="General">
                  <c:v>849</c:v>
                </c:pt>
                <c:pt idx="3">
                  <c:v>8556</c:v>
                </c:pt>
                <c:pt idx="4" formatCode="General">
                  <c:v>747</c:v>
                </c:pt>
                <c:pt idx="5" formatCode="General">
                  <c:v>202</c:v>
                </c:pt>
                <c:pt idx="6">
                  <c:v>3067</c:v>
                </c:pt>
              </c:numCache>
            </c:numRef>
          </c:bubbleSize>
          <c:bubble3D val="0"/>
        </c:ser>
        <c:dLbls>
          <c:showLegendKey val="0"/>
          <c:showVal val="0"/>
          <c:showCatName val="0"/>
          <c:showSerName val="0"/>
          <c:showPercent val="0"/>
          <c:showBubbleSize val="0"/>
        </c:dLbls>
        <c:bubbleScale val="100"/>
        <c:showNegBubbles val="0"/>
        <c:axId val="464570368"/>
        <c:axId val="464571544"/>
      </c:bubbleChart>
      <c:valAx>
        <c:axId val="464570368"/>
        <c:scaling>
          <c:orientation val="minMax"/>
          <c:min val="1"/>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Strength</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4571544"/>
        <c:crosses val="autoZero"/>
        <c:crossBetween val="midCat"/>
      </c:valAx>
      <c:valAx>
        <c:axId val="464571544"/>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Gain</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4570368"/>
        <c:crosses val="autoZero"/>
        <c:crossBetween val="midCat"/>
      </c:valAx>
      <c:spPr>
        <a:noFill/>
        <a:ln>
          <a:noFill/>
        </a:ln>
        <a:effectLst/>
      </c:spPr>
    </c:plotArea>
    <c:plotVisOnly val="1"/>
    <c:dispBlanksAs val="gap"/>
    <c:showDLblsOverMax val="0"/>
  </c:chart>
  <c:spPr>
    <a:noFill/>
    <a:ln w="44450">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Revenue </a:t>
            </a:r>
            <a:r>
              <a:rPr lang="en-US" sz="1400" b="0" i="0" u="none" strike="noStrike" baseline="0" dirty="0">
                <a:effectLst/>
              </a:rPr>
              <a:t>FY05 - FY20 </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105311801254386E-2"/>
          <c:y val="0.14697803612209359"/>
          <c:w val="0.88978590037046357"/>
          <c:h val="0.65855688232814424"/>
        </c:manualLayout>
      </c:layout>
      <c:lineChart>
        <c:grouping val="standard"/>
        <c:varyColors val="0"/>
        <c:ser>
          <c:idx val="0"/>
          <c:order val="0"/>
          <c:tx>
            <c:strRef>
              <c:f>'WADEPT - FY20 Growth'!$U$14</c:f>
              <c:strCache>
                <c:ptCount val="1"/>
                <c:pt idx="0">
                  <c:v>IaaS / PaaS Market</c:v>
                </c:pt>
              </c:strCache>
            </c:strRef>
          </c:tx>
          <c:spPr>
            <a:ln w="28575" cap="rnd">
              <a:solidFill>
                <a:prstClr val="black"/>
              </a:solidFill>
              <a:round/>
            </a:ln>
            <a:effectLst/>
          </c:spPr>
          <c:marker>
            <c:symbol val="none"/>
          </c:marker>
          <c:cat>
            <c:strRef>
              <c:f>'WADEPT - FY20 Growth'!$V$13:$AK$13</c:f>
              <c:strCache>
                <c:ptCount val="16"/>
                <c:pt idx="0">
                  <c:v>FY05</c:v>
                </c:pt>
                <c:pt idx="1">
                  <c:v>FY06</c:v>
                </c:pt>
                <c:pt idx="2">
                  <c:v>FY07</c:v>
                </c:pt>
                <c:pt idx="3">
                  <c:v>FY08</c:v>
                </c:pt>
                <c:pt idx="4">
                  <c:v>FY09</c:v>
                </c:pt>
                <c:pt idx="5">
                  <c:v>FY10</c:v>
                </c:pt>
                <c:pt idx="6">
                  <c:v>FY11</c:v>
                </c:pt>
                <c:pt idx="7">
                  <c:v>FY12</c:v>
                </c:pt>
                <c:pt idx="8">
                  <c:v>FY13</c:v>
                </c:pt>
                <c:pt idx="9">
                  <c:v>FY14</c:v>
                </c:pt>
                <c:pt idx="10">
                  <c:v>FY15</c:v>
                </c:pt>
                <c:pt idx="11">
                  <c:v>FY16</c:v>
                </c:pt>
                <c:pt idx="12">
                  <c:v>FY17</c:v>
                </c:pt>
                <c:pt idx="13">
                  <c:v>FY18</c:v>
                </c:pt>
                <c:pt idx="14">
                  <c:v>FY19</c:v>
                </c:pt>
                <c:pt idx="15">
                  <c:v>FY20</c:v>
                </c:pt>
              </c:strCache>
            </c:strRef>
          </c:cat>
          <c:val>
            <c:numRef>
              <c:f>'WADEPT - FY20 Growth'!$V$14:$AK$14</c:f>
              <c:numCache>
                <c:formatCode>"$"#,##0,," M"</c:formatCode>
                <c:ptCount val="16"/>
                <c:pt idx="0">
                  <c:v>407952634.6843822</c:v>
                </c:pt>
                <c:pt idx="1">
                  <c:v>815905269.36876404</c:v>
                </c:pt>
                <c:pt idx="2">
                  <c:v>1108993330.6901937</c:v>
                </c:pt>
                <c:pt idx="3">
                  <c:v>1508885700.8327594</c:v>
                </c:pt>
                <c:pt idx="4">
                  <c:v>2052105787.2078273</c:v>
                </c:pt>
                <c:pt idx="5">
                  <c:v>2792019999.999999</c:v>
                </c:pt>
                <c:pt idx="6">
                  <c:v>3988599999.999999</c:v>
                </c:pt>
                <c:pt idx="7">
                  <c:v>5697999999.9999981</c:v>
                </c:pt>
                <c:pt idx="8">
                  <c:v>8139999999.9999971</c:v>
                </c:pt>
                <c:pt idx="9">
                  <c:v>11640199999.999994</c:v>
                </c:pt>
                <c:pt idx="10">
                  <c:v>16296279999.99999</c:v>
                </c:pt>
                <c:pt idx="11">
                  <c:v>21999977999.999985</c:v>
                </c:pt>
                <c:pt idx="12">
                  <c:v>28599971399.999969</c:v>
                </c:pt>
                <c:pt idx="13">
                  <c:v>34319965679.999958</c:v>
                </c:pt>
                <c:pt idx="14">
                  <c:v>38519024045.274292</c:v>
                </c:pt>
                <c:pt idx="15">
                  <c:v>43353500915.558098</c:v>
                </c:pt>
              </c:numCache>
            </c:numRef>
          </c:val>
          <c:smooth val="0"/>
        </c:ser>
        <c:ser>
          <c:idx val="1"/>
          <c:order val="1"/>
          <c:tx>
            <c:strRef>
              <c:f>'WADEPT - FY20 Growth'!$U$15</c:f>
              <c:strCache>
                <c:ptCount val="1"/>
                <c:pt idx="0">
                  <c:v>AWS High</c:v>
                </c:pt>
              </c:strCache>
            </c:strRef>
          </c:tx>
          <c:spPr>
            <a:ln w="28575" cap="rnd">
              <a:solidFill>
                <a:prstClr val="black"/>
              </a:solidFill>
              <a:round/>
            </a:ln>
            <a:effectLst/>
          </c:spPr>
          <c:marker>
            <c:symbol val="none"/>
          </c:marker>
          <c:cat>
            <c:strRef>
              <c:f>'WADEPT - FY20 Growth'!$V$13:$AK$13</c:f>
              <c:strCache>
                <c:ptCount val="16"/>
                <c:pt idx="0">
                  <c:v>FY05</c:v>
                </c:pt>
                <c:pt idx="1">
                  <c:v>FY06</c:v>
                </c:pt>
                <c:pt idx="2">
                  <c:v>FY07</c:v>
                </c:pt>
                <c:pt idx="3">
                  <c:v>FY08</c:v>
                </c:pt>
                <c:pt idx="4">
                  <c:v>FY09</c:v>
                </c:pt>
                <c:pt idx="5">
                  <c:v>FY10</c:v>
                </c:pt>
                <c:pt idx="6">
                  <c:v>FY11</c:v>
                </c:pt>
                <c:pt idx="7">
                  <c:v>FY12</c:v>
                </c:pt>
                <c:pt idx="8">
                  <c:v>FY13</c:v>
                </c:pt>
                <c:pt idx="9">
                  <c:v>FY14</c:v>
                </c:pt>
                <c:pt idx="10">
                  <c:v>FY15</c:v>
                </c:pt>
                <c:pt idx="11">
                  <c:v>FY16</c:v>
                </c:pt>
                <c:pt idx="12">
                  <c:v>FY17</c:v>
                </c:pt>
                <c:pt idx="13">
                  <c:v>FY18</c:v>
                </c:pt>
                <c:pt idx="14">
                  <c:v>FY19</c:v>
                </c:pt>
                <c:pt idx="15">
                  <c:v>FY20</c:v>
                </c:pt>
              </c:strCache>
            </c:strRef>
          </c:cat>
          <c:val>
            <c:numRef>
              <c:f>'WADEPT - FY20 Growth'!$V$15:$AK$15</c:f>
              <c:numCache>
                <c:formatCode>"$"#,##0,," M"</c:formatCode>
                <c:ptCount val="16"/>
                <c:pt idx="0">
                  <c:v>18358260.114473011</c:v>
                </c:pt>
                <c:pt idx="1">
                  <c:v>78147487.477139607</c:v>
                </c:pt>
                <c:pt idx="2">
                  <c:v>89917406.566168636</c:v>
                </c:pt>
                <c:pt idx="3">
                  <c:v>180466848.67194897</c:v>
                </c:pt>
                <c:pt idx="4">
                  <c:v>250431919.92170119</c:v>
                </c:pt>
                <c:pt idx="5">
                  <c:v>357667711.18815178</c:v>
                </c:pt>
                <c:pt idx="6">
                  <c:v>702637601.36728168</c:v>
                </c:pt>
                <c:pt idx="7">
                  <c:v>1308488259.93186</c:v>
                </c:pt>
                <c:pt idx="8">
                  <c:v>2310346298.5450487</c:v>
                </c:pt>
                <c:pt idx="9">
                  <c:v>3656768634.0810184</c:v>
                </c:pt>
                <c:pt idx="10">
                  <c:v>5771327287.7134247</c:v>
                </c:pt>
                <c:pt idx="11">
                  <c:v>8561291068.4131222</c:v>
                </c:pt>
                <c:pt idx="12">
                  <c:v>11987677530.937054</c:v>
                </c:pt>
                <c:pt idx="13">
                  <c:v>15243212179.124462</c:v>
                </c:pt>
                <c:pt idx="14">
                  <c:v>17878604362.291191</c:v>
                </c:pt>
                <c:pt idx="15">
                  <c:v>20772829233.996563</c:v>
                </c:pt>
              </c:numCache>
            </c:numRef>
          </c:val>
          <c:smooth val="0"/>
        </c:ser>
        <c:ser>
          <c:idx val="2"/>
          <c:order val="2"/>
          <c:tx>
            <c:strRef>
              <c:f>'WADEPT - FY20 Growth'!$U$16</c:f>
              <c:strCache>
                <c:ptCount val="1"/>
                <c:pt idx="0">
                  <c:v>AWS Core</c:v>
                </c:pt>
              </c:strCache>
            </c:strRef>
          </c:tx>
          <c:spPr>
            <a:ln w="28575" cap="rnd">
              <a:solidFill>
                <a:prstClr val="black"/>
              </a:solidFill>
              <a:round/>
            </a:ln>
            <a:effectLst/>
          </c:spPr>
          <c:marker>
            <c:symbol val="none"/>
          </c:marker>
          <c:cat>
            <c:strRef>
              <c:f>'WADEPT - FY20 Growth'!$V$13:$AK$13</c:f>
              <c:strCache>
                <c:ptCount val="16"/>
                <c:pt idx="0">
                  <c:v>FY05</c:v>
                </c:pt>
                <c:pt idx="1">
                  <c:v>FY06</c:v>
                </c:pt>
                <c:pt idx="2">
                  <c:v>FY07</c:v>
                </c:pt>
                <c:pt idx="3">
                  <c:v>FY08</c:v>
                </c:pt>
                <c:pt idx="4">
                  <c:v>FY09</c:v>
                </c:pt>
                <c:pt idx="5">
                  <c:v>FY10</c:v>
                </c:pt>
                <c:pt idx="6">
                  <c:v>FY11</c:v>
                </c:pt>
                <c:pt idx="7">
                  <c:v>FY12</c:v>
                </c:pt>
                <c:pt idx="8">
                  <c:v>FY13</c:v>
                </c:pt>
                <c:pt idx="9">
                  <c:v>FY14</c:v>
                </c:pt>
                <c:pt idx="10">
                  <c:v>FY15</c:v>
                </c:pt>
                <c:pt idx="11">
                  <c:v>FY16</c:v>
                </c:pt>
                <c:pt idx="12">
                  <c:v>FY17</c:v>
                </c:pt>
                <c:pt idx="13">
                  <c:v>FY18</c:v>
                </c:pt>
                <c:pt idx="14">
                  <c:v>FY19</c:v>
                </c:pt>
                <c:pt idx="15">
                  <c:v>FY20</c:v>
                </c:pt>
              </c:strCache>
            </c:strRef>
          </c:cat>
          <c:val>
            <c:numRef>
              <c:f>'WADEPT - FY20 Growth'!$V$16:$AK$16</c:f>
              <c:numCache>
                <c:formatCode>"$"#,##0,," M"</c:formatCode>
                <c:ptCount val="16"/>
                <c:pt idx="0">
                  <c:v>18358260.114473011</c:v>
                </c:pt>
                <c:pt idx="1">
                  <c:v>78147487.477139607</c:v>
                </c:pt>
                <c:pt idx="2">
                  <c:v>89917406.566168636</c:v>
                </c:pt>
                <c:pt idx="3">
                  <c:v>180466848.67194897</c:v>
                </c:pt>
                <c:pt idx="4">
                  <c:v>250431919.92170119</c:v>
                </c:pt>
                <c:pt idx="5">
                  <c:v>357667711.18815178</c:v>
                </c:pt>
                <c:pt idx="6">
                  <c:v>702637601.36728168</c:v>
                </c:pt>
                <c:pt idx="7">
                  <c:v>1308488259.93186</c:v>
                </c:pt>
                <c:pt idx="8">
                  <c:v>2310346298.5450487</c:v>
                </c:pt>
                <c:pt idx="9">
                  <c:v>3656768634.0810184</c:v>
                </c:pt>
                <c:pt idx="10">
                  <c:v>5608364487.7134256</c:v>
                </c:pt>
                <c:pt idx="11">
                  <c:v>8121291508.4131241</c:v>
                </c:pt>
                <c:pt idx="12">
                  <c:v>11129678388.937057</c:v>
                </c:pt>
                <c:pt idx="13">
                  <c:v>13870413551.924467</c:v>
                </c:pt>
                <c:pt idx="14">
                  <c:v>15952653160.027481</c:v>
                </c:pt>
                <c:pt idx="15">
                  <c:v>18171619179.063076</c:v>
                </c:pt>
              </c:numCache>
            </c:numRef>
          </c:val>
          <c:smooth val="0"/>
        </c:ser>
        <c:ser>
          <c:idx val="3"/>
          <c:order val="3"/>
          <c:tx>
            <c:strRef>
              <c:f>'WADEPT - FY20 Growth'!$U$17</c:f>
              <c:strCache>
                <c:ptCount val="1"/>
                <c:pt idx="0">
                  <c:v>AWS Low</c:v>
                </c:pt>
              </c:strCache>
            </c:strRef>
          </c:tx>
          <c:spPr>
            <a:ln w="28575" cap="rnd">
              <a:solidFill>
                <a:prstClr val="black"/>
              </a:solidFill>
              <a:round/>
            </a:ln>
            <a:effectLst/>
          </c:spPr>
          <c:marker>
            <c:symbol val="none"/>
          </c:marker>
          <c:cat>
            <c:strRef>
              <c:f>'WADEPT - FY20 Growth'!$V$13:$AK$13</c:f>
              <c:strCache>
                <c:ptCount val="16"/>
                <c:pt idx="0">
                  <c:v>FY05</c:v>
                </c:pt>
                <c:pt idx="1">
                  <c:v>FY06</c:v>
                </c:pt>
                <c:pt idx="2">
                  <c:v>FY07</c:v>
                </c:pt>
                <c:pt idx="3">
                  <c:v>FY08</c:v>
                </c:pt>
                <c:pt idx="4">
                  <c:v>FY09</c:v>
                </c:pt>
                <c:pt idx="5">
                  <c:v>FY10</c:v>
                </c:pt>
                <c:pt idx="6">
                  <c:v>FY11</c:v>
                </c:pt>
                <c:pt idx="7">
                  <c:v>FY12</c:v>
                </c:pt>
                <c:pt idx="8">
                  <c:v>FY13</c:v>
                </c:pt>
                <c:pt idx="9">
                  <c:v>FY14</c:v>
                </c:pt>
                <c:pt idx="10">
                  <c:v>FY15</c:v>
                </c:pt>
                <c:pt idx="11">
                  <c:v>FY16</c:v>
                </c:pt>
                <c:pt idx="12">
                  <c:v>FY17</c:v>
                </c:pt>
                <c:pt idx="13">
                  <c:v>FY18</c:v>
                </c:pt>
                <c:pt idx="14">
                  <c:v>FY19</c:v>
                </c:pt>
                <c:pt idx="15">
                  <c:v>FY20</c:v>
                </c:pt>
              </c:strCache>
            </c:strRef>
          </c:cat>
          <c:val>
            <c:numRef>
              <c:f>'WADEPT - FY20 Growth'!$V$17:$AK$17</c:f>
              <c:numCache>
                <c:formatCode>"$"#,##0,," M"</c:formatCode>
                <c:ptCount val="16"/>
                <c:pt idx="0">
                  <c:v>18358260.114473011</c:v>
                </c:pt>
                <c:pt idx="1">
                  <c:v>78147487.477139607</c:v>
                </c:pt>
                <c:pt idx="2">
                  <c:v>89917406.566168636</c:v>
                </c:pt>
                <c:pt idx="3">
                  <c:v>180466848.67194897</c:v>
                </c:pt>
                <c:pt idx="4">
                  <c:v>250431919.92170119</c:v>
                </c:pt>
                <c:pt idx="5">
                  <c:v>357667711.18815178</c:v>
                </c:pt>
                <c:pt idx="6">
                  <c:v>702637601.36728168</c:v>
                </c:pt>
                <c:pt idx="7">
                  <c:v>1308488259.93186</c:v>
                </c:pt>
                <c:pt idx="8">
                  <c:v>2310346298.5450487</c:v>
                </c:pt>
                <c:pt idx="9">
                  <c:v>3656768634.0810184</c:v>
                </c:pt>
                <c:pt idx="10">
                  <c:v>5445401687.7134256</c:v>
                </c:pt>
                <c:pt idx="11">
                  <c:v>7681291948.4131241</c:v>
                </c:pt>
                <c:pt idx="12">
                  <c:v>10271679246.937057</c:v>
                </c:pt>
                <c:pt idx="13">
                  <c:v>12497614924.724466</c:v>
                </c:pt>
                <c:pt idx="14">
                  <c:v>14122999517.876949</c:v>
                </c:pt>
                <c:pt idx="15">
                  <c:v>15895560380.996275</c:v>
                </c:pt>
              </c:numCache>
            </c:numRef>
          </c:val>
          <c:smooth val="0"/>
        </c:ser>
        <c:ser>
          <c:idx val="4"/>
          <c:order val="4"/>
          <c:tx>
            <c:strRef>
              <c:f>'WADEPT - FY20 Growth'!$U$18</c:f>
              <c:strCache>
                <c:ptCount val="1"/>
                <c:pt idx="0">
                  <c:v>Azure High</c:v>
                </c:pt>
              </c:strCache>
            </c:strRef>
          </c:tx>
          <c:spPr>
            <a:ln w="28575" cap="rnd">
              <a:solidFill>
                <a:prstClr val="black"/>
              </a:solidFill>
              <a:round/>
            </a:ln>
            <a:effectLst/>
          </c:spPr>
          <c:marker>
            <c:symbol val="none"/>
          </c:marker>
          <c:cat>
            <c:strRef>
              <c:f>'WADEPT - FY20 Growth'!$V$13:$AK$13</c:f>
              <c:strCache>
                <c:ptCount val="16"/>
                <c:pt idx="0">
                  <c:v>FY05</c:v>
                </c:pt>
                <c:pt idx="1">
                  <c:v>FY06</c:v>
                </c:pt>
                <c:pt idx="2">
                  <c:v>FY07</c:v>
                </c:pt>
                <c:pt idx="3">
                  <c:v>FY08</c:v>
                </c:pt>
                <c:pt idx="4">
                  <c:v>FY09</c:v>
                </c:pt>
                <c:pt idx="5">
                  <c:v>FY10</c:v>
                </c:pt>
                <c:pt idx="6">
                  <c:v>FY11</c:v>
                </c:pt>
                <c:pt idx="7">
                  <c:v>FY12</c:v>
                </c:pt>
                <c:pt idx="8">
                  <c:v>FY13</c:v>
                </c:pt>
                <c:pt idx="9">
                  <c:v>FY14</c:v>
                </c:pt>
                <c:pt idx="10">
                  <c:v>FY15</c:v>
                </c:pt>
                <c:pt idx="11">
                  <c:v>FY16</c:v>
                </c:pt>
                <c:pt idx="12">
                  <c:v>FY17</c:v>
                </c:pt>
                <c:pt idx="13">
                  <c:v>FY18</c:v>
                </c:pt>
                <c:pt idx="14">
                  <c:v>FY19</c:v>
                </c:pt>
                <c:pt idx="15">
                  <c:v>FY20</c:v>
                </c:pt>
              </c:strCache>
            </c:strRef>
          </c:cat>
          <c:val>
            <c:numRef>
              <c:f>'WADEPT - FY20 Growth'!$V$18:$AK$18</c:f>
              <c:numCache>
                <c:formatCode>"$"#,##0,," M"</c:formatCode>
                <c:ptCount val="16"/>
                <c:pt idx="0">
                  <c:v>0</c:v>
                </c:pt>
                <c:pt idx="1">
                  <c:v>0</c:v>
                </c:pt>
                <c:pt idx="2">
                  <c:v>0</c:v>
                </c:pt>
                <c:pt idx="3">
                  <c:v>0</c:v>
                </c:pt>
                <c:pt idx="4">
                  <c:v>0</c:v>
                </c:pt>
                <c:pt idx="5">
                  <c:v>2976492.9130999413</c:v>
                </c:pt>
                <c:pt idx="6">
                  <c:v>29023771.911199484</c:v>
                </c:pt>
                <c:pt idx="7">
                  <c:v>47247932.066999994</c:v>
                </c:pt>
                <c:pt idx="8">
                  <c:v>150844693.2597006</c:v>
                </c:pt>
                <c:pt idx="9">
                  <c:v>403920992.17590153</c:v>
                </c:pt>
                <c:pt idx="10">
                  <c:v>920427111.83982146</c:v>
                </c:pt>
                <c:pt idx="11">
                  <c:v>1980575761.3039453</c:v>
                </c:pt>
                <c:pt idx="12">
                  <c:v>4048776169.1272149</c:v>
                </c:pt>
                <c:pt idx="13">
                  <c:v>7184178601.6537056</c:v>
                </c:pt>
                <c:pt idx="14">
                  <c:v>11299475901.792107</c:v>
                </c:pt>
                <c:pt idx="15">
                  <c:v>16523250310.2523</c:v>
                </c:pt>
              </c:numCache>
            </c:numRef>
          </c:val>
          <c:smooth val="0"/>
        </c:ser>
        <c:ser>
          <c:idx val="5"/>
          <c:order val="5"/>
          <c:tx>
            <c:strRef>
              <c:f>'WADEPT - FY20 Growth'!$U$19</c:f>
              <c:strCache>
                <c:ptCount val="1"/>
                <c:pt idx="0">
                  <c:v>Azure Core</c:v>
                </c:pt>
              </c:strCache>
            </c:strRef>
          </c:tx>
          <c:spPr>
            <a:ln w="28575" cap="rnd">
              <a:solidFill>
                <a:prstClr val="black"/>
              </a:solidFill>
              <a:round/>
            </a:ln>
            <a:effectLst/>
          </c:spPr>
          <c:marker>
            <c:symbol val="none"/>
          </c:marker>
          <c:cat>
            <c:strRef>
              <c:f>'WADEPT - FY20 Growth'!$V$13:$AK$13</c:f>
              <c:strCache>
                <c:ptCount val="16"/>
                <c:pt idx="0">
                  <c:v>FY05</c:v>
                </c:pt>
                <c:pt idx="1">
                  <c:v>FY06</c:v>
                </c:pt>
                <c:pt idx="2">
                  <c:v>FY07</c:v>
                </c:pt>
                <c:pt idx="3">
                  <c:v>FY08</c:v>
                </c:pt>
                <c:pt idx="4">
                  <c:v>FY09</c:v>
                </c:pt>
                <c:pt idx="5">
                  <c:v>FY10</c:v>
                </c:pt>
                <c:pt idx="6">
                  <c:v>FY11</c:v>
                </c:pt>
                <c:pt idx="7">
                  <c:v>FY12</c:v>
                </c:pt>
                <c:pt idx="8">
                  <c:v>FY13</c:v>
                </c:pt>
                <c:pt idx="9">
                  <c:v>FY14</c:v>
                </c:pt>
                <c:pt idx="10">
                  <c:v>FY15</c:v>
                </c:pt>
                <c:pt idx="11">
                  <c:v>FY16</c:v>
                </c:pt>
                <c:pt idx="12">
                  <c:v>FY17</c:v>
                </c:pt>
                <c:pt idx="13">
                  <c:v>FY18</c:v>
                </c:pt>
                <c:pt idx="14">
                  <c:v>FY19</c:v>
                </c:pt>
                <c:pt idx="15">
                  <c:v>FY20</c:v>
                </c:pt>
              </c:strCache>
            </c:strRef>
          </c:cat>
          <c:val>
            <c:numRef>
              <c:f>'WADEPT - FY20 Growth'!$V$19:$AK$19</c:f>
              <c:numCache>
                <c:formatCode>"$"#,##0,," M"</c:formatCode>
                <c:ptCount val="16"/>
                <c:pt idx="0">
                  <c:v>0</c:v>
                </c:pt>
                <c:pt idx="1">
                  <c:v>0</c:v>
                </c:pt>
                <c:pt idx="2">
                  <c:v>0</c:v>
                </c:pt>
                <c:pt idx="3">
                  <c:v>0</c:v>
                </c:pt>
                <c:pt idx="4">
                  <c:v>0</c:v>
                </c:pt>
                <c:pt idx="5">
                  <c:v>2976492.9130999413</c:v>
                </c:pt>
                <c:pt idx="6">
                  <c:v>29023771.911199484</c:v>
                </c:pt>
                <c:pt idx="7">
                  <c:v>47247932.066999994</c:v>
                </c:pt>
                <c:pt idx="8">
                  <c:v>150844693.2597006</c:v>
                </c:pt>
                <c:pt idx="9">
                  <c:v>403920992.17590153</c:v>
                </c:pt>
                <c:pt idx="10">
                  <c:v>920427111.83982146</c:v>
                </c:pt>
                <c:pt idx="11">
                  <c:v>1980575761.3039453</c:v>
                </c:pt>
                <c:pt idx="12">
                  <c:v>3842358768.719522</c:v>
                </c:pt>
                <c:pt idx="13">
                  <c:v>6257847963.5706425</c:v>
                </c:pt>
                <c:pt idx="14">
                  <c:v>9008579359.5180206</c:v>
                </c:pt>
                <c:pt idx="15">
                  <c:v>11967655484.510567</c:v>
                </c:pt>
              </c:numCache>
            </c:numRef>
          </c:val>
          <c:smooth val="0"/>
        </c:ser>
        <c:ser>
          <c:idx val="6"/>
          <c:order val="6"/>
          <c:tx>
            <c:strRef>
              <c:f>'WADEPT - FY20 Growth'!$U$20</c:f>
              <c:strCache>
                <c:ptCount val="1"/>
                <c:pt idx="0">
                  <c:v>Azure Low</c:v>
                </c:pt>
              </c:strCache>
            </c:strRef>
          </c:tx>
          <c:spPr>
            <a:ln w="28575" cap="rnd">
              <a:solidFill>
                <a:prstClr val="black"/>
              </a:solidFill>
              <a:round/>
            </a:ln>
            <a:effectLst/>
          </c:spPr>
          <c:marker>
            <c:symbol val="none"/>
          </c:marker>
          <c:cat>
            <c:strRef>
              <c:f>'WADEPT - FY20 Growth'!$V$13:$AK$13</c:f>
              <c:strCache>
                <c:ptCount val="16"/>
                <c:pt idx="0">
                  <c:v>FY05</c:v>
                </c:pt>
                <c:pt idx="1">
                  <c:v>FY06</c:v>
                </c:pt>
                <c:pt idx="2">
                  <c:v>FY07</c:v>
                </c:pt>
                <c:pt idx="3">
                  <c:v>FY08</c:v>
                </c:pt>
                <c:pt idx="4">
                  <c:v>FY09</c:v>
                </c:pt>
                <c:pt idx="5">
                  <c:v>FY10</c:v>
                </c:pt>
                <c:pt idx="6">
                  <c:v>FY11</c:v>
                </c:pt>
                <c:pt idx="7">
                  <c:v>FY12</c:v>
                </c:pt>
                <c:pt idx="8">
                  <c:v>FY13</c:v>
                </c:pt>
                <c:pt idx="9">
                  <c:v>FY14</c:v>
                </c:pt>
                <c:pt idx="10">
                  <c:v>FY15</c:v>
                </c:pt>
                <c:pt idx="11">
                  <c:v>FY16</c:v>
                </c:pt>
                <c:pt idx="12">
                  <c:v>FY17</c:v>
                </c:pt>
                <c:pt idx="13">
                  <c:v>FY18</c:v>
                </c:pt>
                <c:pt idx="14">
                  <c:v>FY19</c:v>
                </c:pt>
                <c:pt idx="15">
                  <c:v>FY20</c:v>
                </c:pt>
              </c:strCache>
            </c:strRef>
          </c:cat>
          <c:val>
            <c:numRef>
              <c:f>'WADEPT - FY20 Growth'!$V$20:$AK$20</c:f>
              <c:numCache>
                <c:formatCode>"$"#,##0,," M"</c:formatCode>
                <c:ptCount val="16"/>
                <c:pt idx="0">
                  <c:v>0</c:v>
                </c:pt>
                <c:pt idx="1">
                  <c:v>0</c:v>
                </c:pt>
                <c:pt idx="2">
                  <c:v>0</c:v>
                </c:pt>
                <c:pt idx="3">
                  <c:v>0</c:v>
                </c:pt>
                <c:pt idx="4">
                  <c:v>0</c:v>
                </c:pt>
                <c:pt idx="5">
                  <c:v>2976492.9130999413</c:v>
                </c:pt>
                <c:pt idx="6">
                  <c:v>29023771.911199484</c:v>
                </c:pt>
                <c:pt idx="7">
                  <c:v>47247932.066999994</c:v>
                </c:pt>
                <c:pt idx="8">
                  <c:v>150844693.2597006</c:v>
                </c:pt>
                <c:pt idx="9">
                  <c:v>403920992.17590153</c:v>
                </c:pt>
                <c:pt idx="10">
                  <c:v>920427111.83982146</c:v>
                </c:pt>
                <c:pt idx="11">
                  <c:v>1980575761.3039453</c:v>
                </c:pt>
                <c:pt idx="12">
                  <c:v>3361731550.3253994</c:v>
                </c:pt>
                <c:pt idx="13">
                  <c:v>4482089878.0424213</c:v>
                </c:pt>
                <c:pt idx="14">
                  <c:v>5638573355.3992872</c:v>
                </c:pt>
                <c:pt idx="15">
                  <c:v>7173758897.4373627</c:v>
                </c:pt>
              </c:numCache>
            </c:numRef>
          </c:val>
          <c:smooth val="0"/>
        </c:ser>
        <c:dLbls>
          <c:showLegendKey val="0"/>
          <c:showVal val="0"/>
          <c:showCatName val="0"/>
          <c:showSerName val="0"/>
          <c:showPercent val="0"/>
          <c:showBubbleSize val="0"/>
        </c:dLbls>
        <c:smooth val="0"/>
        <c:axId val="678586640"/>
        <c:axId val="678607024"/>
      </c:lineChart>
      <c:catAx>
        <c:axId val="678586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8607024"/>
        <c:crosses val="autoZero"/>
        <c:auto val="1"/>
        <c:lblAlgn val="ctr"/>
        <c:lblOffset val="100"/>
        <c:noMultiLvlLbl val="0"/>
      </c:catAx>
      <c:valAx>
        <c:axId val="67860702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quot; 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858664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Entry>
      <c:legendEntry>
        <c:idx val="3"/>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Entry>
      <c:legendEntry>
        <c:idx val="6"/>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12700" cap="flat" cmpd="sng" algn="ctr">
      <a:solidFill>
        <a:schemeClr val="tx1"/>
      </a:solidFill>
      <a:round/>
    </a:ln>
    <a:effectLst/>
  </c:spPr>
  <c:txPr>
    <a:bodyPr/>
    <a:lstStyle/>
    <a:p>
      <a:pPr>
        <a:defRPr/>
      </a:pPr>
      <a:endParaRPr lang="en-US"/>
    </a:p>
  </c:txPr>
  <c:externalData r:id="rId4">
    <c:autoUpdate val="0"/>
  </c:externalData>
  <c:userShapes r:id="rId5"/>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smtClean="0">
                <a:solidFill>
                  <a:schemeClr val="bg1"/>
                </a:solidFill>
              </a:rPr>
              <a:t>Customer</a:t>
            </a:r>
            <a:r>
              <a:rPr lang="en-US" baseline="0" dirty="0" smtClean="0">
                <a:solidFill>
                  <a:schemeClr val="bg1"/>
                </a:solidFill>
              </a:rPr>
              <a:t> Migration %</a:t>
            </a:r>
            <a:endParaRPr lang="en-US" dirty="0">
              <a:solidFill>
                <a:schemeClr val="bg1"/>
              </a:solidFill>
            </a:endParaRPr>
          </a:p>
        </c:rich>
      </c:tx>
      <c:layout>
        <c:manualLayout>
          <c:xMode val="edge"/>
          <c:yMode val="edge"/>
          <c:x val="0.28734260647575249"/>
          <c:y val="3.198568116068565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explosion val="3"/>
            <c:spPr>
              <a:solidFill>
                <a:schemeClr val="accent5"/>
              </a:solidFill>
              <a:ln w="19050">
                <a:solidFill>
                  <a:schemeClr val="lt1"/>
                </a:solidFill>
              </a:ln>
              <a:effectLst/>
            </c:spPr>
          </c:dPt>
          <c:dPt>
            <c:idx val="1"/>
            <c:bubble3D val="0"/>
            <c:explosion val="2"/>
            <c:spPr>
              <a:solidFill>
                <a:schemeClr val="tx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Stable: Remained in Starting Segment</c:v>
                </c:pt>
                <c:pt idx="1">
                  <c:v>Dynamic: Migrated to another Segment</c:v>
                </c:pt>
              </c:strCache>
            </c:strRef>
          </c:cat>
          <c:val>
            <c:numRef>
              <c:f>Sheet1!$B$2:$B$3</c:f>
              <c:numCache>
                <c:formatCode>General</c:formatCode>
                <c:ptCount val="2"/>
                <c:pt idx="0">
                  <c:v>39011</c:v>
                </c:pt>
                <c:pt idx="1">
                  <c:v>28320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US" sz="1600" dirty="0" smtClean="0">
                <a:solidFill>
                  <a:schemeClr val="bg1"/>
                </a:solidFill>
              </a:rPr>
              <a:t>Change in Odds for Upgrade to Deeply Engaged</a:t>
            </a:r>
            <a:endParaRPr lang="en-US" sz="1600" dirty="0">
              <a:solidFill>
                <a:schemeClr val="bg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Potentials</c:v>
                </c:pt>
              </c:strCache>
            </c:strRef>
          </c:tx>
          <c:spPr>
            <a:solidFill>
              <a:schemeClr val="accent1"/>
            </a:solidFill>
            <a:ln>
              <a:noFill/>
            </a:ln>
            <a:effectLst/>
          </c:spPr>
          <c:invertIfNegative val="0"/>
          <c:cat>
            <c:strRef>
              <c:f>Sheet1!$A$2:$A$8</c:f>
              <c:strCache>
                <c:ptCount val="7"/>
                <c:pt idx="0">
                  <c:v>Premium Usage Ratio</c:v>
                </c:pt>
                <c:pt idx="1">
                  <c:v>Premium Revenue Ratio</c:v>
                </c:pt>
                <c:pt idx="2">
                  <c:v># Premium Services</c:v>
                </c:pt>
                <c:pt idx="3">
                  <c:v>MAL Flag</c:v>
                </c:pt>
                <c:pt idx="4">
                  <c:v># Services</c:v>
                </c:pt>
                <c:pt idx="5">
                  <c:v># Projects</c:v>
                </c:pt>
                <c:pt idx="6">
                  <c:v>Normalized Usage</c:v>
                </c:pt>
              </c:strCache>
            </c:strRef>
          </c:cat>
          <c:val>
            <c:numRef>
              <c:f>Sheet1!$B$2:$B$8</c:f>
              <c:numCache>
                <c:formatCode>0%</c:formatCode>
                <c:ptCount val="7"/>
                <c:pt idx="0">
                  <c:v>-0.62</c:v>
                </c:pt>
                <c:pt idx="1">
                  <c:v>0</c:v>
                </c:pt>
                <c:pt idx="2">
                  <c:v>1.2</c:v>
                </c:pt>
                <c:pt idx="3">
                  <c:v>0.9</c:v>
                </c:pt>
                <c:pt idx="4">
                  <c:v>0.9</c:v>
                </c:pt>
                <c:pt idx="5">
                  <c:v>0.08</c:v>
                </c:pt>
                <c:pt idx="6">
                  <c:v>0</c:v>
                </c:pt>
              </c:numCache>
            </c:numRef>
          </c:val>
        </c:ser>
        <c:ser>
          <c:idx val="1"/>
          <c:order val="1"/>
          <c:tx>
            <c:strRef>
              <c:f>Sheet1!$C$1</c:f>
              <c:strCache>
                <c:ptCount val="1"/>
                <c:pt idx="0">
                  <c:v>Evaluators</c:v>
                </c:pt>
              </c:strCache>
            </c:strRef>
          </c:tx>
          <c:spPr>
            <a:solidFill>
              <a:schemeClr val="accent2"/>
            </a:solidFill>
            <a:ln>
              <a:noFill/>
            </a:ln>
            <a:effectLst/>
          </c:spPr>
          <c:invertIfNegative val="0"/>
          <c:cat>
            <c:strRef>
              <c:f>Sheet1!$A$2:$A$8</c:f>
              <c:strCache>
                <c:ptCount val="7"/>
                <c:pt idx="0">
                  <c:v>Premium Usage Ratio</c:v>
                </c:pt>
                <c:pt idx="1">
                  <c:v>Premium Revenue Ratio</c:v>
                </c:pt>
                <c:pt idx="2">
                  <c:v># Premium Services</c:v>
                </c:pt>
                <c:pt idx="3">
                  <c:v>MAL Flag</c:v>
                </c:pt>
                <c:pt idx="4">
                  <c:v># Services</c:v>
                </c:pt>
                <c:pt idx="5">
                  <c:v># Projects</c:v>
                </c:pt>
                <c:pt idx="6">
                  <c:v>Normalized Usage</c:v>
                </c:pt>
              </c:strCache>
            </c:strRef>
          </c:cat>
          <c:val>
            <c:numRef>
              <c:f>Sheet1!$C$2:$C$8</c:f>
              <c:numCache>
                <c:formatCode>0%</c:formatCode>
                <c:ptCount val="7"/>
                <c:pt idx="0">
                  <c:v>0</c:v>
                </c:pt>
                <c:pt idx="1">
                  <c:v>3.2</c:v>
                </c:pt>
                <c:pt idx="2">
                  <c:v>0.3</c:v>
                </c:pt>
                <c:pt idx="3">
                  <c:v>0</c:v>
                </c:pt>
                <c:pt idx="4">
                  <c:v>1.2</c:v>
                </c:pt>
                <c:pt idx="5">
                  <c:v>7.0000000000000007E-2</c:v>
                </c:pt>
                <c:pt idx="6">
                  <c:v>0.01</c:v>
                </c:pt>
              </c:numCache>
            </c:numRef>
          </c:val>
        </c:ser>
        <c:dLbls>
          <c:showLegendKey val="0"/>
          <c:showVal val="0"/>
          <c:showCatName val="0"/>
          <c:showSerName val="0"/>
          <c:showPercent val="0"/>
          <c:showBubbleSize val="0"/>
        </c:dLbls>
        <c:gapWidth val="100"/>
        <c:axId val="678602712"/>
        <c:axId val="678603104"/>
      </c:barChart>
      <c:catAx>
        <c:axId val="678602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678603104"/>
        <c:crosses val="autoZero"/>
        <c:auto val="1"/>
        <c:lblAlgn val="ctr"/>
        <c:lblOffset val="100"/>
        <c:noMultiLvlLbl val="0"/>
      </c:catAx>
      <c:valAx>
        <c:axId val="67860310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78602712"/>
        <c:crosses val="autoZero"/>
        <c:crossBetween val="between"/>
      </c:valAx>
      <c:spPr>
        <a:noFill/>
        <a:ln>
          <a:noFill/>
        </a:ln>
        <a:effectLst/>
      </c:spPr>
    </c:plotArea>
    <c:legend>
      <c:legendPos val="b"/>
      <c:layout>
        <c:manualLayout>
          <c:xMode val="edge"/>
          <c:yMode val="edge"/>
          <c:x val="0.25920125832858326"/>
          <c:y val="0.88916235973776103"/>
          <c:w val="0.44357699179475879"/>
          <c:h val="7.144129362712392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US" sz="1600" dirty="0" smtClean="0">
                <a:solidFill>
                  <a:schemeClr val="bg1"/>
                </a:solidFill>
              </a:rPr>
              <a:t>Change in Odds for</a:t>
            </a:r>
            <a:r>
              <a:rPr lang="en-US" sz="1600" baseline="0" dirty="0" smtClean="0">
                <a:solidFill>
                  <a:schemeClr val="bg1"/>
                </a:solidFill>
              </a:rPr>
              <a:t> Churning</a:t>
            </a:r>
            <a:endParaRPr lang="en-US" sz="1600" dirty="0">
              <a:solidFill>
                <a:schemeClr val="bg1"/>
              </a:solidFill>
            </a:endParaRPr>
          </a:p>
        </c:rich>
      </c:tx>
      <c:layout>
        <c:manualLayout>
          <c:xMode val="edge"/>
          <c:yMode val="edge"/>
          <c:x val="0.25651512413171879"/>
          <c:y val="4.2348875370594339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Potentials</c:v>
                </c:pt>
              </c:strCache>
            </c:strRef>
          </c:tx>
          <c:spPr>
            <a:solidFill>
              <a:schemeClr val="accent1"/>
            </a:solidFill>
            <a:ln>
              <a:noFill/>
            </a:ln>
            <a:effectLst/>
          </c:spPr>
          <c:invertIfNegative val="0"/>
          <c:cat>
            <c:strRef>
              <c:f>Sheet1!$A$2:$A$7</c:f>
              <c:strCache>
                <c:ptCount val="6"/>
                <c:pt idx="0">
                  <c:v>Premium Revenue Ratio</c:v>
                </c:pt>
                <c:pt idx="1">
                  <c:v>Premium Usage Ratio</c:v>
                </c:pt>
                <c:pt idx="2">
                  <c:v>Activity Ratio</c:v>
                </c:pt>
                <c:pt idx="3">
                  <c:v>Step Count</c:v>
                </c:pt>
                <c:pt idx="4">
                  <c:v>Service Count</c:v>
                </c:pt>
                <c:pt idx="5">
                  <c:v>Utilized Revenue</c:v>
                </c:pt>
              </c:strCache>
            </c:strRef>
          </c:cat>
          <c:val>
            <c:numRef>
              <c:f>Sheet1!$B$2:$B$7</c:f>
              <c:numCache>
                <c:formatCode>0%</c:formatCode>
                <c:ptCount val="6"/>
                <c:pt idx="0">
                  <c:v>-0.83</c:v>
                </c:pt>
                <c:pt idx="1">
                  <c:v>0.4</c:v>
                </c:pt>
                <c:pt idx="2">
                  <c:v>-0.74</c:v>
                </c:pt>
                <c:pt idx="3">
                  <c:v>0.3</c:v>
                </c:pt>
                <c:pt idx="4">
                  <c:v>-0.11</c:v>
                </c:pt>
                <c:pt idx="5">
                  <c:v>0</c:v>
                </c:pt>
              </c:numCache>
            </c:numRef>
          </c:val>
        </c:ser>
        <c:ser>
          <c:idx val="1"/>
          <c:order val="1"/>
          <c:tx>
            <c:strRef>
              <c:f>Sheet1!$C$1</c:f>
              <c:strCache>
                <c:ptCount val="1"/>
                <c:pt idx="0">
                  <c:v>Deeply Engaged</c:v>
                </c:pt>
              </c:strCache>
            </c:strRef>
          </c:tx>
          <c:spPr>
            <a:solidFill>
              <a:srgbClr val="00B050"/>
            </a:solidFill>
            <a:ln>
              <a:noFill/>
            </a:ln>
            <a:effectLst/>
          </c:spPr>
          <c:invertIfNegative val="0"/>
          <c:cat>
            <c:strRef>
              <c:f>Sheet1!$A$2:$A$7</c:f>
              <c:strCache>
                <c:ptCount val="6"/>
                <c:pt idx="0">
                  <c:v>Premium Revenue Ratio</c:v>
                </c:pt>
                <c:pt idx="1">
                  <c:v>Premium Usage Ratio</c:v>
                </c:pt>
                <c:pt idx="2">
                  <c:v>Activity Ratio</c:v>
                </c:pt>
                <c:pt idx="3">
                  <c:v>Step Count</c:v>
                </c:pt>
                <c:pt idx="4">
                  <c:v>Service Count</c:v>
                </c:pt>
                <c:pt idx="5">
                  <c:v>Utilized Revenue</c:v>
                </c:pt>
              </c:strCache>
            </c:strRef>
          </c:cat>
          <c:val>
            <c:numRef>
              <c:f>Sheet1!$C$2:$C$7</c:f>
              <c:numCache>
                <c:formatCode>0%</c:formatCode>
                <c:ptCount val="6"/>
                <c:pt idx="0">
                  <c:v>39</c:v>
                </c:pt>
                <c:pt idx="1">
                  <c:v>-0.83</c:v>
                </c:pt>
                <c:pt idx="2">
                  <c:v>-0.86</c:v>
                </c:pt>
                <c:pt idx="3">
                  <c:v>0</c:v>
                </c:pt>
                <c:pt idx="4">
                  <c:v>0.18</c:v>
                </c:pt>
                <c:pt idx="5">
                  <c:v>-1</c:v>
                </c:pt>
              </c:numCache>
            </c:numRef>
          </c:val>
        </c:ser>
        <c:dLbls>
          <c:showLegendKey val="0"/>
          <c:showVal val="0"/>
          <c:showCatName val="0"/>
          <c:showSerName val="0"/>
          <c:showPercent val="0"/>
          <c:showBubbleSize val="0"/>
        </c:dLbls>
        <c:gapWidth val="250"/>
        <c:axId val="678605064"/>
        <c:axId val="678607808"/>
      </c:barChart>
      <c:catAx>
        <c:axId val="678605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678607808"/>
        <c:crosses val="autoZero"/>
        <c:auto val="1"/>
        <c:lblAlgn val="ctr"/>
        <c:lblOffset val="100"/>
        <c:noMultiLvlLbl val="0"/>
      </c:catAx>
      <c:valAx>
        <c:axId val="678607808"/>
        <c:scaling>
          <c:orientation val="minMax"/>
          <c:max val="1"/>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786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smtClean="0">
                <a:solidFill>
                  <a:schemeClr val="bg1"/>
                </a:solidFill>
              </a:rPr>
              <a:t>Top 3 Common Pairs - % Adoption</a:t>
            </a:r>
            <a:r>
              <a:rPr lang="en-US" sz="1600" baseline="0" dirty="0" smtClean="0">
                <a:solidFill>
                  <a:schemeClr val="bg1"/>
                </a:solidFill>
              </a:rPr>
              <a:t> by Cluster</a:t>
            </a:r>
            <a:endParaRPr lang="en-US" sz="1600" dirty="0">
              <a:solidFill>
                <a:schemeClr val="bg1"/>
              </a:solidFill>
            </a:endParaRPr>
          </a:p>
        </c:rich>
      </c:tx>
      <c:layout>
        <c:manualLayout>
          <c:xMode val="edge"/>
          <c:yMode val="edge"/>
          <c:x val="0.1187237429528139"/>
          <c:y val="2.0063473701769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33243065394912"/>
          <c:y val="0.13119581320198143"/>
          <c:w val="0.5583745478213199"/>
          <c:h val="0.72591424167620733"/>
        </c:manualLayout>
      </c:layout>
      <c:barChart>
        <c:barDir val="bar"/>
        <c:grouping val="clustered"/>
        <c:varyColors val="0"/>
        <c:ser>
          <c:idx val="0"/>
          <c:order val="0"/>
          <c:tx>
            <c:strRef>
              <c:f>Sheet1!$B$1</c:f>
              <c:strCache>
                <c:ptCount val="1"/>
                <c:pt idx="0">
                  <c:v>Website &amp; SQLDB</c:v>
                </c:pt>
              </c:strCache>
            </c:strRef>
          </c:tx>
          <c:spPr>
            <a:solidFill>
              <a:srgbClr val="00BCF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Disengaged</c:v>
                </c:pt>
                <c:pt idx="1">
                  <c:v>Evaluators</c:v>
                </c:pt>
                <c:pt idx="2">
                  <c:v>Dabblers</c:v>
                </c:pt>
                <c:pt idx="3">
                  <c:v>Potentials</c:v>
                </c:pt>
                <c:pt idx="4">
                  <c:v>Deeply Engaged</c:v>
                </c:pt>
                <c:pt idx="5">
                  <c:v>Overall</c:v>
                </c:pt>
              </c:strCache>
            </c:strRef>
          </c:cat>
          <c:val>
            <c:numRef>
              <c:f>Sheet1!$B$2:$B$7</c:f>
              <c:numCache>
                <c:formatCode>0%</c:formatCode>
                <c:ptCount val="6"/>
                <c:pt idx="0">
                  <c:v>0.17</c:v>
                </c:pt>
                <c:pt idx="1">
                  <c:v>0.27</c:v>
                </c:pt>
                <c:pt idx="2">
                  <c:v>0.51</c:v>
                </c:pt>
                <c:pt idx="3">
                  <c:v>0.26</c:v>
                </c:pt>
                <c:pt idx="4">
                  <c:v>0.75</c:v>
                </c:pt>
                <c:pt idx="5">
                  <c:v>0.28999999999999998</c:v>
                </c:pt>
              </c:numCache>
            </c:numRef>
          </c:val>
        </c:ser>
        <c:ser>
          <c:idx val="1"/>
          <c:order val="1"/>
          <c:tx>
            <c:strRef>
              <c:f>Sheet1!$C$1</c:f>
              <c:strCache>
                <c:ptCount val="1"/>
                <c:pt idx="0">
                  <c:v>VM &amp; SQLDB</c:v>
                </c:pt>
              </c:strCache>
            </c:strRef>
          </c:tx>
          <c:spPr>
            <a:solidFill>
              <a:srgbClr val="7FBA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Disengaged</c:v>
                </c:pt>
                <c:pt idx="1">
                  <c:v>Evaluators</c:v>
                </c:pt>
                <c:pt idx="2">
                  <c:v>Dabblers</c:v>
                </c:pt>
                <c:pt idx="3">
                  <c:v>Potentials</c:v>
                </c:pt>
                <c:pt idx="4">
                  <c:v>Deeply Engaged</c:v>
                </c:pt>
                <c:pt idx="5">
                  <c:v>Overall</c:v>
                </c:pt>
              </c:strCache>
            </c:strRef>
          </c:cat>
          <c:val>
            <c:numRef>
              <c:f>Sheet1!$C$2:$C$7</c:f>
              <c:numCache>
                <c:formatCode>0%</c:formatCode>
                <c:ptCount val="6"/>
                <c:pt idx="0">
                  <c:v>0</c:v>
                </c:pt>
                <c:pt idx="1">
                  <c:v>0.16</c:v>
                </c:pt>
                <c:pt idx="2">
                  <c:v>0.1</c:v>
                </c:pt>
                <c:pt idx="3">
                  <c:v>0.08</c:v>
                </c:pt>
                <c:pt idx="4">
                  <c:v>0.63</c:v>
                </c:pt>
                <c:pt idx="5">
                  <c:v>0.13</c:v>
                </c:pt>
              </c:numCache>
            </c:numRef>
          </c:val>
        </c:ser>
        <c:ser>
          <c:idx val="2"/>
          <c:order val="2"/>
          <c:tx>
            <c:strRef>
              <c:f>Sheet1!$D$1</c:f>
              <c:strCache>
                <c:ptCount val="1"/>
                <c:pt idx="0">
                  <c:v>VM &amp; Website</c:v>
                </c:pt>
              </c:strCache>
            </c:strRef>
          </c:tx>
          <c:spPr>
            <a:solidFill>
              <a:srgbClr val="FCD11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Disengaged</c:v>
                </c:pt>
                <c:pt idx="1">
                  <c:v>Evaluators</c:v>
                </c:pt>
                <c:pt idx="2">
                  <c:v>Dabblers</c:v>
                </c:pt>
                <c:pt idx="3">
                  <c:v>Potentials</c:v>
                </c:pt>
                <c:pt idx="4">
                  <c:v>Deeply Engaged</c:v>
                </c:pt>
                <c:pt idx="5">
                  <c:v>Overall</c:v>
                </c:pt>
              </c:strCache>
            </c:strRef>
          </c:cat>
          <c:val>
            <c:numRef>
              <c:f>Sheet1!$D$2:$D$7</c:f>
              <c:numCache>
                <c:formatCode>0%</c:formatCode>
                <c:ptCount val="6"/>
                <c:pt idx="0">
                  <c:v>0</c:v>
                </c:pt>
                <c:pt idx="1">
                  <c:v>0.25</c:v>
                </c:pt>
                <c:pt idx="2">
                  <c:v>0.15</c:v>
                </c:pt>
                <c:pt idx="3">
                  <c:v>0.1</c:v>
                </c:pt>
                <c:pt idx="4">
                  <c:v>0.63</c:v>
                </c:pt>
                <c:pt idx="5">
                  <c:v>0.35</c:v>
                </c:pt>
              </c:numCache>
            </c:numRef>
          </c:val>
        </c:ser>
        <c:dLbls>
          <c:dLblPos val="ctr"/>
          <c:showLegendKey val="0"/>
          <c:showVal val="1"/>
          <c:showCatName val="0"/>
          <c:showSerName val="0"/>
          <c:showPercent val="0"/>
          <c:showBubbleSize val="0"/>
        </c:dLbls>
        <c:gapWidth val="80"/>
        <c:axId val="678609376"/>
        <c:axId val="678609768"/>
      </c:barChart>
      <c:catAx>
        <c:axId val="678609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678609768"/>
        <c:crosses val="autoZero"/>
        <c:auto val="1"/>
        <c:lblAlgn val="ctr"/>
        <c:lblOffset val="100"/>
        <c:noMultiLvlLbl val="0"/>
      </c:catAx>
      <c:valAx>
        <c:axId val="678609768"/>
        <c:scaling>
          <c:orientation val="minMax"/>
        </c:scaling>
        <c:delete val="1"/>
        <c:axPos val="b"/>
        <c:numFmt formatCode="0%" sourceLinked="1"/>
        <c:majorTickMark val="none"/>
        <c:minorTickMark val="none"/>
        <c:tickLblPos val="nextTo"/>
        <c:crossAx val="678609376"/>
        <c:crosses val="autoZero"/>
        <c:crossBetween val="between"/>
      </c:valAx>
      <c:spPr>
        <a:noFill/>
        <a:ln>
          <a:noFill/>
        </a:ln>
        <a:effectLst/>
      </c:spPr>
    </c:plotArea>
    <c:legend>
      <c:legendPos val="b"/>
      <c:layout>
        <c:manualLayout>
          <c:xMode val="edge"/>
          <c:yMode val="edge"/>
          <c:x val="0.37520151229845411"/>
          <c:y val="0.90960972146550045"/>
          <c:w val="0.61986929291223924"/>
          <c:h val="6.279826472062904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smtClean="0">
                <a:solidFill>
                  <a:schemeClr val="bg1"/>
                </a:solidFill>
              </a:rPr>
              <a:t>Top 3 Common Pairs - % Revenue*</a:t>
            </a:r>
            <a:r>
              <a:rPr lang="en-US" sz="1600" baseline="0" dirty="0" smtClean="0">
                <a:solidFill>
                  <a:schemeClr val="bg1"/>
                </a:solidFill>
              </a:rPr>
              <a:t> by Cluster</a:t>
            </a:r>
            <a:endParaRPr lang="en-US" sz="1600" dirty="0">
              <a:solidFill>
                <a:schemeClr val="bg1"/>
              </a:solidFill>
            </a:endParaRPr>
          </a:p>
        </c:rich>
      </c:tx>
      <c:layout>
        <c:manualLayout>
          <c:xMode val="edge"/>
          <c:yMode val="edge"/>
          <c:x val="0.1251517449486014"/>
          <c:y val="2.619503232707375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33243065394912"/>
          <c:y val="0.13119581320198143"/>
          <c:w val="0.6391845100682596"/>
          <c:h val="0.72591424167620733"/>
        </c:manualLayout>
      </c:layout>
      <c:barChart>
        <c:barDir val="bar"/>
        <c:grouping val="clustered"/>
        <c:varyColors val="0"/>
        <c:ser>
          <c:idx val="0"/>
          <c:order val="0"/>
          <c:tx>
            <c:strRef>
              <c:f>Sheet1!$B$1</c:f>
              <c:strCache>
                <c:ptCount val="1"/>
                <c:pt idx="0">
                  <c:v>Website &amp; SQLDB</c:v>
                </c:pt>
              </c:strCache>
            </c:strRef>
          </c:tx>
          <c:spPr>
            <a:solidFill>
              <a:srgbClr val="00BCF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Disengaged</c:v>
                </c:pt>
                <c:pt idx="1">
                  <c:v>Evaluators</c:v>
                </c:pt>
                <c:pt idx="2">
                  <c:v>Dabblers</c:v>
                </c:pt>
                <c:pt idx="3">
                  <c:v>Potentials</c:v>
                </c:pt>
                <c:pt idx="4">
                  <c:v>Deeply Engaged</c:v>
                </c:pt>
                <c:pt idx="5">
                  <c:v>Overall</c:v>
                </c:pt>
              </c:strCache>
            </c:strRef>
          </c:cat>
          <c:val>
            <c:numRef>
              <c:f>Sheet1!$B$2:$B$7</c:f>
              <c:numCache>
                <c:formatCode>0%</c:formatCode>
                <c:ptCount val="6"/>
                <c:pt idx="0">
                  <c:v>0</c:v>
                </c:pt>
                <c:pt idx="1">
                  <c:v>0.1117929095728378</c:v>
                </c:pt>
                <c:pt idx="2">
                  <c:v>9.2503206785963479E-2</c:v>
                </c:pt>
                <c:pt idx="3">
                  <c:v>3.9474863571043649E-2</c:v>
                </c:pt>
                <c:pt idx="4">
                  <c:v>2.3822470865802688E-2</c:v>
                </c:pt>
                <c:pt idx="5">
                  <c:v>0.03</c:v>
                </c:pt>
              </c:numCache>
            </c:numRef>
          </c:val>
        </c:ser>
        <c:ser>
          <c:idx val="1"/>
          <c:order val="1"/>
          <c:tx>
            <c:strRef>
              <c:f>Sheet1!$C$1</c:f>
              <c:strCache>
                <c:ptCount val="1"/>
                <c:pt idx="0">
                  <c:v>VM &amp; SQLDB</c:v>
                </c:pt>
              </c:strCache>
            </c:strRef>
          </c:tx>
          <c:spPr>
            <a:solidFill>
              <a:srgbClr val="7FBA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Disengaged</c:v>
                </c:pt>
                <c:pt idx="1">
                  <c:v>Evaluators</c:v>
                </c:pt>
                <c:pt idx="2">
                  <c:v>Dabblers</c:v>
                </c:pt>
                <c:pt idx="3">
                  <c:v>Potentials</c:v>
                </c:pt>
                <c:pt idx="4">
                  <c:v>Deeply Engaged</c:v>
                </c:pt>
                <c:pt idx="5">
                  <c:v>Overall</c:v>
                </c:pt>
              </c:strCache>
            </c:strRef>
          </c:cat>
          <c:val>
            <c:numRef>
              <c:f>Sheet1!$C$2:$C$7</c:f>
              <c:numCache>
                <c:formatCode>0%</c:formatCode>
                <c:ptCount val="6"/>
                <c:pt idx="0">
                  <c:v>3.7930765520284896E-3</c:v>
                </c:pt>
                <c:pt idx="1">
                  <c:v>7.6952412998573666E-2</c:v>
                </c:pt>
                <c:pt idx="2">
                  <c:v>0.1234460064331484</c:v>
                </c:pt>
                <c:pt idx="3">
                  <c:v>8.1088953256676255E-2</c:v>
                </c:pt>
                <c:pt idx="4">
                  <c:v>0.41073245330608305</c:v>
                </c:pt>
                <c:pt idx="5">
                  <c:v>0.34</c:v>
                </c:pt>
              </c:numCache>
            </c:numRef>
          </c:val>
        </c:ser>
        <c:ser>
          <c:idx val="2"/>
          <c:order val="2"/>
          <c:tx>
            <c:strRef>
              <c:f>Sheet1!$D$1</c:f>
              <c:strCache>
                <c:ptCount val="1"/>
                <c:pt idx="0">
                  <c:v>VM &amp; Website</c:v>
                </c:pt>
              </c:strCache>
            </c:strRef>
          </c:tx>
          <c:spPr>
            <a:solidFill>
              <a:srgbClr val="FCD11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Disengaged</c:v>
                </c:pt>
                <c:pt idx="1">
                  <c:v>Evaluators</c:v>
                </c:pt>
                <c:pt idx="2">
                  <c:v>Dabblers</c:v>
                </c:pt>
                <c:pt idx="3">
                  <c:v>Potentials</c:v>
                </c:pt>
                <c:pt idx="4">
                  <c:v>Deeply Engaged</c:v>
                </c:pt>
                <c:pt idx="5">
                  <c:v>Overall</c:v>
                </c:pt>
              </c:strCache>
            </c:strRef>
          </c:cat>
          <c:val>
            <c:numRef>
              <c:f>Sheet1!$D$2:$D$7</c:f>
              <c:numCache>
                <c:formatCode>0%</c:formatCode>
                <c:ptCount val="6"/>
                <c:pt idx="0">
                  <c:v>0</c:v>
                </c:pt>
                <c:pt idx="1">
                  <c:v>7.9629470639569391E-2</c:v>
                </c:pt>
                <c:pt idx="2">
                  <c:v>0.2302312160831268</c:v>
                </c:pt>
                <c:pt idx="3">
                  <c:v>0.10220857276279988</c:v>
                </c:pt>
                <c:pt idx="4">
                  <c:v>0.42410124726571408</c:v>
                </c:pt>
                <c:pt idx="5">
                  <c:v>0.17</c:v>
                </c:pt>
              </c:numCache>
            </c:numRef>
          </c:val>
        </c:ser>
        <c:dLbls>
          <c:dLblPos val="outEnd"/>
          <c:showLegendKey val="0"/>
          <c:showVal val="1"/>
          <c:showCatName val="0"/>
          <c:showSerName val="0"/>
          <c:showPercent val="0"/>
          <c:showBubbleSize val="0"/>
        </c:dLbls>
        <c:gapWidth val="80"/>
        <c:axId val="678598008"/>
        <c:axId val="678598400"/>
      </c:barChart>
      <c:catAx>
        <c:axId val="6785980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678598400"/>
        <c:crosses val="autoZero"/>
        <c:auto val="1"/>
        <c:lblAlgn val="ctr"/>
        <c:lblOffset val="100"/>
        <c:noMultiLvlLbl val="0"/>
      </c:catAx>
      <c:valAx>
        <c:axId val="678598400"/>
        <c:scaling>
          <c:orientation val="minMax"/>
        </c:scaling>
        <c:delete val="1"/>
        <c:axPos val="b"/>
        <c:numFmt formatCode="0%" sourceLinked="1"/>
        <c:majorTickMark val="none"/>
        <c:minorTickMark val="none"/>
        <c:tickLblPos val="nextTo"/>
        <c:crossAx val="6785980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smtClean="0">
                <a:solidFill>
                  <a:schemeClr val="bg1"/>
                </a:solidFill>
              </a:rPr>
              <a:t>Cloud</a:t>
            </a:r>
            <a:r>
              <a:rPr lang="en-US" sz="1600" baseline="0" dirty="0" smtClean="0">
                <a:solidFill>
                  <a:schemeClr val="bg1"/>
                </a:solidFill>
              </a:rPr>
              <a:t> services Adoption and Usage in Deeply Engaged</a:t>
            </a:r>
            <a:endParaRPr lang="en-US" sz="1600" dirty="0">
              <a:solidFill>
                <a:schemeClr val="bg1"/>
              </a:solidFill>
            </a:endParaRPr>
          </a:p>
        </c:rich>
      </c:tx>
      <c:layout>
        <c:manualLayout>
          <c:xMode val="edge"/>
          <c:yMode val="edge"/>
          <c:x val="0.15360502348077901"/>
          <c:y val="2.048611783227838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3219095642046131"/>
          <c:y val="0.20245401028044102"/>
          <c:w val="0.51740188703271284"/>
          <c:h val="0.66995205296385774"/>
        </c:manualLayout>
      </c:layout>
      <c:doughnutChart>
        <c:varyColors val="1"/>
        <c:ser>
          <c:idx val="0"/>
          <c:order val="0"/>
          <c:tx>
            <c:strRef>
              <c:f>Sheet1!$B$1</c:f>
              <c:strCache>
                <c:ptCount val="1"/>
                <c:pt idx="0">
                  <c:v>Population</c:v>
                </c:pt>
              </c:strCache>
            </c:strRef>
          </c:tx>
          <c:spPr>
            <a:solidFill>
              <a:schemeClr val="accent5"/>
            </a:solidFill>
          </c:spPr>
          <c:dPt>
            <c:idx val="0"/>
            <c:bubble3D val="0"/>
            <c:spPr>
              <a:solidFill>
                <a:schemeClr val="tx2"/>
              </a:solidFill>
              <a:ln w="19050">
                <a:solidFill>
                  <a:schemeClr val="lt1"/>
                </a:solidFill>
              </a:ln>
              <a:effectLst/>
            </c:spPr>
          </c:dPt>
          <c:dPt>
            <c:idx val="1"/>
            <c:bubble3D val="0"/>
            <c:spPr>
              <a:solidFill>
                <a:schemeClr val="accent5"/>
              </a:solidFill>
              <a:ln w="19050">
                <a:solidFill>
                  <a:schemeClr val="lt1"/>
                </a:solidFill>
              </a:ln>
              <a:effectLst/>
            </c:spPr>
          </c:dPt>
          <c:dLbls>
            <c:dLbl>
              <c:idx val="0"/>
              <c:layout>
                <c:manualLayout>
                  <c:x val="-1.8026004488454934E-2"/>
                  <c:y val="6.0019124203880184E-2"/>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Cloud Services</c:v>
                </c:pt>
                <c:pt idx="1">
                  <c:v>Non-Cloud Services</c:v>
                </c:pt>
              </c:strCache>
            </c:strRef>
          </c:cat>
          <c:val>
            <c:numRef>
              <c:f>Sheet1!$B$2:$B$3</c:f>
              <c:numCache>
                <c:formatCode>0%</c:formatCode>
                <c:ptCount val="2"/>
                <c:pt idx="0">
                  <c:v>0.54</c:v>
                </c:pt>
                <c:pt idx="1">
                  <c:v>0.45</c:v>
                </c:pt>
              </c:numCache>
            </c:numRef>
          </c:val>
        </c:ser>
        <c:ser>
          <c:idx val="1"/>
          <c:order val="1"/>
          <c:tx>
            <c:strRef>
              <c:f>Sheet1!$C$1</c:f>
              <c:strCache>
                <c:ptCount val="1"/>
                <c:pt idx="0">
                  <c:v>Usage</c:v>
                </c:pt>
              </c:strCache>
            </c:strRef>
          </c:tx>
          <c:dPt>
            <c:idx val="0"/>
            <c:bubble3D val="0"/>
            <c:spPr>
              <a:solidFill>
                <a:schemeClr val="tx2"/>
              </a:solidFill>
              <a:ln w="19050">
                <a:solidFill>
                  <a:schemeClr val="lt1"/>
                </a:solidFill>
              </a:ln>
              <a:effectLst/>
            </c:spPr>
          </c:dPt>
          <c:dPt>
            <c:idx val="1"/>
            <c:bubble3D val="0"/>
            <c:spPr>
              <a:solidFill>
                <a:schemeClr val="accent5"/>
              </a:solidFill>
              <a:ln w="19050">
                <a:solidFill>
                  <a:schemeClr val="lt1"/>
                </a:solidFill>
              </a:ln>
              <a:effectLst/>
            </c:spPr>
          </c:dPt>
          <c:dLbls>
            <c:dLbl>
              <c:idx val="0"/>
              <c:layout>
                <c:manualLayout>
                  <c:x val="1.2875717491753457E-2"/>
                  <c:y val="6.6687915782089099E-3"/>
                </c:manualLayout>
              </c:layout>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Cloud Services</c:v>
                </c:pt>
                <c:pt idx="1">
                  <c:v>Non-Cloud Services</c:v>
                </c:pt>
              </c:strCache>
            </c:strRef>
          </c:cat>
          <c:val>
            <c:numRef>
              <c:f>Sheet1!$C$2:$C$3</c:f>
              <c:numCache>
                <c:formatCode>0%</c:formatCode>
                <c:ptCount val="2"/>
                <c:pt idx="0">
                  <c:v>0.21</c:v>
                </c:pt>
                <c:pt idx="1">
                  <c:v>0.79</c:v>
                </c:pt>
              </c:numCache>
            </c:numRef>
          </c:val>
        </c:ser>
        <c:dLbls>
          <c:showLegendKey val="0"/>
          <c:showVal val="0"/>
          <c:showCatName val="0"/>
          <c:showSerName val="0"/>
          <c:showPercent val="0"/>
          <c:showBubbleSize val="0"/>
          <c:showLeaderLines val="1"/>
        </c:dLbls>
        <c:firstSliceAng val="0"/>
        <c:holeSize val="38"/>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smtClean="0">
                <a:solidFill>
                  <a:schemeClr val="bg1"/>
                </a:solidFill>
              </a:rPr>
              <a:t>Overall Cloud Services Usage Distribution by Cluster</a:t>
            </a:r>
            <a:endParaRPr lang="en-US" sz="1600" dirty="0">
              <a:solidFill>
                <a:schemeClr val="bg1"/>
              </a:solidFill>
            </a:endParaRPr>
          </a:p>
        </c:rich>
      </c:tx>
      <c:layout>
        <c:manualLayout>
          <c:xMode val="edge"/>
          <c:yMode val="edge"/>
          <c:x val="0.12091317599094717"/>
          <c:y val="2.974490782873246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23578302712161"/>
          <c:y val="0.21094093106602765"/>
          <c:w val="0.86993822116575048"/>
          <c:h val="0.5228667526695655"/>
        </c:manualLayout>
      </c:layout>
      <c:barChart>
        <c:barDir val="col"/>
        <c:grouping val="clustered"/>
        <c:varyColors val="0"/>
        <c:ser>
          <c:idx val="0"/>
          <c:order val="0"/>
          <c:tx>
            <c:strRef>
              <c:f>Sheet1!$B$1</c:f>
              <c:strCache>
                <c:ptCount val="1"/>
                <c:pt idx="0">
                  <c:v>Cloud Services Users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Deeply Engaged</c:v>
                </c:pt>
                <c:pt idx="1">
                  <c:v>Potentials</c:v>
                </c:pt>
                <c:pt idx="2">
                  <c:v>Evaluators</c:v>
                </c:pt>
                <c:pt idx="3">
                  <c:v>Dabblers</c:v>
                </c:pt>
                <c:pt idx="4">
                  <c:v>Disengaged</c:v>
                </c:pt>
              </c:strCache>
            </c:strRef>
          </c:cat>
          <c:val>
            <c:numRef>
              <c:f>Sheet1!$B$2:$B$6</c:f>
              <c:numCache>
                <c:formatCode>0%</c:formatCode>
                <c:ptCount val="5"/>
                <c:pt idx="0">
                  <c:v>0.32</c:v>
                </c:pt>
                <c:pt idx="1">
                  <c:v>0.28000000000000003</c:v>
                </c:pt>
                <c:pt idx="2">
                  <c:v>0.34</c:v>
                </c:pt>
                <c:pt idx="3">
                  <c:v>0.02</c:v>
                </c:pt>
                <c:pt idx="4">
                  <c:v>0.04</c:v>
                </c:pt>
              </c:numCache>
            </c:numRef>
          </c:val>
        </c:ser>
        <c:ser>
          <c:idx val="1"/>
          <c:order val="1"/>
          <c:tx>
            <c:strRef>
              <c:f>Sheet1!$C$1</c:f>
              <c:strCache>
                <c:ptCount val="1"/>
                <c:pt idx="0">
                  <c:v>Cloud Services Usage Contribution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Deeply Engaged</c:v>
                </c:pt>
                <c:pt idx="1">
                  <c:v>Potentials</c:v>
                </c:pt>
                <c:pt idx="2">
                  <c:v>Evaluators</c:v>
                </c:pt>
                <c:pt idx="3">
                  <c:v>Dabblers</c:v>
                </c:pt>
                <c:pt idx="4">
                  <c:v>Disengaged</c:v>
                </c:pt>
              </c:strCache>
            </c:strRef>
          </c:cat>
          <c:val>
            <c:numRef>
              <c:f>Sheet1!$C$2:$C$6</c:f>
              <c:numCache>
                <c:formatCode>0%</c:formatCode>
                <c:ptCount val="5"/>
                <c:pt idx="0">
                  <c:v>0.84</c:v>
                </c:pt>
                <c:pt idx="1">
                  <c:v>0.1</c:v>
                </c:pt>
                <c:pt idx="2">
                  <c:v>0.05</c:v>
                </c:pt>
                <c:pt idx="3">
                  <c:v>0</c:v>
                </c:pt>
                <c:pt idx="4">
                  <c:v>0.01</c:v>
                </c:pt>
              </c:numCache>
            </c:numRef>
          </c:val>
        </c:ser>
        <c:dLbls>
          <c:showLegendKey val="0"/>
          <c:showVal val="0"/>
          <c:showCatName val="0"/>
          <c:showSerName val="0"/>
          <c:showPercent val="0"/>
          <c:showBubbleSize val="0"/>
        </c:dLbls>
        <c:gapWidth val="100"/>
        <c:axId val="630375304"/>
        <c:axId val="802319096"/>
      </c:barChart>
      <c:catAx>
        <c:axId val="630375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802319096"/>
        <c:crosses val="autoZero"/>
        <c:auto val="1"/>
        <c:lblAlgn val="ctr"/>
        <c:lblOffset val="100"/>
        <c:noMultiLvlLbl val="0"/>
      </c:catAx>
      <c:valAx>
        <c:axId val="802319096"/>
        <c:scaling>
          <c:orientation val="minMax"/>
        </c:scaling>
        <c:delete val="1"/>
        <c:axPos val="l"/>
        <c:numFmt formatCode="0%" sourceLinked="1"/>
        <c:majorTickMark val="none"/>
        <c:minorTickMark val="none"/>
        <c:tickLblPos val="nextTo"/>
        <c:crossAx val="6303753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806772509762E-2"/>
          <c:y val="0.11426347153286891"/>
          <c:w val="0.92238198418642392"/>
          <c:h val="0.78243297567972336"/>
        </c:manualLayout>
      </c:layout>
      <c:bubbleChart>
        <c:varyColors val="0"/>
        <c:ser>
          <c:idx val="0"/>
          <c:order val="0"/>
          <c:tx>
            <c:strRef>
              <c:f>Sheet1!$B$1</c:f>
              <c:strCache>
                <c:ptCount val="1"/>
                <c:pt idx="0">
                  <c:v>Revenue</c:v>
                </c:pt>
              </c:strCache>
            </c:strRef>
          </c:tx>
          <c:spPr>
            <a:solidFill>
              <a:schemeClr val="accent1">
                <a:alpha val="75000"/>
              </a:schemeClr>
            </a:solidFill>
            <a:ln>
              <a:noFill/>
            </a:ln>
            <a:effectLst/>
          </c:spPr>
          <c:invertIfNegative val="0"/>
          <c:dPt>
            <c:idx val="0"/>
            <c:invertIfNegative val="0"/>
            <c:bubble3D val="0"/>
            <c:spPr>
              <a:noFill/>
              <a:ln w="44450">
                <a:solidFill>
                  <a:schemeClr val="accent6">
                    <a:lumMod val="60000"/>
                    <a:lumOff val="40000"/>
                  </a:schemeClr>
                </a:solidFill>
              </a:ln>
              <a:effectLst/>
            </c:spPr>
          </c:dPt>
          <c:dPt>
            <c:idx val="1"/>
            <c:invertIfNegative val="0"/>
            <c:bubble3D val="0"/>
            <c:spPr>
              <a:noFill/>
              <a:ln w="44450">
                <a:solidFill>
                  <a:srgbClr val="FF8C00"/>
                </a:solidFill>
              </a:ln>
              <a:effectLst/>
            </c:spPr>
          </c:dPt>
          <c:dPt>
            <c:idx val="2"/>
            <c:invertIfNegative val="0"/>
            <c:bubble3D val="0"/>
            <c:spPr>
              <a:noFill/>
              <a:ln w="44450">
                <a:solidFill>
                  <a:srgbClr val="FF0000"/>
                </a:solidFill>
              </a:ln>
              <a:effectLst/>
            </c:spPr>
          </c:dPt>
          <c:dPt>
            <c:idx val="3"/>
            <c:invertIfNegative val="0"/>
            <c:bubble3D val="0"/>
            <c:spPr>
              <a:noFill/>
              <a:ln w="44450">
                <a:solidFill>
                  <a:srgbClr val="2348FF"/>
                </a:solidFill>
              </a:ln>
              <a:effectLst/>
            </c:spPr>
          </c:dPt>
          <c:dPt>
            <c:idx val="4"/>
            <c:invertIfNegative val="0"/>
            <c:bubble3D val="0"/>
            <c:spPr>
              <a:noFill/>
              <a:ln w="44450">
                <a:solidFill>
                  <a:srgbClr val="00B050"/>
                </a:solidFill>
              </a:ln>
              <a:effectLst/>
            </c:spPr>
          </c:dPt>
          <c:dPt>
            <c:idx val="5"/>
            <c:invertIfNegative val="0"/>
            <c:bubble3D val="0"/>
            <c:spPr>
              <a:noFill/>
              <a:ln w="44450">
                <a:solidFill>
                  <a:srgbClr val="7FBA00"/>
                </a:solidFill>
              </a:ln>
              <a:effectLst/>
            </c:spPr>
          </c:dPt>
          <c:dPt>
            <c:idx val="6"/>
            <c:invertIfNegative val="0"/>
            <c:bubble3D val="0"/>
            <c:spPr>
              <a:noFill/>
              <a:ln w="44450">
                <a:solidFill>
                  <a:srgbClr val="FF8C00"/>
                </a:solidFill>
              </a:ln>
              <a:effectLst/>
            </c:spPr>
          </c:dPt>
          <c:xVal>
            <c:numRef>
              <c:f>Sheet1!$A$2:$A$6</c:f>
              <c:numCache>
                <c:formatCode>General</c:formatCode>
                <c:ptCount val="5"/>
                <c:pt idx="0">
                  <c:v>0.03</c:v>
                </c:pt>
                <c:pt idx="1">
                  <c:v>0.99</c:v>
                </c:pt>
                <c:pt idx="2">
                  <c:v>1.1399999999999999</c:v>
                </c:pt>
                <c:pt idx="3">
                  <c:v>2.12</c:v>
                </c:pt>
                <c:pt idx="4">
                  <c:v>2.4300000000000002</c:v>
                </c:pt>
              </c:numCache>
            </c:numRef>
          </c:xVal>
          <c:yVal>
            <c:numRef>
              <c:f>Sheet1!$B$2:$B$6</c:f>
              <c:numCache>
                <c:formatCode>General</c:formatCode>
                <c:ptCount val="5"/>
                <c:pt idx="0">
                  <c:v>0</c:v>
                </c:pt>
                <c:pt idx="1">
                  <c:v>0</c:v>
                </c:pt>
                <c:pt idx="2">
                  <c:v>0</c:v>
                </c:pt>
                <c:pt idx="3">
                  <c:v>1.5</c:v>
                </c:pt>
                <c:pt idx="4">
                  <c:v>5</c:v>
                </c:pt>
              </c:numCache>
            </c:numRef>
          </c:yVal>
          <c:bubbleSize>
            <c:numRef>
              <c:f>Sheet1!$C$2:$C$6</c:f>
              <c:numCache>
                <c:formatCode>#,##0</c:formatCode>
                <c:ptCount val="5"/>
                <c:pt idx="0">
                  <c:v>52206</c:v>
                </c:pt>
                <c:pt idx="1">
                  <c:v>13125</c:v>
                </c:pt>
                <c:pt idx="2" formatCode="General">
                  <c:v>80753</c:v>
                </c:pt>
                <c:pt idx="3">
                  <c:v>56395</c:v>
                </c:pt>
                <c:pt idx="4" formatCode="General">
                  <c:v>14643</c:v>
                </c:pt>
              </c:numCache>
            </c:numRef>
          </c:bubbleSize>
          <c:bubble3D val="0"/>
        </c:ser>
        <c:dLbls>
          <c:showLegendKey val="0"/>
          <c:showVal val="0"/>
          <c:showCatName val="0"/>
          <c:showSerName val="0"/>
          <c:showPercent val="0"/>
          <c:showBubbleSize val="0"/>
        </c:dLbls>
        <c:bubbleScale val="100"/>
        <c:showNegBubbles val="0"/>
        <c:axId val="636984424"/>
        <c:axId val="636985992"/>
      </c:bubbleChart>
      <c:valAx>
        <c:axId val="6369844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smtClean="0"/>
                  <a:t>Level of Engagement</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636985992"/>
        <c:crosses val="autoZero"/>
        <c:crossBetween val="midCat"/>
      </c:valAx>
      <c:valAx>
        <c:axId val="636985992"/>
        <c:scaling>
          <c:orientation val="minMax"/>
        </c:scaling>
        <c:delete val="0"/>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smtClean="0"/>
                  <a:t>Revenue</a:t>
                </a:r>
                <a:r>
                  <a:rPr lang="en-US" sz="2000" baseline="0" dirty="0" smtClean="0"/>
                  <a:t> per Month</a:t>
                </a:r>
                <a:endParaRPr lang="en-US" sz="2000" dirty="0"/>
              </a:p>
            </c:rich>
          </c:tx>
          <c:layout>
            <c:manualLayout>
              <c:xMode val="edge"/>
              <c:yMode val="edge"/>
              <c:x val="3.6303762441899687E-2"/>
              <c:y val="0.1878020817741219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636984424"/>
        <c:crosses val="autoZero"/>
        <c:crossBetween val="midCat"/>
      </c:valAx>
      <c:spPr>
        <a:noFill/>
        <a:ln w="25400">
          <a:noFill/>
        </a:ln>
        <a:effectLst/>
      </c:spPr>
    </c:plotArea>
    <c:plotVisOnly val="1"/>
    <c:dispBlanksAs val="gap"/>
    <c:showDLblsOverMax val="0"/>
  </c:chart>
  <c:spPr>
    <a:noFill/>
    <a:ln w="44450">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11033232564804E-2"/>
          <c:y val="0.12677204082114163"/>
          <c:w val="0.87970921834671223"/>
          <c:h val="0.6429947073665605"/>
        </c:manualLayout>
      </c:layout>
      <c:barChart>
        <c:barDir val="col"/>
        <c:grouping val="clustered"/>
        <c:varyColors val="0"/>
        <c:ser>
          <c:idx val="0"/>
          <c:order val="0"/>
          <c:tx>
            <c:strRef>
              <c:f>Sheet1!$B$1</c:f>
              <c:strCache>
                <c:ptCount val="1"/>
                <c:pt idx="0">
                  <c:v>Deeply Engaged</c:v>
                </c:pt>
              </c:strCache>
            </c:strRef>
          </c:tx>
          <c:spPr>
            <a:solidFill>
              <a:schemeClr val="tx1"/>
            </a:solidFill>
            <a:ln w="19050">
              <a:solidFill>
                <a:schemeClr val="tx1"/>
              </a:solidFill>
            </a:ln>
            <a:effectLst/>
          </c:spPr>
          <c:invertIfNegative val="0"/>
          <c:dPt>
            <c:idx val="0"/>
            <c:invertIfNegative val="0"/>
            <c:bubble3D val="0"/>
            <c:spPr>
              <a:solidFill>
                <a:schemeClr val="tx1"/>
              </a:solidFill>
              <a:ln w="19050">
                <a:solidFill>
                  <a:schemeClr val="tx1"/>
                </a:solidFill>
              </a:ln>
              <a:effectLst/>
            </c:spPr>
          </c:dPt>
          <c:dPt>
            <c:idx val="1"/>
            <c:invertIfNegative val="0"/>
            <c:bubble3D val="0"/>
            <c:spPr>
              <a:solidFill>
                <a:schemeClr val="tx1"/>
              </a:solidFill>
              <a:ln w="19050">
                <a:solidFill>
                  <a:schemeClr val="tx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NU</c:v>
                </c:pt>
                <c:pt idx="1">
                  <c:v>UR</c:v>
                </c:pt>
                <c:pt idx="2">
                  <c:v>Pop</c:v>
                </c:pt>
              </c:strCache>
            </c:strRef>
          </c:cat>
          <c:val>
            <c:numRef>
              <c:f>Sheet1!$B$2:$B$4</c:f>
              <c:numCache>
                <c:formatCode>0%</c:formatCode>
                <c:ptCount val="3"/>
                <c:pt idx="0">
                  <c:v>0.19</c:v>
                </c:pt>
                <c:pt idx="1">
                  <c:v>0.22</c:v>
                </c:pt>
                <c:pt idx="2">
                  <c:v>0.26</c:v>
                </c:pt>
              </c:numCache>
            </c:numRef>
          </c:val>
        </c:ser>
        <c:dLbls>
          <c:showLegendKey val="0"/>
          <c:showVal val="0"/>
          <c:showCatName val="0"/>
          <c:showSerName val="0"/>
          <c:showPercent val="0"/>
          <c:showBubbleSize val="0"/>
        </c:dLbls>
        <c:gapWidth val="100"/>
        <c:axId val="638232536"/>
        <c:axId val="638230968"/>
      </c:barChart>
      <c:valAx>
        <c:axId val="638230968"/>
        <c:scaling>
          <c:orientation val="minMax"/>
        </c:scaling>
        <c:delete val="1"/>
        <c:axPos val="l"/>
        <c:numFmt formatCode="0%" sourceLinked="1"/>
        <c:majorTickMark val="out"/>
        <c:minorTickMark val="none"/>
        <c:tickLblPos val="nextTo"/>
        <c:crossAx val="638232536"/>
        <c:crosses val="autoZero"/>
        <c:crossBetween val="between"/>
      </c:valAx>
      <c:catAx>
        <c:axId val="638232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3823096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smtClean="0">
                <a:solidFill>
                  <a:schemeClr val="bg1"/>
                </a:solidFill>
              </a:rPr>
              <a:t>Effect</a:t>
            </a:r>
            <a:r>
              <a:rPr lang="en-US" sz="1600" baseline="0" dirty="0" smtClean="0">
                <a:solidFill>
                  <a:schemeClr val="bg1"/>
                </a:solidFill>
              </a:rPr>
              <a:t> of Enabler Services on Normalized Usage and Utilized Revenue (Deeply Engaged)</a:t>
            </a:r>
            <a:endParaRPr lang="en-US" sz="1600" dirty="0">
              <a:solidFill>
                <a:schemeClr val="bg1"/>
              </a:solidFill>
            </a:endParaRPr>
          </a:p>
        </c:rich>
      </c:tx>
      <c:layout>
        <c:manualLayout>
          <c:xMode val="edge"/>
          <c:yMode val="edge"/>
          <c:x val="0.12091317599094717"/>
          <c:y val="2.974490782873246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234050381918653"/>
          <c:y val="0.21094093106602765"/>
          <c:w val="0.82883349573109655"/>
          <c:h val="0.5228667526695655"/>
        </c:manualLayout>
      </c:layout>
      <c:barChart>
        <c:barDir val="col"/>
        <c:grouping val="clustered"/>
        <c:varyColors val="0"/>
        <c:ser>
          <c:idx val="0"/>
          <c:order val="0"/>
          <c:tx>
            <c:strRef>
              <c:f>Sheet1!$B$1</c:f>
              <c:strCache>
                <c:ptCount val="1"/>
                <c:pt idx="0">
                  <c:v>Change in Normalized Usage(Median)</c:v>
                </c:pt>
              </c:strCache>
            </c:strRef>
          </c:tx>
          <c:spPr>
            <a:solidFill>
              <a:srgbClr val="FCD11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Traffic Manager</c:v>
                </c:pt>
                <c:pt idx="1">
                  <c:v>Virtual Network</c:v>
                </c:pt>
                <c:pt idx="2">
                  <c:v>Scheduler</c:v>
                </c:pt>
                <c:pt idx="3">
                  <c:v>Service Bus</c:v>
                </c:pt>
              </c:strCache>
            </c:strRef>
          </c:cat>
          <c:val>
            <c:numRef>
              <c:f>Sheet1!$B$2:$B$5</c:f>
              <c:numCache>
                <c:formatCode>"$"#,##0</c:formatCode>
                <c:ptCount val="4"/>
                <c:pt idx="0">
                  <c:v>303</c:v>
                </c:pt>
                <c:pt idx="1">
                  <c:v>114</c:v>
                </c:pt>
                <c:pt idx="2">
                  <c:v>82</c:v>
                </c:pt>
                <c:pt idx="3">
                  <c:v>83</c:v>
                </c:pt>
              </c:numCache>
            </c:numRef>
          </c:val>
        </c:ser>
        <c:ser>
          <c:idx val="1"/>
          <c:order val="1"/>
          <c:tx>
            <c:strRef>
              <c:f>Sheet1!$C$1</c:f>
              <c:strCache>
                <c:ptCount val="1"/>
                <c:pt idx="0">
                  <c:v>Change in Utilized Revenue(Median)</c:v>
                </c:pt>
              </c:strCache>
            </c:strRef>
          </c:tx>
          <c:spPr>
            <a:solidFill>
              <a:srgbClr val="00BCF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Traffic Manager</c:v>
                </c:pt>
                <c:pt idx="1">
                  <c:v>Virtual Network</c:v>
                </c:pt>
                <c:pt idx="2">
                  <c:v>Scheduler</c:v>
                </c:pt>
                <c:pt idx="3">
                  <c:v>Service Bus</c:v>
                </c:pt>
              </c:strCache>
            </c:strRef>
          </c:cat>
          <c:val>
            <c:numRef>
              <c:f>Sheet1!$C$2:$C$5</c:f>
              <c:numCache>
                <c:formatCode>"$"#,##0</c:formatCode>
                <c:ptCount val="4"/>
                <c:pt idx="0">
                  <c:v>172</c:v>
                </c:pt>
                <c:pt idx="1">
                  <c:v>67</c:v>
                </c:pt>
                <c:pt idx="2">
                  <c:v>37</c:v>
                </c:pt>
                <c:pt idx="3">
                  <c:v>23</c:v>
                </c:pt>
              </c:numCache>
            </c:numRef>
          </c:val>
        </c:ser>
        <c:dLbls>
          <c:dLblPos val="outEnd"/>
          <c:showLegendKey val="0"/>
          <c:showVal val="1"/>
          <c:showCatName val="0"/>
          <c:showSerName val="0"/>
          <c:showPercent val="0"/>
          <c:showBubbleSize val="0"/>
        </c:dLbls>
        <c:gapWidth val="189"/>
        <c:axId val="346076456"/>
        <c:axId val="346081552"/>
      </c:barChart>
      <c:catAx>
        <c:axId val="3460764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000" dirty="0" smtClean="0">
                    <a:solidFill>
                      <a:schemeClr val="bg1"/>
                    </a:solidFill>
                  </a:rPr>
                  <a:t>Enabler Service</a:t>
                </a:r>
                <a:endParaRPr lang="en-US" sz="1000" dirty="0">
                  <a:solidFill>
                    <a:schemeClr val="bg1"/>
                  </a:solidFill>
                </a:endParaRPr>
              </a:p>
            </c:rich>
          </c:tx>
          <c:layout>
            <c:manualLayout>
              <c:xMode val="edge"/>
              <c:yMode val="edge"/>
              <c:x val="0.46953389570656656"/>
              <c:y val="0.8594995427707214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346081552"/>
        <c:crosses val="autoZero"/>
        <c:auto val="1"/>
        <c:lblAlgn val="ctr"/>
        <c:lblOffset val="100"/>
        <c:noMultiLvlLbl val="0"/>
      </c:catAx>
      <c:valAx>
        <c:axId val="34608155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000" dirty="0" smtClean="0">
                    <a:solidFill>
                      <a:schemeClr val="bg1"/>
                    </a:solidFill>
                  </a:rPr>
                  <a:t>Unit Increase in Usage/Revenue</a:t>
                </a:r>
                <a:endParaRPr lang="en-US" sz="1000" dirty="0">
                  <a:solidFill>
                    <a:schemeClr val="bg1"/>
                  </a:solidFill>
                </a:endParaRPr>
              </a:p>
            </c:rich>
          </c:tx>
          <c:layout>
            <c:manualLayout>
              <c:xMode val="edge"/>
              <c:yMode val="edge"/>
              <c:x val="2.6691889424157973E-2"/>
              <c:y val="0.2144306396373820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346076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smtClean="0">
                <a:solidFill>
                  <a:schemeClr val="bg1"/>
                </a:solidFill>
              </a:rPr>
              <a:t>Effect</a:t>
            </a:r>
            <a:r>
              <a:rPr lang="en-US" sz="1600" baseline="0" dirty="0" smtClean="0">
                <a:solidFill>
                  <a:schemeClr val="bg1"/>
                </a:solidFill>
              </a:rPr>
              <a:t> of Enabler Services on Normalized Usage and Utilized Revenue (Potentials)</a:t>
            </a:r>
            <a:endParaRPr lang="en-US" sz="1600" dirty="0">
              <a:solidFill>
                <a:schemeClr val="bg1"/>
              </a:solidFill>
            </a:endParaRPr>
          </a:p>
        </c:rich>
      </c:tx>
      <c:layout>
        <c:manualLayout>
          <c:xMode val="edge"/>
          <c:yMode val="edge"/>
          <c:x val="0.12091317599094717"/>
          <c:y val="2.974490782873246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23578302712161"/>
          <c:y val="0.21094093106602765"/>
          <c:w val="0.86993822116575048"/>
          <c:h val="0.5228667526695655"/>
        </c:manualLayout>
      </c:layout>
      <c:barChart>
        <c:barDir val="col"/>
        <c:grouping val="clustered"/>
        <c:varyColors val="0"/>
        <c:ser>
          <c:idx val="0"/>
          <c:order val="0"/>
          <c:tx>
            <c:strRef>
              <c:f>Sheet1!$B$1</c:f>
              <c:strCache>
                <c:ptCount val="1"/>
                <c:pt idx="0">
                  <c:v>Change in Normalized Usage(Median)</c:v>
                </c:pt>
              </c:strCache>
            </c:strRef>
          </c:tx>
          <c:spPr>
            <a:solidFill>
              <a:srgbClr val="FCD116"/>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Traffic Manager</c:v>
                </c:pt>
                <c:pt idx="1">
                  <c:v>Virtual Network</c:v>
                </c:pt>
                <c:pt idx="2">
                  <c:v>Visual Studio</c:v>
                </c:pt>
                <c:pt idx="3">
                  <c:v>Backup</c:v>
                </c:pt>
              </c:strCache>
            </c:strRef>
          </c:cat>
          <c:val>
            <c:numRef>
              <c:f>Sheet1!$B$2:$B$5</c:f>
              <c:numCache>
                <c:formatCode>"$"#,##0</c:formatCode>
                <c:ptCount val="4"/>
                <c:pt idx="0">
                  <c:v>72</c:v>
                </c:pt>
                <c:pt idx="1">
                  <c:v>46</c:v>
                </c:pt>
                <c:pt idx="2">
                  <c:v>55</c:v>
                </c:pt>
                <c:pt idx="3">
                  <c:v>69</c:v>
                </c:pt>
              </c:numCache>
            </c:numRef>
          </c:val>
        </c:ser>
        <c:ser>
          <c:idx val="1"/>
          <c:order val="1"/>
          <c:tx>
            <c:strRef>
              <c:f>Sheet1!$C$1</c:f>
              <c:strCache>
                <c:ptCount val="1"/>
                <c:pt idx="0">
                  <c:v>Change in Utilized Revenue(Median)</c:v>
                </c:pt>
              </c:strCache>
            </c:strRef>
          </c:tx>
          <c:spPr>
            <a:solidFill>
              <a:srgbClr val="00BCF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Traffic Manager</c:v>
                </c:pt>
                <c:pt idx="1">
                  <c:v>Virtual Network</c:v>
                </c:pt>
                <c:pt idx="2">
                  <c:v>Visual Studio</c:v>
                </c:pt>
                <c:pt idx="3">
                  <c:v>Backup</c:v>
                </c:pt>
              </c:strCache>
            </c:strRef>
          </c:cat>
          <c:val>
            <c:numRef>
              <c:f>Sheet1!$C$2:$C$5</c:f>
              <c:numCache>
                <c:formatCode>"$"#,##0</c:formatCode>
                <c:ptCount val="4"/>
                <c:pt idx="0">
                  <c:v>51</c:v>
                </c:pt>
                <c:pt idx="1">
                  <c:v>39</c:v>
                </c:pt>
                <c:pt idx="2">
                  <c:v>45</c:v>
                </c:pt>
                <c:pt idx="3">
                  <c:v>68</c:v>
                </c:pt>
              </c:numCache>
            </c:numRef>
          </c:val>
        </c:ser>
        <c:dLbls>
          <c:dLblPos val="outEnd"/>
          <c:showLegendKey val="0"/>
          <c:showVal val="1"/>
          <c:showCatName val="0"/>
          <c:showSerName val="0"/>
          <c:showPercent val="0"/>
          <c:showBubbleSize val="0"/>
        </c:dLbls>
        <c:gapWidth val="189"/>
        <c:axId val="346078808"/>
        <c:axId val="346074888"/>
      </c:barChart>
      <c:catAx>
        <c:axId val="3460788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000" b="0" i="0" baseline="0" dirty="0" smtClean="0">
                    <a:effectLst/>
                  </a:rPr>
                  <a:t>Enabler Service</a:t>
                </a:r>
                <a:endParaRPr lang="en-US" sz="1000" dirty="0">
                  <a:effectLst/>
                </a:endParaRPr>
              </a:p>
            </c:rich>
          </c:tx>
          <c:layout>
            <c:manualLayout>
              <c:xMode val="edge"/>
              <c:yMode val="edge"/>
              <c:x val="0.45763513651632948"/>
              <c:y val="0.8630763177215913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346074888"/>
        <c:crosses val="autoZero"/>
        <c:auto val="1"/>
        <c:lblAlgn val="ctr"/>
        <c:lblOffset val="100"/>
        <c:noMultiLvlLbl val="0"/>
      </c:catAx>
      <c:valAx>
        <c:axId val="346074888"/>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sz="1000" dirty="0" smtClean="0">
                    <a:solidFill>
                      <a:schemeClr val="bg1"/>
                    </a:solidFill>
                  </a:rPr>
                  <a:t>Unit</a:t>
                </a:r>
                <a:r>
                  <a:rPr lang="en-US" sz="1000" baseline="0" dirty="0" smtClean="0">
                    <a:solidFill>
                      <a:schemeClr val="bg1"/>
                    </a:solidFill>
                  </a:rPr>
                  <a:t> Increase in Usage/Revenue</a:t>
                </a:r>
                <a:endParaRPr lang="en-US" sz="1000" dirty="0">
                  <a:solidFill>
                    <a:schemeClr val="bg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346078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smtClean="0"/>
              <a:t>Usage and Revenue Split</a:t>
            </a:r>
            <a:r>
              <a:rPr lang="en-US" sz="1600" baseline="0" dirty="0" smtClean="0"/>
              <a:t> by Cluster</a:t>
            </a:r>
            <a:endParaRPr lang="en-US" sz="1600" dirty="0"/>
          </a:p>
        </c:rich>
      </c:tx>
      <c:layout>
        <c:manualLayout>
          <c:xMode val="edge"/>
          <c:yMode val="edge"/>
          <c:x val="0.32827034723449178"/>
          <c:y val="2.8442338317634947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5833632418816607E-2"/>
          <c:y val="0.12681112183317902"/>
          <c:w val="0.89177894704477201"/>
          <c:h val="0.84645974469598573"/>
        </c:manualLayout>
      </c:layout>
      <c:doughnutChart>
        <c:varyColors val="1"/>
        <c:ser>
          <c:idx val="0"/>
          <c:order val="0"/>
          <c:tx>
            <c:strRef>
              <c:f>Sheet1!$B$1</c:f>
              <c:strCache>
                <c:ptCount val="1"/>
                <c:pt idx="0">
                  <c:v>%Usage</c:v>
                </c:pt>
              </c:strCache>
            </c:strRef>
          </c:tx>
          <c:dPt>
            <c:idx val="0"/>
            <c:bubble3D val="0"/>
            <c:spPr>
              <a:solidFill>
                <a:srgbClr val="9659BE"/>
              </a:solidFill>
              <a:ln w="19050">
                <a:solidFill>
                  <a:schemeClr val="lt1"/>
                </a:solidFill>
              </a:ln>
              <a:effectLst/>
            </c:spPr>
          </c:dPt>
          <c:dPt>
            <c:idx val="1"/>
            <c:bubble3D val="0"/>
            <c:spPr>
              <a:solidFill>
                <a:srgbClr val="FCD116"/>
              </a:solidFill>
              <a:ln w="19050">
                <a:solidFill>
                  <a:schemeClr val="lt1"/>
                </a:solidFill>
              </a:ln>
              <a:effectLst/>
            </c:spPr>
          </c:dPt>
          <c:dPt>
            <c:idx val="2"/>
            <c:bubble3D val="0"/>
            <c:spPr>
              <a:solidFill>
                <a:srgbClr val="E0501A"/>
              </a:solidFill>
              <a:ln w="19050">
                <a:solidFill>
                  <a:schemeClr val="lt1"/>
                </a:solidFill>
              </a:ln>
              <a:effectLst/>
            </c:spPr>
          </c:dPt>
          <c:dPt>
            <c:idx val="3"/>
            <c:bubble3D val="0"/>
            <c:spPr>
              <a:solidFill>
                <a:schemeClr val="accent5"/>
              </a:solidFill>
              <a:ln w="19050">
                <a:solidFill>
                  <a:schemeClr val="lt1"/>
                </a:solidFill>
              </a:ln>
              <a:effectLst/>
            </c:spPr>
          </c:dPt>
          <c:dPt>
            <c:idx val="4"/>
            <c:bubble3D val="0"/>
            <c:spPr>
              <a:solidFill>
                <a:schemeClr val="accent2"/>
              </a:solidFill>
              <a:ln w="19050">
                <a:solidFill>
                  <a:schemeClr val="lt1"/>
                </a:solidFill>
              </a:ln>
              <a:effectLst/>
            </c:spPr>
          </c:dPt>
          <c:dLbls>
            <c:dLbl>
              <c:idx val="0"/>
              <c:layout>
                <c:manualLayout>
                  <c:x val="-3.6489293265599243E-2"/>
                  <c:y val="7.6183946954034687E-2"/>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1"/>
              <c:layout>
                <c:manualLayout>
                  <c:x val="7.2978586531197822E-3"/>
                  <c:y val="8.4346512699109824E-2"/>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Disengaged</c:v>
                </c:pt>
                <c:pt idx="1">
                  <c:v>Dabblers</c:v>
                </c:pt>
                <c:pt idx="2">
                  <c:v>Evaluators</c:v>
                </c:pt>
                <c:pt idx="3">
                  <c:v>Potentials</c:v>
                </c:pt>
                <c:pt idx="4">
                  <c:v>Deeply Engaged</c:v>
                </c:pt>
              </c:strCache>
            </c:strRef>
          </c:cat>
          <c:val>
            <c:numRef>
              <c:f>Sheet1!$B$2:$B$6</c:f>
              <c:numCache>
                <c:formatCode>0%</c:formatCode>
                <c:ptCount val="5"/>
                <c:pt idx="0">
                  <c:v>1.2687307972683252E-2</c:v>
                </c:pt>
                <c:pt idx="1">
                  <c:v>1.1012399280194077E-2</c:v>
                </c:pt>
                <c:pt idx="2">
                  <c:v>0.12748331353624556</c:v>
                </c:pt>
                <c:pt idx="3">
                  <c:v>0.18559123006620798</c:v>
                </c:pt>
                <c:pt idx="4">
                  <c:v>0.66322574914466903</c:v>
                </c:pt>
              </c:numCache>
            </c:numRef>
          </c:val>
        </c:ser>
        <c:ser>
          <c:idx val="1"/>
          <c:order val="1"/>
          <c:tx>
            <c:strRef>
              <c:f>Sheet1!$C$1</c:f>
              <c:strCache>
                <c:ptCount val="1"/>
                <c:pt idx="0">
                  <c:v>%Revenue</c:v>
                </c:pt>
              </c:strCache>
            </c:strRef>
          </c:tx>
          <c:dPt>
            <c:idx val="0"/>
            <c:bubble3D val="0"/>
            <c:spPr>
              <a:solidFill>
                <a:schemeClr val="accent1"/>
              </a:solidFill>
              <a:ln w="19050">
                <a:solidFill>
                  <a:schemeClr val="lt1"/>
                </a:solidFill>
              </a:ln>
              <a:effectLst/>
            </c:spPr>
          </c:dPt>
          <c:dPt>
            <c:idx val="1"/>
            <c:bubble3D val="0"/>
            <c:spPr>
              <a:solidFill>
                <a:schemeClr val="accent1"/>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5"/>
              </a:solidFill>
              <a:ln w="19050">
                <a:solidFill>
                  <a:schemeClr val="lt1"/>
                </a:solidFill>
              </a:ln>
              <a:effectLst/>
            </c:spPr>
          </c:dPt>
          <c:dPt>
            <c:idx val="4"/>
            <c:bubble3D val="0"/>
            <c:spPr>
              <a:solidFill>
                <a:schemeClr val="accent2"/>
              </a:solidFill>
              <a:ln w="19050">
                <a:solidFill>
                  <a:schemeClr val="lt1"/>
                </a:solid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14232541860713041"/>
                  <c:y val="-6.9278256937235563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4"/>
              <c:layout>
                <c:manualLayout>
                  <c:x val="-9.8532982112628772E-2"/>
                  <c:y val="3.4639128468617768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Disengaged</c:v>
                </c:pt>
                <c:pt idx="1">
                  <c:v>Dabblers</c:v>
                </c:pt>
                <c:pt idx="2">
                  <c:v>Evaluators</c:v>
                </c:pt>
                <c:pt idx="3">
                  <c:v>Potentials</c:v>
                </c:pt>
                <c:pt idx="4">
                  <c:v>Deeply Engaged</c:v>
                </c:pt>
              </c:strCache>
            </c:strRef>
          </c:cat>
          <c:val>
            <c:numRef>
              <c:f>Sheet1!$C$2:$C$6</c:f>
              <c:numCache>
                <c:formatCode>0%</c:formatCode>
                <c:ptCount val="5"/>
                <c:pt idx="0">
                  <c:v>1.1514147852982918E-4</c:v>
                </c:pt>
                <c:pt idx="1">
                  <c:v>4.6153391696784948E-3</c:v>
                </c:pt>
                <c:pt idx="2">
                  <c:v>1.2917780344198803E-3</c:v>
                </c:pt>
                <c:pt idx="3">
                  <c:v>0.21962935825592475</c:v>
                </c:pt>
                <c:pt idx="4">
                  <c:v>0.77434838306144704</c:v>
                </c:pt>
              </c:numCache>
            </c:numRef>
          </c:val>
        </c:ser>
        <c:ser>
          <c:idx val="2"/>
          <c:order val="2"/>
          <c:tx>
            <c:strRef>
              <c:f>Sheet1!$D$1</c:f>
              <c:strCache>
                <c:ptCount val="1"/>
                <c:pt idx="0">
                  <c:v>Column1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Disengaged</c:v>
                </c:pt>
                <c:pt idx="1">
                  <c:v>Dabblers</c:v>
                </c:pt>
                <c:pt idx="2">
                  <c:v>Evaluators</c:v>
                </c:pt>
                <c:pt idx="3">
                  <c:v>Potentials</c:v>
                </c:pt>
                <c:pt idx="4">
                  <c:v>Deeply Engaged</c:v>
                </c:pt>
              </c:strCache>
            </c:strRef>
          </c:cat>
          <c:val>
            <c:numRef>
              <c:f>Sheet1!$D$2:$D$6</c:f>
              <c:numCache>
                <c:formatCode>General</c:formatCode>
                <c:ptCount val="5"/>
              </c:numCache>
            </c:numRef>
          </c:val>
        </c:ser>
        <c:ser>
          <c:idx val="3"/>
          <c:order val="3"/>
          <c:tx>
            <c:strRef>
              <c:f>Sheet1!$E$1</c:f>
              <c:strCache>
                <c:ptCount val="1"/>
                <c:pt idx="0">
                  <c:v>Column2</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Disengaged</c:v>
                </c:pt>
                <c:pt idx="1">
                  <c:v>Dabblers</c:v>
                </c:pt>
                <c:pt idx="2">
                  <c:v>Evaluators</c:v>
                </c:pt>
                <c:pt idx="3">
                  <c:v>Potentials</c:v>
                </c:pt>
                <c:pt idx="4">
                  <c:v>Deeply Engaged</c:v>
                </c:pt>
              </c:strCache>
            </c:strRef>
          </c:cat>
          <c:val>
            <c:numRef>
              <c:f>Sheet1!$G$2:$G$6</c:f>
              <c:numCache>
                <c:formatCode>General</c:formatCode>
                <c:ptCount val="5"/>
              </c:numCache>
            </c:numRef>
          </c:val>
        </c:ser>
        <c:dLbls>
          <c:showLegendKey val="0"/>
          <c:showVal val="1"/>
          <c:showCatName val="0"/>
          <c:showSerName val="0"/>
          <c:showPercent val="0"/>
          <c:showBubbleSize val="0"/>
          <c:showLeaderLines val="1"/>
        </c:dLbls>
        <c:firstSliceAng val="0"/>
        <c:holeSize val="39"/>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b="0"/>
            </a:pPr>
            <a:r>
              <a:rPr lang="en-US" sz="1600" b="0"/>
              <a:t>Monthly Revenue Distribution for Paying Customers (29%)</a:t>
            </a:r>
          </a:p>
        </c:rich>
      </c:tx>
      <c:overlay val="0"/>
    </c:title>
    <c:autoTitleDeleted val="0"/>
    <c:plotArea>
      <c:layout/>
      <c:barChart>
        <c:barDir val="col"/>
        <c:grouping val="clustered"/>
        <c:varyColors val="0"/>
        <c:ser>
          <c:idx val="0"/>
          <c:order val="0"/>
          <c:tx>
            <c:v>Customers</c:v>
          </c:tx>
          <c:invertIfNegative val="0"/>
          <c:cat>
            <c:strRef>
              <c:f>Sheet3!$A$2:$A$11</c:f>
              <c:strCache>
                <c:ptCount val="10"/>
                <c:pt idx="0">
                  <c:v>5</c:v>
                </c:pt>
                <c:pt idx="1">
                  <c:v>10</c:v>
                </c:pt>
                <c:pt idx="2">
                  <c:v>15</c:v>
                </c:pt>
                <c:pt idx="3">
                  <c:v>20</c:v>
                </c:pt>
                <c:pt idx="4">
                  <c:v>25</c:v>
                </c:pt>
                <c:pt idx="5">
                  <c:v>50</c:v>
                </c:pt>
                <c:pt idx="6">
                  <c:v>100</c:v>
                </c:pt>
                <c:pt idx="7">
                  <c:v>200</c:v>
                </c:pt>
                <c:pt idx="8">
                  <c:v>500</c:v>
                </c:pt>
                <c:pt idx="9">
                  <c:v>More</c:v>
                </c:pt>
              </c:strCache>
            </c:strRef>
          </c:cat>
          <c:val>
            <c:numRef>
              <c:f>Sheet3!$B$2:$B$11</c:f>
              <c:numCache>
                <c:formatCode>General</c:formatCode>
                <c:ptCount val="10"/>
                <c:pt idx="0">
                  <c:v>10057</c:v>
                </c:pt>
                <c:pt idx="1">
                  <c:v>6548</c:v>
                </c:pt>
                <c:pt idx="2">
                  <c:v>4379</c:v>
                </c:pt>
                <c:pt idx="3">
                  <c:v>2559</c:v>
                </c:pt>
                <c:pt idx="4">
                  <c:v>1829</c:v>
                </c:pt>
                <c:pt idx="5">
                  <c:v>5863</c:v>
                </c:pt>
                <c:pt idx="6">
                  <c:v>8232</c:v>
                </c:pt>
                <c:pt idx="7">
                  <c:v>6945</c:v>
                </c:pt>
                <c:pt idx="8">
                  <c:v>7095</c:v>
                </c:pt>
                <c:pt idx="9">
                  <c:v>9611</c:v>
                </c:pt>
              </c:numCache>
            </c:numRef>
          </c:val>
        </c:ser>
        <c:dLbls>
          <c:showLegendKey val="0"/>
          <c:showVal val="0"/>
          <c:showCatName val="0"/>
          <c:showSerName val="0"/>
          <c:showPercent val="0"/>
          <c:showBubbleSize val="0"/>
        </c:dLbls>
        <c:gapWidth val="150"/>
        <c:axId val="678614472"/>
        <c:axId val="678617216"/>
      </c:barChart>
      <c:lineChart>
        <c:grouping val="standard"/>
        <c:varyColors val="0"/>
        <c:ser>
          <c:idx val="1"/>
          <c:order val="1"/>
          <c:tx>
            <c:v>% Population</c:v>
          </c:tx>
          <c:spPr>
            <a:ln>
              <a:solidFill>
                <a:srgbClr val="FF0000"/>
              </a:solidFill>
              <a:prstDash val="sysDash"/>
            </a:ln>
          </c:spPr>
          <c:marker>
            <c:symbol val="none"/>
          </c:marker>
          <c:dLbls>
            <c:dLbl>
              <c:idx val="5"/>
              <c:layout>
                <c:manualLayout>
                  <c:x val="-8.5479289781523013E-2"/>
                  <c:y val="-8.433128370685794E-2"/>
                </c:manualLayout>
              </c:layout>
              <c:numFmt formatCode="0%" sourceLinked="0"/>
              <c:spPr>
                <a:noFill/>
                <a:ln>
                  <a:noFill/>
                </a:ln>
                <a:effectLst/>
              </c:spPr>
              <c:txPr>
                <a:bodyPr wrap="square" lIns="38100" tIns="19050" rIns="38100" bIns="19050" anchor="ctr">
                  <a:spAutoFit/>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1"/>
              </c:ext>
            </c:extLst>
          </c:dLbls>
          <c:cat>
            <c:strRef>
              <c:f>Sheet3!$A$2:$A$11</c:f>
              <c:strCache>
                <c:ptCount val="10"/>
                <c:pt idx="0">
                  <c:v>5</c:v>
                </c:pt>
                <c:pt idx="1">
                  <c:v>10</c:v>
                </c:pt>
                <c:pt idx="2">
                  <c:v>15</c:v>
                </c:pt>
                <c:pt idx="3">
                  <c:v>20</c:v>
                </c:pt>
                <c:pt idx="4">
                  <c:v>25</c:v>
                </c:pt>
                <c:pt idx="5">
                  <c:v>50</c:v>
                </c:pt>
                <c:pt idx="6">
                  <c:v>100</c:v>
                </c:pt>
                <c:pt idx="7">
                  <c:v>200</c:v>
                </c:pt>
                <c:pt idx="8">
                  <c:v>500</c:v>
                </c:pt>
                <c:pt idx="9">
                  <c:v>More</c:v>
                </c:pt>
              </c:strCache>
            </c:strRef>
          </c:cat>
          <c:val>
            <c:numRef>
              <c:f>Sheet3!$C$2:$C$11</c:f>
              <c:numCache>
                <c:formatCode>0.00%</c:formatCode>
                <c:ptCount val="10"/>
                <c:pt idx="0">
                  <c:v>0.15933648087708735</c:v>
                </c:pt>
                <c:pt idx="1">
                  <c:v>0.26307867803162333</c:v>
                </c:pt>
                <c:pt idx="2">
                  <c:v>0.33245666846224531</c:v>
                </c:pt>
                <c:pt idx="3">
                  <c:v>0.37299977819322538</c:v>
                </c:pt>
                <c:pt idx="4">
                  <c:v>0.40197724896226117</c:v>
                </c:pt>
                <c:pt idx="5">
                  <c:v>0.49486675750182196</c:v>
                </c:pt>
                <c:pt idx="6">
                  <c:v>0.62528914097404864</c:v>
                </c:pt>
                <c:pt idx="7">
                  <c:v>0.73532114452295705</c:v>
                </c:pt>
                <c:pt idx="8">
                  <c:v>0.84772964922842931</c:v>
                </c:pt>
                <c:pt idx="9">
                  <c:v>1</c:v>
                </c:pt>
              </c:numCache>
            </c:numRef>
          </c:val>
          <c:smooth val="0"/>
        </c:ser>
        <c:dLbls>
          <c:showLegendKey val="0"/>
          <c:showVal val="0"/>
          <c:showCatName val="0"/>
          <c:showSerName val="0"/>
          <c:showPercent val="0"/>
          <c:showBubbleSize val="0"/>
        </c:dLbls>
        <c:marker val="1"/>
        <c:smooth val="0"/>
        <c:axId val="678614864"/>
        <c:axId val="678610160"/>
      </c:lineChart>
      <c:catAx>
        <c:axId val="678614472"/>
        <c:scaling>
          <c:orientation val="minMax"/>
        </c:scaling>
        <c:delete val="0"/>
        <c:axPos val="b"/>
        <c:title>
          <c:tx>
            <c:rich>
              <a:bodyPr/>
              <a:lstStyle/>
              <a:p>
                <a:pPr>
                  <a:defRPr/>
                </a:pPr>
                <a:r>
                  <a:rPr lang="en-US"/>
                  <a:t>Utilized</a:t>
                </a:r>
                <a:r>
                  <a:rPr lang="en-US" baseline="0"/>
                  <a:t> Revenue (December)</a:t>
                </a:r>
                <a:endParaRPr lang="en-US"/>
              </a:p>
            </c:rich>
          </c:tx>
          <c:overlay val="0"/>
        </c:title>
        <c:numFmt formatCode="&quot;$&quot;#,##0" sourceLinked="0"/>
        <c:majorTickMark val="none"/>
        <c:minorTickMark val="none"/>
        <c:tickLblPos val="nextTo"/>
        <c:crossAx val="678617216"/>
        <c:crosses val="autoZero"/>
        <c:auto val="1"/>
        <c:lblAlgn val="ctr"/>
        <c:lblOffset val="100"/>
        <c:noMultiLvlLbl val="0"/>
      </c:catAx>
      <c:valAx>
        <c:axId val="678617216"/>
        <c:scaling>
          <c:orientation val="minMax"/>
        </c:scaling>
        <c:delete val="0"/>
        <c:axPos val="l"/>
        <c:title>
          <c:tx>
            <c:rich>
              <a:bodyPr/>
              <a:lstStyle/>
              <a:p>
                <a:pPr>
                  <a:defRPr/>
                </a:pPr>
                <a:r>
                  <a:rPr lang="en-US"/>
                  <a:t># of Customers</a:t>
                </a:r>
              </a:p>
            </c:rich>
          </c:tx>
          <c:overlay val="0"/>
        </c:title>
        <c:numFmt formatCode="#,##0" sourceLinked="0"/>
        <c:majorTickMark val="none"/>
        <c:minorTickMark val="none"/>
        <c:tickLblPos val="nextTo"/>
        <c:crossAx val="678614472"/>
        <c:crosses val="autoZero"/>
        <c:crossBetween val="between"/>
      </c:valAx>
      <c:valAx>
        <c:axId val="678610160"/>
        <c:scaling>
          <c:orientation val="minMax"/>
          <c:max val="1"/>
        </c:scaling>
        <c:delete val="0"/>
        <c:axPos val="r"/>
        <c:numFmt formatCode="0%" sourceLinked="0"/>
        <c:majorTickMark val="out"/>
        <c:minorTickMark val="none"/>
        <c:tickLblPos val="nextTo"/>
        <c:spPr>
          <a:noFill/>
          <a:ln>
            <a:noFill/>
          </a:ln>
        </c:spPr>
        <c:txPr>
          <a:bodyPr/>
          <a:lstStyle/>
          <a:p>
            <a:pPr>
              <a:defRPr>
                <a:solidFill>
                  <a:srgbClr val="FF0000"/>
                </a:solidFill>
              </a:defRPr>
            </a:pPr>
            <a:endParaRPr lang="en-US"/>
          </a:p>
        </c:txPr>
        <c:crossAx val="678614864"/>
        <c:crosses val="max"/>
        <c:crossBetween val="between"/>
      </c:valAx>
      <c:catAx>
        <c:axId val="678614864"/>
        <c:scaling>
          <c:orientation val="minMax"/>
        </c:scaling>
        <c:delete val="1"/>
        <c:axPos val="b"/>
        <c:numFmt formatCode="General" sourceLinked="1"/>
        <c:majorTickMark val="out"/>
        <c:minorTickMark val="none"/>
        <c:tickLblPos val="nextTo"/>
        <c:crossAx val="678610160"/>
        <c:crosses val="autoZero"/>
        <c:auto val="1"/>
        <c:lblAlgn val="ctr"/>
        <c:lblOffset val="100"/>
        <c:noMultiLvlLbl val="0"/>
      </c:catAx>
    </c:plotArea>
    <c:legend>
      <c:legendPos val="b"/>
      <c:overlay val="0"/>
    </c:legend>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r>
              <a:rPr lang="en-US" sz="1400" b="1"/>
              <a:t>Service Count</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000"/>
              </a:solidFill>
              <a:latin typeface="+mn-lt"/>
              <a:ea typeface="+mn-ea"/>
              <a:cs typeface="+mn-cs"/>
            </a:defRPr>
          </a:pPr>
          <a:endParaRPr lang="en-US"/>
        </a:p>
      </c:txPr>
    </c:title>
    <c:autoTitleDeleted val="0"/>
    <c:plotArea>
      <c:layout>
        <c:manualLayout>
          <c:layoutTarget val="inner"/>
          <c:xMode val="edge"/>
          <c:yMode val="edge"/>
          <c:x val="0.10795402375606214"/>
          <c:y val="9.2916748912651365E-2"/>
          <c:w val="0.68846696573909494"/>
          <c:h val="0.72446520932217673"/>
        </c:manualLayout>
      </c:layout>
      <c:areaChart>
        <c:grouping val="standard"/>
        <c:varyColors val="0"/>
        <c:ser>
          <c:idx val="1"/>
          <c:order val="0"/>
          <c:tx>
            <c:strRef>
              <c:f>'Service Count'!$C$7</c:f>
              <c:strCache>
                <c:ptCount val="1"/>
                <c:pt idx="0">
                  <c:v>Deeply Engaged</c:v>
                </c:pt>
              </c:strCache>
            </c:strRef>
          </c:tx>
          <c:spPr>
            <a:solidFill>
              <a:srgbClr val="00A600"/>
            </a:solidFill>
            <a:ln>
              <a:noFill/>
            </a:ln>
            <a:effectLst/>
          </c:spPr>
          <c:val>
            <c:numRef>
              <c:f>'Service Count'!$C$8:$C$17</c:f>
              <c:numCache>
                <c:formatCode>0.0%</c:formatCode>
                <c:ptCount val="10"/>
                <c:pt idx="0">
                  <c:v>0</c:v>
                </c:pt>
                <c:pt idx="1">
                  <c:v>0</c:v>
                </c:pt>
                <c:pt idx="2">
                  <c:v>1.36584033326504E-4</c:v>
                </c:pt>
                <c:pt idx="3">
                  <c:v>3.1414327665095949E-3</c:v>
                </c:pt>
                <c:pt idx="4" formatCode="0%">
                  <c:v>2.9570443215188143E-2</c:v>
                </c:pt>
                <c:pt idx="5" formatCode="0%">
                  <c:v>0.35423069043228844</c:v>
                </c:pt>
                <c:pt idx="6" formatCode="0%">
                  <c:v>0.20917844703954108</c:v>
                </c:pt>
                <c:pt idx="7" formatCode="0%">
                  <c:v>0.19012497439049375</c:v>
                </c:pt>
                <c:pt idx="8" formatCode="0%">
                  <c:v>9.9569760295021514E-2</c:v>
                </c:pt>
                <c:pt idx="9" formatCode="0%">
                  <c:v>4.8077579730929451E-2</c:v>
                </c:pt>
              </c:numCache>
            </c:numRef>
          </c:val>
        </c:ser>
        <c:ser>
          <c:idx val="3"/>
          <c:order val="2"/>
          <c:tx>
            <c:strRef>
              <c:f>'Service Count'!$E$7</c:f>
              <c:strCache>
                <c:ptCount val="1"/>
                <c:pt idx="0">
                  <c:v>Evaluators</c:v>
                </c:pt>
              </c:strCache>
            </c:strRef>
          </c:tx>
          <c:spPr>
            <a:solidFill>
              <a:srgbClr val="DC3C00"/>
            </a:solidFill>
            <a:ln>
              <a:noFill/>
            </a:ln>
            <a:effectLst/>
          </c:spPr>
          <c:val>
            <c:numRef>
              <c:f>'Service Count'!$E$8:$E$17</c:f>
              <c:numCache>
                <c:formatCode>0%</c:formatCode>
                <c:ptCount val="10"/>
                <c:pt idx="0" formatCode="0.0%">
                  <c:v>0</c:v>
                </c:pt>
                <c:pt idx="1">
                  <c:v>8.3092888189912444E-3</c:v>
                </c:pt>
                <c:pt idx="2">
                  <c:v>0.45852166482978962</c:v>
                </c:pt>
                <c:pt idx="3">
                  <c:v>0.28150037769494629</c:v>
                </c:pt>
                <c:pt idx="4">
                  <c:v>0.16144291852934256</c:v>
                </c:pt>
                <c:pt idx="5">
                  <c:v>6.2858345819969533E-2</c:v>
                </c:pt>
                <c:pt idx="6">
                  <c:v>2.7367404306960733E-2</c:v>
                </c:pt>
                <c:pt idx="7" formatCode="0.0%">
                  <c:v>0</c:v>
                </c:pt>
                <c:pt idx="8" formatCode="0.0%">
                  <c:v>0</c:v>
                </c:pt>
                <c:pt idx="9" formatCode="0.0%">
                  <c:v>0</c:v>
                </c:pt>
              </c:numCache>
            </c:numRef>
          </c:val>
        </c:ser>
        <c:ser>
          <c:idx val="4"/>
          <c:order val="3"/>
          <c:tx>
            <c:strRef>
              <c:f>'Service Count'!$F$7</c:f>
              <c:strCache>
                <c:ptCount val="1"/>
                <c:pt idx="0">
                  <c:v>Dabblers</c:v>
                </c:pt>
              </c:strCache>
            </c:strRef>
          </c:tx>
          <c:spPr>
            <a:solidFill>
              <a:srgbClr val="FF8A00"/>
            </a:solidFill>
            <a:ln>
              <a:noFill/>
            </a:ln>
            <a:effectLst/>
          </c:spPr>
          <c:val>
            <c:numRef>
              <c:f>'Service Count'!$F$8:$F$17</c:f>
              <c:numCache>
                <c:formatCode>0%</c:formatCode>
                <c:ptCount val="10"/>
                <c:pt idx="0" formatCode="0.0%">
                  <c:v>0</c:v>
                </c:pt>
                <c:pt idx="1">
                  <c:v>0.11344761904761905</c:v>
                </c:pt>
                <c:pt idx="2">
                  <c:v>0.40426666666666666</c:v>
                </c:pt>
                <c:pt idx="3">
                  <c:v>0.24723809523809523</c:v>
                </c:pt>
                <c:pt idx="4">
                  <c:v>0.13112380952380953</c:v>
                </c:pt>
                <c:pt idx="5">
                  <c:v>6.0495238095238095E-2</c:v>
                </c:pt>
                <c:pt idx="6">
                  <c:v>2.6666666666666668E-2</c:v>
                </c:pt>
                <c:pt idx="7">
                  <c:v>1.2342857142857143E-2</c:v>
                </c:pt>
                <c:pt idx="8" formatCode="0.0%">
                  <c:v>2.8952380952380953E-3</c:v>
                </c:pt>
                <c:pt idx="9" formatCode="0.0%">
                  <c:v>1.21904761904762E-3</c:v>
                </c:pt>
              </c:numCache>
            </c:numRef>
          </c:val>
        </c:ser>
        <c:ser>
          <c:idx val="5"/>
          <c:order val="4"/>
          <c:tx>
            <c:strRef>
              <c:f>'Service Count'!$G$7</c:f>
              <c:strCache>
                <c:ptCount val="1"/>
                <c:pt idx="0">
                  <c:v>Disengaged</c:v>
                </c:pt>
              </c:strCache>
            </c:strRef>
          </c:tx>
          <c:spPr>
            <a:solidFill>
              <a:srgbClr val="910091"/>
            </a:solidFill>
            <a:ln>
              <a:noFill/>
            </a:ln>
            <a:effectLst/>
          </c:spPr>
          <c:val>
            <c:numRef>
              <c:f>'Service Count'!$G$8:$G$17</c:f>
              <c:numCache>
                <c:formatCode>0%</c:formatCode>
                <c:ptCount val="10"/>
                <c:pt idx="0">
                  <c:v>0.53675822702371379</c:v>
                </c:pt>
                <c:pt idx="1">
                  <c:v>0.36319580124889861</c:v>
                </c:pt>
                <c:pt idx="2">
                  <c:v>0.10004597172738766</c:v>
                </c:pt>
                <c:pt idx="3" formatCode="0.0%">
                  <c:v>0</c:v>
                </c:pt>
                <c:pt idx="4" formatCode="0.0%">
                  <c:v>0</c:v>
                </c:pt>
                <c:pt idx="5" formatCode="0.0%">
                  <c:v>0</c:v>
                </c:pt>
                <c:pt idx="6" formatCode="0.0%">
                  <c:v>0</c:v>
                </c:pt>
                <c:pt idx="7" formatCode="0.0%">
                  <c:v>0</c:v>
                </c:pt>
                <c:pt idx="8" formatCode="0.0%">
                  <c:v>0</c:v>
                </c:pt>
                <c:pt idx="9" formatCode="0.0%">
                  <c:v>0</c:v>
                </c:pt>
              </c:numCache>
            </c:numRef>
          </c:val>
        </c:ser>
        <c:dLbls>
          <c:showLegendKey val="0"/>
          <c:showVal val="0"/>
          <c:showCatName val="0"/>
          <c:showSerName val="0"/>
          <c:showPercent val="0"/>
          <c:showBubbleSize val="0"/>
        </c:dLbls>
        <c:axId val="678587816"/>
        <c:axId val="678595264"/>
      </c:areaChart>
      <c:areaChart>
        <c:grouping val="standard"/>
        <c:varyColors val="0"/>
        <c:ser>
          <c:idx val="2"/>
          <c:order val="1"/>
          <c:tx>
            <c:strRef>
              <c:f>'Service Count'!$D$7</c:f>
              <c:strCache>
                <c:ptCount val="1"/>
                <c:pt idx="0">
                  <c:v>Potentials</c:v>
                </c:pt>
              </c:strCache>
            </c:strRef>
          </c:tx>
          <c:spPr>
            <a:solidFill>
              <a:srgbClr val="0072BC"/>
            </a:solidFill>
            <a:ln>
              <a:solidFill>
                <a:schemeClr val="accent1">
                  <a:alpha val="12000"/>
                </a:schemeClr>
              </a:solidFill>
            </a:ln>
            <a:effectLst/>
          </c:spPr>
          <c:val>
            <c:numRef>
              <c:f>'Service Count'!$D$8:$D$17</c:f>
              <c:numCache>
                <c:formatCode>0%</c:formatCode>
                <c:ptCount val="10"/>
                <c:pt idx="0">
                  <c:v>0.15233620001773207</c:v>
                </c:pt>
                <c:pt idx="1">
                  <c:v>0.136483730827201</c:v>
                </c:pt>
                <c:pt idx="2">
                  <c:v>0.29984927741821082</c:v>
                </c:pt>
                <c:pt idx="3">
                  <c:v>0.25365723911694299</c:v>
                </c:pt>
                <c:pt idx="4">
                  <c:v>0.15767355261991312</c:v>
                </c:pt>
                <c:pt idx="5" formatCode="0.0%">
                  <c:v>0</c:v>
                </c:pt>
                <c:pt idx="6" formatCode="0.0%">
                  <c:v>0</c:v>
                </c:pt>
                <c:pt idx="7" formatCode="0.0%">
                  <c:v>0</c:v>
                </c:pt>
                <c:pt idx="8" formatCode="0.0%">
                  <c:v>0</c:v>
                </c:pt>
                <c:pt idx="9" formatCode="0.0%">
                  <c:v>0</c:v>
                </c:pt>
              </c:numCache>
            </c:numRef>
          </c:val>
        </c:ser>
        <c:dLbls>
          <c:showLegendKey val="0"/>
          <c:showVal val="0"/>
          <c:showCatName val="0"/>
          <c:showSerName val="0"/>
          <c:showPercent val="0"/>
          <c:showBubbleSize val="0"/>
        </c:dLbls>
        <c:axId val="678592912"/>
        <c:axId val="678587032"/>
      </c:areaChart>
      <c:catAx>
        <c:axId val="678587816"/>
        <c:scaling>
          <c:orientation val="minMax"/>
        </c:scaling>
        <c:delete val="0"/>
        <c:axPos val="b"/>
        <c:title>
          <c:tx>
            <c:rich>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r>
                  <a:rPr lang="en-US" dirty="0" smtClean="0"/>
                  <a:t>Service</a:t>
                </a:r>
                <a:r>
                  <a:rPr lang="en-US" baseline="0" dirty="0" smtClean="0"/>
                  <a:t> Count</a:t>
                </a:r>
                <a:endParaRPr lang="en-US" dirty="0"/>
              </a:p>
            </c:rich>
          </c:tx>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678595264"/>
        <c:crosses val="autoZero"/>
        <c:auto val="1"/>
        <c:lblAlgn val="ctr"/>
        <c:lblOffset val="100"/>
        <c:noMultiLvlLbl val="0"/>
      </c:catAx>
      <c:valAx>
        <c:axId val="678595264"/>
        <c:scaling>
          <c:orientation val="minMax"/>
        </c:scaling>
        <c:delete val="0"/>
        <c:axPos val="l"/>
        <c:title>
          <c:tx>
            <c:rich>
              <a:bodyPr rot="-5400000" spcFirstLastPara="1" vertOverflow="ellipsis" vert="horz" wrap="square" anchor="ctr" anchorCtr="1"/>
              <a:lstStyle/>
              <a:p>
                <a:pPr>
                  <a:defRPr sz="900" b="0" i="0" u="none" strike="noStrike" kern="1200" baseline="0">
                    <a:solidFill>
                      <a:srgbClr val="000000"/>
                    </a:solidFill>
                    <a:latin typeface="+mn-lt"/>
                    <a:ea typeface="+mn-ea"/>
                    <a:cs typeface="+mn-cs"/>
                  </a:defRPr>
                </a:pPr>
                <a:r>
                  <a:rPr lang="en-US"/>
                  <a:t>% Customers</a:t>
                </a:r>
              </a:p>
            </c:rich>
          </c:tx>
          <c:overlay val="0"/>
          <c:spPr>
            <a:noFill/>
            <a:ln>
              <a:noFill/>
            </a:ln>
            <a:effectLst/>
          </c:spPr>
          <c:txPr>
            <a:bodyPr rot="-54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678587816"/>
        <c:crosses val="autoZero"/>
        <c:crossBetween val="midCat"/>
      </c:valAx>
      <c:valAx>
        <c:axId val="678587032"/>
        <c:scaling>
          <c:orientation val="minMax"/>
          <c:max val="0.60000000000000009"/>
        </c:scaling>
        <c:delete val="1"/>
        <c:axPos val="r"/>
        <c:numFmt formatCode="0%" sourceLinked="1"/>
        <c:majorTickMark val="out"/>
        <c:minorTickMark val="none"/>
        <c:tickLblPos val="nextTo"/>
        <c:crossAx val="678592912"/>
        <c:crosses val="max"/>
        <c:crossBetween val="midCat"/>
      </c:valAx>
      <c:catAx>
        <c:axId val="678592912"/>
        <c:scaling>
          <c:orientation val="minMax"/>
        </c:scaling>
        <c:delete val="1"/>
        <c:axPos val="b"/>
        <c:majorTickMark val="out"/>
        <c:minorTickMark val="none"/>
        <c:tickLblPos val="nextTo"/>
        <c:crossAx val="678587032"/>
        <c:crosses val="autoZero"/>
        <c:auto val="1"/>
        <c:lblAlgn val="ctr"/>
        <c:lblOffset val="100"/>
        <c:noMultiLvlLbl val="0"/>
      </c:catAx>
      <c:spPr>
        <a:noFill/>
        <a:ln>
          <a:noFill/>
        </a:ln>
        <a:effectLst/>
      </c:spPr>
    </c:plotArea>
    <c:legend>
      <c:legendPos val="b"/>
      <c:layout>
        <c:manualLayout>
          <c:xMode val="edge"/>
          <c:yMode val="edge"/>
          <c:x val="0.7860552105932519"/>
          <c:y val="0.11460280294315836"/>
          <c:w val="0.20981160500770035"/>
          <c:h val="0.57852324782019793"/>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w="0">
      <a:solidFill>
        <a:srgbClr val="000000">
          <a:alpha val="65000"/>
        </a:srgbClr>
      </a:solidFill>
    </a:ln>
    <a:effectLst/>
  </c:spPr>
  <c:txPr>
    <a:bodyPr/>
    <a:lstStyle/>
    <a:p>
      <a:pPr>
        <a:defRPr sz="900">
          <a:solidFill>
            <a:srgbClr val="000000"/>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bg2">
                    <a:lumMod val="10000"/>
                  </a:schemeClr>
                </a:solidFill>
                <a:latin typeface="+mn-lt"/>
                <a:ea typeface="+mn-ea"/>
                <a:cs typeface="+mn-cs"/>
              </a:defRPr>
            </a:pPr>
            <a:r>
              <a:rPr lang="en-US" b="1" dirty="0"/>
              <a:t>Population Distribution across </a:t>
            </a:r>
            <a:r>
              <a:rPr lang="en-US" b="1" dirty="0" smtClean="0"/>
              <a:t>clusters</a:t>
            </a:r>
            <a:endParaRPr lang="en-US"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2">
                  <a:lumMod val="10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w="19050">
              <a:solidFill>
                <a:schemeClr val="lt1"/>
              </a:solidFill>
            </a:ln>
            <a:effectLst/>
          </c:spPr>
          <c:invertIfNegative val="0"/>
          <c:dPt>
            <c:idx val="0"/>
            <c:invertIfNegative val="0"/>
            <c:bubble3D val="0"/>
            <c:spPr>
              <a:solidFill>
                <a:srgbClr val="00A600"/>
              </a:solidFill>
              <a:ln w="19050">
                <a:solidFill>
                  <a:schemeClr val="lt1"/>
                </a:solidFill>
              </a:ln>
              <a:effectLst/>
            </c:spPr>
          </c:dPt>
          <c:dPt>
            <c:idx val="1"/>
            <c:invertIfNegative val="0"/>
            <c:bubble3D val="0"/>
            <c:spPr>
              <a:solidFill>
                <a:srgbClr val="0072BC"/>
              </a:solidFill>
              <a:ln w="19050">
                <a:solidFill>
                  <a:schemeClr val="lt1"/>
                </a:solidFill>
              </a:ln>
              <a:effectLst/>
            </c:spPr>
          </c:dPt>
          <c:dPt>
            <c:idx val="2"/>
            <c:invertIfNegative val="0"/>
            <c:bubble3D val="0"/>
            <c:spPr>
              <a:solidFill>
                <a:srgbClr val="DC3C00"/>
              </a:solidFill>
              <a:ln w="19050">
                <a:solidFill>
                  <a:schemeClr val="lt1"/>
                </a:solidFill>
              </a:ln>
              <a:effectLst/>
            </c:spPr>
          </c:dPt>
          <c:dPt>
            <c:idx val="3"/>
            <c:invertIfNegative val="0"/>
            <c:bubble3D val="0"/>
            <c:spPr>
              <a:solidFill>
                <a:srgbClr val="FF8A00"/>
              </a:solidFill>
              <a:ln w="19050">
                <a:solidFill>
                  <a:schemeClr val="lt1"/>
                </a:solidFill>
              </a:ln>
              <a:effectLst/>
            </c:spPr>
          </c:dPt>
          <c:dPt>
            <c:idx val="4"/>
            <c:invertIfNegative val="0"/>
            <c:bubble3D val="0"/>
            <c:spPr>
              <a:solidFill>
                <a:srgbClr val="910091"/>
              </a:solidFill>
              <a:ln w="19050">
                <a:solidFill>
                  <a:schemeClr val="lt1"/>
                </a:solidFill>
              </a:ln>
              <a:effectLst/>
            </c:spPr>
          </c:dPt>
          <c:dLbls>
            <c:spPr>
              <a:noFill/>
              <a:ln>
                <a:noFill/>
              </a:ln>
              <a:effectLst/>
            </c:spPr>
            <c:txPr>
              <a:bodyPr rot="0" spcFirstLastPara="1" vertOverflow="ellipsis" vert="horz" wrap="square" anchor="ctr" anchorCtr="1"/>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'Service Breakdown-Slide6'!$L$22:$L$26</c:f>
              <c:strCache>
                <c:ptCount val="5"/>
                <c:pt idx="0">
                  <c:v>Deeply Engaged</c:v>
                </c:pt>
                <c:pt idx="1">
                  <c:v>Potentials</c:v>
                </c:pt>
                <c:pt idx="2">
                  <c:v>Evaluators</c:v>
                </c:pt>
                <c:pt idx="3">
                  <c:v>Dabblers</c:v>
                </c:pt>
                <c:pt idx="4">
                  <c:v>Disengaged</c:v>
                </c:pt>
              </c:strCache>
            </c:strRef>
          </c:cat>
          <c:val>
            <c:numRef>
              <c:f>'Service Breakdown-Slide6'!$M$22:$M$26</c:f>
              <c:numCache>
                <c:formatCode>#,##0_);\(#,##0\)</c:formatCode>
                <c:ptCount val="5"/>
                <c:pt idx="0">
                  <c:v>14643</c:v>
                </c:pt>
                <c:pt idx="1">
                  <c:v>56395</c:v>
                </c:pt>
                <c:pt idx="2">
                  <c:v>80753</c:v>
                </c:pt>
                <c:pt idx="3">
                  <c:v>13125</c:v>
                </c:pt>
                <c:pt idx="4">
                  <c:v>52206</c:v>
                </c:pt>
              </c:numCache>
            </c:numRef>
          </c:val>
        </c:ser>
        <c:dLbls>
          <c:showLegendKey val="0"/>
          <c:showVal val="0"/>
          <c:showCatName val="0"/>
          <c:showSerName val="0"/>
          <c:showPercent val="0"/>
          <c:showBubbleSize val="0"/>
        </c:dLbls>
        <c:gapWidth val="43"/>
        <c:axId val="678592128"/>
        <c:axId val="678596048"/>
      </c:barChart>
      <c:catAx>
        <c:axId val="678592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10000"/>
                  </a:schemeClr>
                </a:solidFill>
                <a:latin typeface="+mn-lt"/>
                <a:ea typeface="+mn-ea"/>
                <a:cs typeface="+mn-cs"/>
              </a:defRPr>
            </a:pPr>
            <a:endParaRPr lang="en-US"/>
          </a:p>
        </c:txPr>
        <c:crossAx val="678596048"/>
        <c:crosses val="autoZero"/>
        <c:auto val="1"/>
        <c:lblAlgn val="ctr"/>
        <c:lblOffset val="100"/>
        <c:noMultiLvlLbl val="0"/>
      </c:catAx>
      <c:valAx>
        <c:axId val="67859604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bg2">
                        <a:lumMod val="10000"/>
                      </a:schemeClr>
                    </a:solidFill>
                    <a:latin typeface="+mn-lt"/>
                    <a:ea typeface="+mn-ea"/>
                    <a:cs typeface="+mn-cs"/>
                  </a:defRPr>
                </a:pPr>
                <a:r>
                  <a:rPr lang="en-US"/>
                  <a:t>Population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2">
                      <a:lumMod val="10000"/>
                    </a:schemeClr>
                  </a:solidFill>
                  <a:latin typeface="+mn-lt"/>
                  <a:ea typeface="+mn-ea"/>
                  <a:cs typeface="+mn-cs"/>
                </a:defRPr>
              </a:pPr>
              <a:endParaRPr lang="en-US"/>
            </a:p>
          </c:txPr>
        </c:title>
        <c:numFmt formatCode="#,##0_);\(#,##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lumMod val="10000"/>
                  </a:schemeClr>
                </a:solidFill>
                <a:latin typeface="+mn-lt"/>
                <a:ea typeface="+mn-ea"/>
                <a:cs typeface="+mn-cs"/>
              </a:defRPr>
            </a:pPr>
            <a:endParaRPr lang="en-US"/>
          </a:p>
        </c:txPr>
        <c:crossAx val="678592128"/>
        <c:crosses val="autoZero"/>
        <c:crossBetween val="between"/>
      </c:valAx>
      <c:spPr>
        <a:noFill/>
        <a:ln>
          <a:noFill/>
        </a:ln>
        <a:effectLst/>
      </c:spPr>
    </c:plotArea>
    <c:plotVisOnly val="1"/>
    <c:dispBlanksAs val="gap"/>
    <c:showDLblsOverMax val="0"/>
  </c:chart>
  <c:spPr>
    <a:noFill/>
    <a:ln>
      <a:solidFill>
        <a:srgbClr val="000000"/>
      </a:solidFill>
    </a:ln>
    <a:effectLst/>
  </c:spPr>
  <c:txPr>
    <a:bodyPr/>
    <a:lstStyle/>
    <a:p>
      <a:pPr>
        <a:defRPr>
          <a:solidFill>
            <a:schemeClr val="bg2">
              <a:lumMod val="10000"/>
            </a:schemeClr>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bg2">
                    <a:lumMod val="10000"/>
                  </a:schemeClr>
                </a:solidFill>
                <a:latin typeface="+mn-lt"/>
                <a:ea typeface="+mn-ea"/>
                <a:cs typeface="+mn-cs"/>
              </a:defRPr>
            </a:pPr>
            <a:r>
              <a:rPr lang="en-US" b="1" dirty="0"/>
              <a:t>Normalized Usage Distribution across </a:t>
            </a:r>
            <a:r>
              <a:rPr lang="en-US" b="1" dirty="0" smtClean="0"/>
              <a:t>clusters</a:t>
            </a:r>
            <a:endParaRPr lang="en-US" b="1" dirty="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bg2">
                  <a:lumMod val="10000"/>
                </a:schemeClr>
              </a:solidFill>
              <a:latin typeface="+mn-lt"/>
              <a:ea typeface="+mn-ea"/>
              <a:cs typeface="+mn-cs"/>
            </a:defRPr>
          </a:pPr>
          <a:endParaRPr lang="en-US"/>
        </a:p>
      </c:txPr>
    </c:title>
    <c:autoTitleDeleted val="0"/>
    <c:plotArea>
      <c:layout>
        <c:manualLayout>
          <c:layoutTarget val="inner"/>
          <c:xMode val="edge"/>
          <c:yMode val="edge"/>
          <c:x val="0.10260175166960138"/>
          <c:y val="0.20014510779436154"/>
          <c:w val="0.78225004079686844"/>
          <c:h val="0.60855499405857849"/>
        </c:manualLayout>
      </c:layout>
      <c:barChart>
        <c:barDir val="col"/>
        <c:grouping val="clustered"/>
        <c:varyColors val="0"/>
        <c:ser>
          <c:idx val="0"/>
          <c:order val="0"/>
          <c:tx>
            <c:strRef>
              <c:f>'Usage-Slide6'!$A$10</c:f>
              <c:strCache>
                <c:ptCount val="1"/>
                <c:pt idx="0">
                  <c:v>Normalized Units</c:v>
                </c:pt>
              </c:strCache>
            </c:strRef>
          </c:tx>
          <c:spPr>
            <a:solidFill>
              <a:srgbClr val="00B050"/>
            </a:solidFill>
            <a:ln>
              <a:noFill/>
            </a:ln>
            <a:effectLst/>
          </c:spPr>
          <c:invertIfNegative val="0"/>
          <c:dPt>
            <c:idx val="0"/>
            <c:invertIfNegative val="0"/>
            <c:bubble3D val="0"/>
            <c:spPr>
              <a:solidFill>
                <a:srgbClr val="00A600"/>
              </a:solidFill>
              <a:ln>
                <a:noFill/>
              </a:ln>
              <a:effectLst/>
            </c:spPr>
          </c:dPt>
          <c:dPt>
            <c:idx val="1"/>
            <c:invertIfNegative val="0"/>
            <c:bubble3D val="0"/>
            <c:spPr>
              <a:solidFill>
                <a:srgbClr val="0072BC"/>
              </a:solidFill>
              <a:ln>
                <a:noFill/>
              </a:ln>
              <a:effectLst/>
            </c:spPr>
          </c:dPt>
          <c:dPt>
            <c:idx val="2"/>
            <c:invertIfNegative val="0"/>
            <c:bubble3D val="0"/>
            <c:spPr>
              <a:solidFill>
                <a:srgbClr val="DC3C00"/>
              </a:solidFill>
              <a:ln>
                <a:noFill/>
              </a:ln>
              <a:effectLst/>
            </c:spPr>
          </c:dPt>
          <c:dPt>
            <c:idx val="3"/>
            <c:invertIfNegative val="0"/>
            <c:bubble3D val="0"/>
            <c:spPr>
              <a:solidFill>
                <a:srgbClr val="FF8A00"/>
              </a:solidFill>
              <a:ln>
                <a:noFill/>
              </a:ln>
              <a:effectLst/>
            </c:spPr>
          </c:dPt>
          <c:dPt>
            <c:idx val="4"/>
            <c:invertIfNegative val="0"/>
            <c:bubble3D val="0"/>
            <c:spPr>
              <a:solidFill>
                <a:srgbClr val="910091"/>
              </a:solidFill>
              <a:ln>
                <a:noFill/>
              </a:ln>
              <a:effectLst/>
            </c:spPr>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lumMod val="1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'Usage-Slide6'!$B$9:$F$9</c:f>
              <c:strCache>
                <c:ptCount val="5"/>
                <c:pt idx="0">
                  <c:v>Deeply Engaged</c:v>
                </c:pt>
                <c:pt idx="1">
                  <c:v>Potentials</c:v>
                </c:pt>
                <c:pt idx="2">
                  <c:v>Evaluators</c:v>
                </c:pt>
                <c:pt idx="3">
                  <c:v>Dabblers</c:v>
                </c:pt>
                <c:pt idx="4">
                  <c:v>Disengaged</c:v>
                </c:pt>
              </c:strCache>
            </c:strRef>
          </c:cat>
          <c:val>
            <c:numRef>
              <c:f>'Usage-Slide6'!$B$10:$F$10</c:f>
              <c:numCache>
                <c:formatCode>General</c:formatCode>
                <c:ptCount val="5"/>
                <c:pt idx="0">
                  <c:v>48744982.380000003</c:v>
                </c:pt>
                <c:pt idx="1">
                  <c:v>13681573.210000001</c:v>
                </c:pt>
                <c:pt idx="2">
                  <c:v>9364880.6899999995</c:v>
                </c:pt>
                <c:pt idx="3">
                  <c:v>808909.18</c:v>
                </c:pt>
                <c:pt idx="4">
                  <c:v>931866.54</c:v>
                </c:pt>
              </c:numCache>
            </c:numRef>
          </c:val>
        </c:ser>
        <c:dLbls>
          <c:showLegendKey val="0"/>
          <c:showVal val="1"/>
          <c:showCatName val="0"/>
          <c:showSerName val="0"/>
          <c:showPercent val="0"/>
          <c:showBubbleSize val="0"/>
        </c:dLbls>
        <c:gapWidth val="43"/>
        <c:axId val="678589776"/>
        <c:axId val="678595656"/>
      </c:barChart>
      <c:lineChart>
        <c:grouping val="standard"/>
        <c:varyColors val="0"/>
        <c:ser>
          <c:idx val="1"/>
          <c:order val="1"/>
          <c:tx>
            <c:strRef>
              <c:f>'Usage-Slide6'!$A$11</c:f>
              <c:strCache>
                <c:ptCount val="1"/>
                <c:pt idx="0">
                  <c:v>Percentage</c:v>
                </c:pt>
              </c:strCache>
            </c:strRef>
          </c:tx>
          <c:spPr>
            <a:ln w="28575" cap="rnd">
              <a:noFill/>
              <a:round/>
            </a:ln>
            <a:effectLst/>
          </c:spPr>
          <c:marker>
            <c:symbol val="none"/>
          </c:marker>
          <c:dLbls>
            <c:delete val="1"/>
          </c:dLbls>
          <c:cat>
            <c:strRef>
              <c:f>'Usage-Slide6'!$B$9:$F$9</c:f>
              <c:strCache>
                <c:ptCount val="5"/>
                <c:pt idx="0">
                  <c:v>Deeply Engaged</c:v>
                </c:pt>
                <c:pt idx="1">
                  <c:v>Potentials</c:v>
                </c:pt>
                <c:pt idx="2">
                  <c:v>Evaluators</c:v>
                </c:pt>
                <c:pt idx="3">
                  <c:v>Dabblers</c:v>
                </c:pt>
                <c:pt idx="4">
                  <c:v>Disengaged</c:v>
                </c:pt>
              </c:strCache>
            </c:strRef>
          </c:cat>
          <c:val>
            <c:numRef>
              <c:f>'Usage-Slide6'!$B$11:$F$11</c:f>
              <c:numCache>
                <c:formatCode>0%</c:formatCode>
                <c:ptCount val="5"/>
                <c:pt idx="0">
                  <c:v>0.66290651476661677</c:v>
                </c:pt>
                <c:pt idx="1">
                  <c:v>0.18606230980784311</c:v>
                </c:pt>
                <c:pt idx="2">
                  <c:v>0.12735752720182003</c:v>
                </c:pt>
                <c:pt idx="3">
                  <c:v>1.1000745904393571E-2</c:v>
                </c:pt>
                <c:pt idx="4">
                  <c:v>1.267290231932639E-2</c:v>
                </c:pt>
              </c:numCache>
            </c:numRef>
          </c:val>
          <c:smooth val="0"/>
        </c:ser>
        <c:dLbls>
          <c:showLegendKey val="0"/>
          <c:showVal val="1"/>
          <c:showCatName val="0"/>
          <c:showSerName val="0"/>
          <c:showPercent val="0"/>
          <c:showBubbleSize val="0"/>
        </c:dLbls>
        <c:marker val="1"/>
        <c:smooth val="0"/>
        <c:axId val="678588600"/>
        <c:axId val="678590168"/>
      </c:lineChart>
      <c:catAx>
        <c:axId val="67858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2">
                    <a:lumMod val="10000"/>
                  </a:schemeClr>
                </a:solidFill>
                <a:latin typeface="+mn-lt"/>
                <a:ea typeface="+mn-ea"/>
                <a:cs typeface="+mn-cs"/>
              </a:defRPr>
            </a:pPr>
            <a:endParaRPr lang="en-US"/>
          </a:p>
        </c:txPr>
        <c:crossAx val="678595656"/>
        <c:crosses val="autoZero"/>
        <c:auto val="1"/>
        <c:lblAlgn val="ctr"/>
        <c:lblOffset val="100"/>
        <c:noMultiLvlLbl val="0"/>
      </c:catAx>
      <c:valAx>
        <c:axId val="678595656"/>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000" b="0" i="0" u="none" strike="noStrike" kern="1200" baseline="0">
                    <a:solidFill>
                      <a:schemeClr val="bg2">
                        <a:lumMod val="10000"/>
                      </a:schemeClr>
                    </a:solidFill>
                    <a:latin typeface="+mn-lt"/>
                    <a:ea typeface="+mn-ea"/>
                    <a:cs typeface="+mn-cs"/>
                  </a:defRPr>
                </a:pPr>
                <a:r>
                  <a:rPr lang="en-US" sz="1000" b="0" i="0" u="none" strike="noStrike" baseline="0" dirty="0" smtClean="0">
                    <a:effectLst/>
                  </a:rPr>
                  <a:t>Normalized Usage(Millions)</a:t>
                </a:r>
                <a:endParaRPr lang="en-US" dirty="0"/>
              </a:p>
            </c:rich>
          </c:tx>
          <c:layout>
            <c:manualLayout>
              <c:xMode val="edge"/>
              <c:yMode val="edge"/>
              <c:x val="1.1096934289781877E-2"/>
              <c:y val="0.2001451077943615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bg2">
                      <a:lumMod val="1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2">
                    <a:lumMod val="10000"/>
                  </a:schemeClr>
                </a:solidFill>
                <a:latin typeface="+mn-lt"/>
                <a:ea typeface="+mn-ea"/>
                <a:cs typeface="+mn-cs"/>
              </a:defRPr>
            </a:pPr>
            <a:endParaRPr lang="en-US"/>
          </a:p>
        </c:txPr>
        <c:crossAx val="678589776"/>
        <c:crosses val="autoZero"/>
        <c:crossBetween val="between"/>
        <c:dispUnits>
          <c:builtInUnit val="millions"/>
        </c:dispUnits>
      </c:valAx>
      <c:valAx>
        <c:axId val="678590168"/>
        <c:scaling>
          <c:orientation val="minMax"/>
        </c:scaling>
        <c:delete val="1"/>
        <c:axPos val="r"/>
        <c:numFmt formatCode="0%" sourceLinked="1"/>
        <c:majorTickMark val="out"/>
        <c:minorTickMark val="none"/>
        <c:tickLblPos val="nextTo"/>
        <c:crossAx val="678588600"/>
        <c:crosses val="max"/>
        <c:crossBetween val="between"/>
      </c:valAx>
      <c:catAx>
        <c:axId val="678588600"/>
        <c:scaling>
          <c:orientation val="minMax"/>
        </c:scaling>
        <c:delete val="1"/>
        <c:axPos val="b"/>
        <c:numFmt formatCode="General" sourceLinked="1"/>
        <c:majorTickMark val="out"/>
        <c:minorTickMark val="none"/>
        <c:tickLblPos val="nextTo"/>
        <c:crossAx val="678590168"/>
        <c:crosses val="autoZero"/>
        <c:auto val="1"/>
        <c:lblAlgn val="ctr"/>
        <c:lblOffset val="100"/>
        <c:noMultiLvlLbl val="0"/>
      </c:catAx>
      <c:spPr>
        <a:noFill/>
        <a:ln>
          <a:noFill/>
        </a:ln>
        <a:effectLst/>
      </c:spPr>
    </c:plotArea>
    <c:plotVisOnly val="1"/>
    <c:dispBlanksAs val="gap"/>
    <c:showDLblsOverMax val="0"/>
  </c:chart>
  <c:spPr>
    <a:noFill/>
    <a:ln>
      <a:solidFill>
        <a:srgbClr val="000000"/>
      </a:solidFill>
    </a:ln>
    <a:effectLst/>
  </c:spPr>
  <c:txPr>
    <a:bodyPr/>
    <a:lstStyle/>
    <a:p>
      <a:pPr>
        <a:defRPr>
          <a:solidFill>
            <a:schemeClr val="bg2">
              <a:lumMod val="10000"/>
            </a:schemeClr>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US" sz="1600" dirty="0" smtClean="0"/>
              <a:t>Age in Azure</a:t>
            </a:r>
          </a:p>
          <a:p>
            <a:pPr>
              <a:defRPr sz="1600"/>
            </a:pPr>
            <a:r>
              <a:rPr lang="en-US" sz="1600" dirty="0" smtClean="0"/>
              <a:t>(Deeply Engaged*</a:t>
            </a:r>
            <a:r>
              <a:rPr lang="en-US" sz="1600" baseline="0" dirty="0" smtClean="0"/>
              <a:t> -</a:t>
            </a:r>
            <a:r>
              <a:rPr lang="en-US" sz="1600" dirty="0" smtClean="0"/>
              <a:t> December)</a:t>
            </a:r>
            <a:endParaRPr lang="en-US" sz="1600" dirty="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245751312335958"/>
          <c:y val="0.21117317366579177"/>
          <c:w val="0.84766577540957022"/>
          <c:h val="0.55227826990376205"/>
        </c:manualLayout>
      </c:layout>
      <c:barChart>
        <c:barDir val="col"/>
        <c:grouping val="percentStacked"/>
        <c:varyColors val="0"/>
        <c:ser>
          <c:idx val="0"/>
          <c:order val="0"/>
          <c:tx>
            <c:strRef>
              <c:f>Sheet1!$B$1</c:f>
              <c:strCache>
                <c:ptCount val="1"/>
                <c:pt idx="0">
                  <c:v>&lt;3</c:v>
                </c:pt>
              </c:strCache>
            </c:strRef>
          </c:tx>
          <c:spPr>
            <a:solidFill>
              <a:schemeClr val="accent1"/>
            </a:solidFill>
            <a:ln>
              <a:noFill/>
            </a:ln>
            <a:effectLst/>
          </c:spPr>
          <c:invertIfNegative val="0"/>
          <c:cat>
            <c:strRef>
              <c:f>Sheet1!$A$2:$A$5</c:f>
              <c:strCache>
                <c:ptCount val="4"/>
                <c:pt idx="0">
                  <c:v>CS only</c:v>
                </c:pt>
                <c:pt idx="1">
                  <c:v>VM only</c:v>
                </c:pt>
                <c:pt idx="2">
                  <c:v>VM and CS</c:v>
                </c:pt>
                <c:pt idx="3">
                  <c:v>Neither</c:v>
                </c:pt>
              </c:strCache>
            </c:strRef>
          </c:cat>
          <c:val>
            <c:numRef>
              <c:f>Sheet1!$B$2:$B$5</c:f>
              <c:numCache>
                <c:formatCode>_(* #,##0_);_(* \(#,##0\);_(* "-"??_);_(@_)</c:formatCode>
                <c:ptCount val="4"/>
                <c:pt idx="0">
                  <c:v>115</c:v>
                </c:pt>
                <c:pt idx="1">
                  <c:v>497</c:v>
                </c:pt>
                <c:pt idx="2">
                  <c:v>199</c:v>
                </c:pt>
                <c:pt idx="3">
                  <c:v>99</c:v>
                </c:pt>
              </c:numCache>
            </c:numRef>
          </c:val>
        </c:ser>
        <c:ser>
          <c:idx val="1"/>
          <c:order val="1"/>
          <c:tx>
            <c:strRef>
              <c:f>Sheet1!$C$1</c:f>
              <c:strCache>
                <c:ptCount val="1"/>
                <c:pt idx="0">
                  <c:v>3-6</c:v>
                </c:pt>
              </c:strCache>
            </c:strRef>
          </c:tx>
          <c:spPr>
            <a:solidFill>
              <a:schemeClr val="accent2"/>
            </a:solidFill>
            <a:ln>
              <a:noFill/>
            </a:ln>
            <a:effectLst/>
          </c:spPr>
          <c:invertIfNegative val="0"/>
          <c:cat>
            <c:strRef>
              <c:f>Sheet1!$A$2:$A$5</c:f>
              <c:strCache>
                <c:ptCount val="4"/>
                <c:pt idx="0">
                  <c:v>CS only</c:v>
                </c:pt>
                <c:pt idx="1">
                  <c:v>VM only</c:v>
                </c:pt>
                <c:pt idx="2">
                  <c:v>VM and CS</c:v>
                </c:pt>
                <c:pt idx="3">
                  <c:v>Neither</c:v>
                </c:pt>
              </c:strCache>
            </c:strRef>
          </c:cat>
          <c:val>
            <c:numRef>
              <c:f>Sheet1!$C$2:$C$5</c:f>
              <c:numCache>
                <c:formatCode>_(* #,##0_);_(* \(#,##0\);_(* "-"??_);_(@_)</c:formatCode>
                <c:ptCount val="4"/>
                <c:pt idx="0">
                  <c:v>146</c:v>
                </c:pt>
                <c:pt idx="1">
                  <c:v>556</c:v>
                </c:pt>
                <c:pt idx="2">
                  <c:v>295</c:v>
                </c:pt>
                <c:pt idx="3">
                  <c:v>100</c:v>
                </c:pt>
              </c:numCache>
            </c:numRef>
          </c:val>
        </c:ser>
        <c:ser>
          <c:idx val="2"/>
          <c:order val="2"/>
          <c:tx>
            <c:strRef>
              <c:f>Sheet1!$D$1</c:f>
              <c:strCache>
                <c:ptCount val="1"/>
                <c:pt idx="0">
                  <c:v>6-12</c:v>
                </c:pt>
              </c:strCache>
            </c:strRef>
          </c:tx>
          <c:spPr>
            <a:solidFill>
              <a:schemeClr val="accent3"/>
            </a:solidFill>
            <a:ln>
              <a:noFill/>
            </a:ln>
            <a:effectLst/>
          </c:spPr>
          <c:invertIfNegative val="0"/>
          <c:cat>
            <c:strRef>
              <c:f>Sheet1!$A$2:$A$5</c:f>
              <c:strCache>
                <c:ptCount val="4"/>
                <c:pt idx="0">
                  <c:v>CS only</c:v>
                </c:pt>
                <c:pt idx="1">
                  <c:v>VM only</c:v>
                </c:pt>
                <c:pt idx="2">
                  <c:v>VM and CS</c:v>
                </c:pt>
                <c:pt idx="3">
                  <c:v>Neither</c:v>
                </c:pt>
              </c:strCache>
            </c:strRef>
          </c:cat>
          <c:val>
            <c:numRef>
              <c:f>Sheet1!$D$2:$D$5</c:f>
              <c:numCache>
                <c:formatCode>_(* #,##0_);_(* \(#,##0\);_(* "-"??_);_(@_)</c:formatCode>
                <c:ptCount val="4"/>
                <c:pt idx="0">
                  <c:v>307</c:v>
                </c:pt>
                <c:pt idx="1">
                  <c:v>1208</c:v>
                </c:pt>
                <c:pt idx="2">
                  <c:v>649</c:v>
                </c:pt>
                <c:pt idx="3">
                  <c:v>223</c:v>
                </c:pt>
              </c:numCache>
            </c:numRef>
          </c:val>
        </c:ser>
        <c:ser>
          <c:idx val="3"/>
          <c:order val="3"/>
          <c:tx>
            <c:strRef>
              <c:f>Sheet1!$E$1</c:f>
              <c:strCache>
                <c:ptCount val="1"/>
                <c:pt idx="0">
                  <c:v>&gt;=12</c:v>
                </c:pt>
              </c:strCache>
            </c:strRef>
          </c:tx>
          <c:spPr>
            <a:solidFill>
              <a:schemeClr val="accent4"/>
            </a:solidFill>
            <a:ln>
              <a:noFill/>
            </a:ln>
            <a:effectLst/>
          </c:spPr>
          <c:invertIfNegative val="0"/>
          <c:cat>
            <c:strRef>
              <c:f>Sheet1!$A$2:$A$5</c:f>
              <c:strCache>
                <c:ptCount val="4"/>
                <c:pt idx="0">
                  <c:v>CS only</c:v>
                </c:pt>
                <c:pt idx="1">
                  <c:v>VM only</c:v>
                </c:pt>
                <c:pt idx="2">
                  <c:v>VM and CS</c:v>
                </c:pt>
                <c:pt idx="3">
                  <c:v>Neither</c:v>
                </c:pt>
              </c:strCache>
            </c:strRef>
          </c:cat>
          <c:val>
            <c:numRef>
              <c:f>Sheet1!$E$2:$E$5</c:f>
              <c:numCache>
                <c:formatCode>_(* #,##0_);_(* \(#,##0\);_(* "-"??_);_(@_)</c:formatCode>
                <c:ptCount val="4"/>
                <c:pt idx="0">
                  <c:v>1817</c:v>
                </c:pt>
                <c:pt idx="1">
                  <c:v>3303</c:v>
                </c:pt>
                <c:pt idx="2">
                  <c:v>4320</c:v>
                </c:pt>
                <c:pt idx="3">
                  <c:v>775</c:v>
                </c:pt>
              </c:numCache>
            </c:numRef>
          </c:val>
          <c:extLst/>
        </c:ser>
        <c:dLbls>
          <c:showLegendKey val="0"/>
          <c:showVal val="0"/>
          <c:showCatName val="0"/>
          <c:showSerName val="0"/>
          <c:showPercent val="0"/>
          <c:showBubbleSize val="0"/>
        </c:dLbls>
        <c:gapWidth val="150"/>
        <c:overlap val="100"/>
        <c:axId val="794772720"/>
        <c:axId val="794774680"/>
      </c:barChart>
      <c:catAx>
        <c:axId val="794772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794774680"/>
        <c:crosses val="autoZero"/>
        <c:auto val="1"/>
        <c:lblAlgn val="ctr"/>
        <c:lblOffset val="100"/>
        <c:noMultiLvlLbl val="1"/>
      </c:catAx>
      <c:valAx>
        <c:axId val="79477468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794772720"/>
        <c:crosses val="autoZero"/>
        <c:crossBetween val="between"/>
        <c:minorUnit val="0.2"/>
        <c:dispUnits>
          <c:builtInUnit val="thousands"/>
          <c:dispUnitsLbl>
            <c:spPr>
              <a:noFill/>
              <a:ln>
                <a:noFill/>
              </a:ln>
              <a:effectLst/>
            </c:spPr>
            <c:txPr>
              <a:bodyPr rot="-54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dispUnitsLbl>
        </c:dispUnits>
      </c:valAx>
      <c:spPr>
        <a:noFill/>
        <a:ln>
          <a:noFill/>
        </a:ln>
        <a:effectLst/>
      </c:spPr>
    </c:plotArea>
    <c:legend>
      <c:legendPos val="b"/>
      <c:layout>
        <c:manualLayout>
          <c:xMode val="edge"/>
          <c:yMode val="edge"/>
          <c:x val="0.22016276611256927"/>
          <c:y val="0.8906818678915136"/>
          <c:w val="0.53338874307378248"/>
          <c:h val="6.65518372703412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r>
              <a:rPr lang="en-US" sz="1600" baseline="0" dirty="0">
                <a:solidFill>
                  <a:schemeClr val="tx1"/>
                </a:solidFill>
              </a:rPr>
              <a:t>Usage </a:t>
            </a:r>
            <a:r>
              <a:rPr lang="en-US" sz="1600" baseline="0" dirty="0" smtClean="0">
                <a:solidFill>
                  <a:schemeClr val="tx1"/>
                </a:solidFill>
              </a:rPr>
              <a:t>Churn Trend</a:t>
            </a:r>
            <a:endParaRPr lang="en-US" sz="1600" baseline="0" dirty="0">
              <a:solidFill>
                <a:schemeClr val="tx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7.988968335501466E-2"/>
          <c:y val="0.13431931388716814"/>
          <c:w val="0.89080723392427352"/>
          <c:h val="0.56549253734702354"/>
        </c:manualLayout>
      </c:layout>
      <c:lineChart>
        <c:grouping val="standard"/>
        <c:varyColors val="0"/>
        <c:ser>
          <c:idx val="0"/>
          <c:order val="0"/>
          <c:tx>
            <c:strRef>
              <c:f>Sheet4!$B$1</c:f>
              <c:strCache>
                <c:ptCount val="1"/>
                <c:pt idx="0">
                  <c:v>VM users</c:v>
                </c:pt>
              </c:strCache>
            </c:strRef>
          </c:tx>
          <c:spPr>
            <a:ln w="28575" cap="rnd">
              <a:solidFill>
                <a:schemeClr val="accent1"/>
              </a:solidFill>
              <a:round/>
            </a:ln>
            <a:effectLst/>
          </c:spPr>
          <c:marker>
            <c:symbol val="none"/>
          </c:marker>
          <c:cat>
            <c:numRef>
              <c:f>Sheet4!$A$2:$A$34</c:f>
              <c:numCache>
                <c:formatCode>m/d/yyyy</c:formatCode>
                <c:ptCount val="33"/>
                <c:pt idx="0">
                  <c:v>41091</c:v>
                </c:pt>
                <c:pt idx="1">
                  <c:v>41122</c:v>
                </c:pt>
                <c:pt idx="2">
                  <c:v>41153</c:v>
                </c:pt>
                <c:pt idx="3">
                  <c:v>41183</c:v>
                </c:pt>
                <c:pt idx="4">
                  <c:v>41214</c:v>
                </c:pt>
                <c:pt idx="5">
                  <c:v>41244</c:v>
                </c:pt>
                <c:pt idx="6">
                  <c:v>41275</c:v>
                </c:pt>
                <c:pt idx="7">
                  <c:v>41306</c:v>
                </c:pt>
                <c:pt idx="8">
                  <c:v>41334</c:v>
                </c:pt>
                <c:pt idx="9">
                  <c:v>41365</c:v>
                </c:pt>
                <c:pt idx="10">
                  <c:v>41395</c:v>
                </c:pt>
                <c:pt idx="11">
                  <c:v>41426</c:v>
                </c:pt>
                <c:pt idx="12">
                  <c:v>41456</c:v>
                </c:pt>
                <c:pt idx="13">
                  <c:v>41487</c:v>
                </c:pt>
                <c:pt idx="14">
                  <c:v>41518</c:v>
                </c:pt>
                <c:pt idx="15">
                  <c:v>41548</c:v>
                </c:pt>
                <c:pt idx="16">
                  <c:v>41579</c:v>
                </c:pt>
                <c:pt idx="17">
                  <c:v>41609</c:v>
                </c:pt>
                <c:pt idx="18">
                  <c:v>41640</c:v>
                </c:pt>
                <c:pt idx="19">
                  <c:v>41671</c:v>
                </c:pt>
                <c:pt idx="20">
                  <c:v>41699</c:v>
                </c:pt>
                <c:pt idx="21">
                  <c:v>41730</c:v>
                </c:pt>
                <c:pt idx="22">
                  <c:v>41760</c:v>
                </c:pt>
                <c:pt idx="23">
                  <c:v>41791</c:v>
                </c:pt>
                <c:pt idx="24">
                  <c:v>41821</c:v>
                </c:pt>
                <c:pt idx="25">
                  <c:v>41852</c:v>
                </c:pt>
                <c:pt idx="26">
                  <c:v>41883</c:v>
                </c:pt>
                <c:pt idx="27">
                  <c:v>41913</c:v>
                </c:pt>
                <c:pt idx="28">
                  <c:v>41944</c:v>
                </c:pt>
                <c:pt idx="29">
                  <c:v>41974</c:v>
                </c:pt>
                <c:pt idx="30">
                  <c:v>42005</c:v>
                </c:pt>
                <c:pt idx="31">
                  <c:v>42036</c:v>
                </c:pt>
                <c:pt idx="32">
                  <c:v>42064</c:v>
                </c:pt>
              </c:numCache>
            </c:numRef>
          </c:cat>
          <c:val>
            <c:numRef>
              <c:f>Sheet4!$B$2:$B$34</c:f>
              <c:numCache>
                <c:formatCode>0.00%</c:formatCode>
                <c:ptCount val="33"/>
                <c:pt idx="0">
                  <c:v>0.28098229583095374</c:v>
                </c:pt>
                <c:pt idx="1">
                  <c:v>0.24918500407497962</c:v>
                </c:pt>
                <c:pt idx="2">
                  <c:v>0.20606694560669456</c:v>
                </c:pt>
                <c:pt idx="3">
                  <c:v>0.18648018648018649</c:v>
                </c:pt>
                <c:pt idx="4">
                  <c:v>0.20967741935483872</c:v>
                </c:pt>
                <c:pt idx="5">
                  <c:v>0.18960736964493338</c:v>
                </c:pt>
                <c:pt idx="6">
                  <c:v>0.15968714355548314</c:v>
                </c:pt>
                <c:pt idx="7">
                  <c:v>0.15182534001431638</c:v>
                </c:pt>
                <c:pt idx="8">
                  <c:v>0.13130327282191423</c:v>
                </c:pt>
                <c:pt idx="9">
                  <c:v>0.12448606669712198</c:v>
                </c:pt>
                <c:pt idx="10">
                  <c:v>0.1386467613773176</c:v>
                </c:pt>
                <c:pt idx="11">
                  <c:v>0.15342373167743842</c:v>
                </c:pt>
                <c:pt idx="12">
                  <c:v>0.16280601602810407</c:v>
                </c:pt>
                <c:pt idx="13">
                  <c:v>0.16062724474089277</c:v>
                </c:pt>
                <c:pt idx="14">
                  <c:v>0.16485013623978201</c:v>
                </c:pt>
                <c:pt idx="15">
                  <c:v>0.1462405374485797</c:v>
                </c:pt>
                <c:pt idx="16">
                  <c:v>0.16504200265279911</c:v>
                </c:pt>
                <c:pt idx="17">
                  <c:v>0.15936393038657015</c:v>
                </c:pt>
                <c:pt idx="18">
                  <c:v>0.1348619190150788</c:v>
                </c:pt>
                <c:pt idx="19">
                  <c:v>0.13336522617339075</c:v>
                </c:pt>
                <c:pt idx="20">
                  <c:v>0.1200409436859223</c:v>
                </c:pt>
                <c:pt idx="21">
                  <c:v>0.13672986852607641</c:v>
                </c:pt>
                <c:pt idx="22">
                  <c:v>0.13535712773614464</c:v>
                </c:pt>
                <c:pt idx="23">
                  <c:v>0.1271381227282446</c:v>
                </c:pt>
                <c:pt idx="24">
                  <c:v>0.13371948491025704</c:v>
                </c:pt>
                <c:pt idx="25">
                  <c:v>0.12406481537256792</c:v>
                </c:pt>
                <c:pt idx="26">
                  <c:v>0.11319007039644313</c:v>
                </c:pt>
                <c:pt idx="27">
                  <c:v>0.10947496920880247</c:v>
                </c:pt>
                <c:pt idx="28">
                  <c:v>0.12527937300179401</c:v>
                </c:pt>
                <c:pt idx="29">
                  <c:v>0.14047774563777177</c:v>
                </c:pt>
                <c:pt idx="30">
                  <c:v>0.14167419996384017</c:v>
                </c:pt>
                <c:pt idx="31">
                  <c:v>0.12183933959973639</c:v>
                </c:pt>
                <c:pt idx="32">
                  <c:v>0.12951982421559441</c:v>
                </c:pt>
              </c:numCache>
            </c:numRef>
          </c:val>
          <c:smooth val="0"/>
        </c:ser>
        <c:ser>
          <c:idx val="1"/>
          <c:order val="1"/>
          <c:tx>
            <c:strRef>
              <c:f>Sheet4!$C$1</c:f>
              <c:strCache>
                <c:ptCount val="1"/>
                <c:pt idx="0">
                  <c:v>CS users</c:v>
                </c:pt>
              </c:strCache>
            </c:strRef>
          </c:tx>
          <c:spPr>
            <a:ln w="28575" cap="rnd">
              <a:solidFill>
                <a:schemeClr val="accent2"/>
              </a:solidFill>
              <a:round/>
            </a:ln>
            <a:effectLst/>
          </c:spPr>
          <c:marker>
            <c:symbol val="none"/>
          </c:marker>
          <c:cat>
            <c:numRef>
              <c:f>Sheet4!$A$2:$A$34</c:f>
              <c:numCache>
                <c:formatCode>m/d/yyyy</c:formatCode>
                <c:ptCount val="33"/>
                <c:pt idx="0">
                  <c:v>41091</c:v>
                </c:pt>
                <c:pt idx="1">
                  <c:v>41122</c:v>
                </c:pt>
                <c:pt idx="2">
                  <c:v>41153</c:v>
                </c:pt>
                <c:pt idx="3">
                  <c:v>41183</c:v>
                </c:pt>
                <c:pt idx="4">
                  <c:v>41214</c:v>
                </c:pt>
                <c:pt idx="5">
                  <c:v>41244</c:v>
                </c:pt>
                <c:pt idx="6">
                  <c:v>41275</c:v>
                </c:pt>
                <c:pt idx="7">
                  <c:v>41306</c:v>
                </c:pt>
                <c:pt idx="8">
                  <c:v>41334</c:v>
                </c:pt>
                <c:pt idx="9">
                  <c:v>41365</c:v>
                </c:pt>
                <c:pt idx="10">
                  <c:v>41395</c:v>
                </c:pt>
                <c:pt idx="11">
                  <c:v>41426</c:v>
                </c:pt>
                <c:pt idx="12">
                  <c:v>41456</c:v>
                </c:pt>
                <c:pt idx="13">
                  <c:v>41487</c:v>
                </c:pt>
                <c:pt idx="14">
                  <c:v>41518</c:v>
                </c:pt>
                <c:pt idx="15">
                  <c:v>41548</c:v>
                </c:pt>
                <c:pt idx="16">
                  <c:v>41579</c:v>
                </c:pt>
                <c:pt idx="17">
                  <c:v>41609</c:v>
                </c:pt>
                <c:pt idx="18">
                  <c:v>41640</c:v>
                </c:pt>
                <c:pt idx="19">
                  <c:v>41671</c:v>
                </c:pt>
                <c:pt idx="20">
                  <c:v>41699</c:v>
                </c:pt>
                <c:pt idx="21">
                  <c:v>41730</c:v>
                </c:pt>
                <c:pt idx="22">
                  <c:v>41760</c:v>
                </c:pt>
                <c:pt idx="23">
                  <c:v>41791</c:v>
                </c:pt>
                <c:pt idx="24">
                  <c:v>41821</c:v>
                </c:pt>
                <c:pt idx="25">
                  <c:v>41852</c:v>
                </c:pt>
                <c:pt idx="26">
                  <c:v>41883</c:v>
                </c:pt>
                <c:pt idx="27">
                  <c:v>41913</c:v>
                </c:pt>
                <c:pt idx="28">
                  <c:v>41944</c:v>
                </c:pt>
                <c:pt idx="29">
                  <c:v>41974</c:v>
                </c:pt>
                <c:pt idx="30">
                  <c:v>42005</c:v>
                </c:pt>
                <c:pt idx="31">
                  <c:v>42036</c:v>
                </c:pt>
                <c:pt idx="32">
                  <c:v>42064</c:v>
                </c:pt>
              </c:numCache>
            </c:numRef>
          </c:cat>
          <c:val>
            <c:numRef>
              <c:f>Sheet4!$C$2:$C$34</c:f>
              <c:numCache>
                <c:formatCode>0.00%</c:formatCode>
                <c:ptCount val="33"/>
                <c:pt idx="0">
                  <c:v>0.11570487292737673</c:v>
                </c:pt>
                <c:pt idx="1">
                  <c:v>8.9188994005921854E-2</c:v>
                </c:pt>
                <c:pt idx="2">
                  <c:v>7.5745821284998946E-2</c:v>
                </c:pt>
                <c:pt idx="3">
                  <c:v>7.9753771223702905E-2</c:v>
                </c:pt>
                <c:pt idx="4">
                  <c:v>9.1835418547658976E-2</c:v>
                </c:pt>
                <c:pt idx="5">
                  <c:v>9.0978013646702049E-2</c:v>
                </c:pt>
                <c:pt idx="6">
                  <c:v>7.3871495033320758E-2</c:v>
                </c:pt>
                <c:pt idx="7">
                  <c:v>7.5815797499237572E-2</c:v>
                </c:pt>
                <c:pt idx="8">
                  <c:v>6.6248506571087218E-2</c:v>
                </c:pt>
                <c:pt idx="9">
                  <c:v>7.1683555964993095E-2</c:v>
                </c:pt>
                <c:pt idx="10">
                  <c:v>8.8087479980118191E-2</c:v>
                </c:pt>
                <c:pt idx="11">
                  <c:v>7.4210787284447133E-2</c:v>
                </c:pt>
                <c:pt idx="12">
                  <c:v>6.9723070213693852E-2</c:v>
                </c:pt>
                <c:pt idx="13">
                  <c:v>6.4514401970232366E-2</c:v>
                </c:pt>
                <c:pt idx="14">
                  <c:v>6.2775387486392623E-2</c:v>
                </c:pt>
                <c:pt idx="15">
                  <c:v>7.0591169867797454E-2</c:v>
                </c:pt>
                <c:pt idx="16">
                  <c:v>7.4922006239500835E-2</c:v>
                </c:pt>
                <c:pt idx="17">
                  <c:v>7.5225955967555047E-2</c:v>
                </c:pt>
                <c:pt idx="18">
                  <c:v>6.929003090833602E-2</c:v>
                </c:pt>
                <c:pt idx="19">
                  <c:v>6.9556053220919511E-2</c:v>
                </c:pt>
                <c:pt idx="20">
                  <c:v>6.1159885193314202E-2</c:v>
                </c:pt>
                <c:pt idx="21">
                  <c:v>8.6596713522074834E-2</c:v>
                </c:pt>
                <c:pt idx="22">
                  <c:v>7.7978740282405201E-2</c:v>
                </c:pt>
                <c:pt idx="23">
                  <c:v>7.4611562426058833E-2</c:v>
                </c:pt>
                <c:pt idx="24">
                  <c:v>6.7382159845893783E-2</c:v>
                </c:pt>
                <c:pt idx="25">
                  <c:v>6.9661003801101545E-2</c:v>
                </c:pt>
                <c:pt idx="26">
                  <c:v>6.0363268639881763E-2</c:v>
                </c:pt>
                <c:pt idx="27">
                  <c:v>6.1597948011178745E-2</c:v>
                </c:pt>
                <c:pt idx="28">
                  <c:v>7.3917475178375935E-2</c:v>
                </c:pt>
                <c:pt idx="29">
                  <c:v>7.0984184094145863E-2</c:v>
                </c:pt>
                <c:pt idx="30">
                  <c:v>7.8683994323698561E-2</c:v>
                </c:pt>
                <c:pt idx="31">
                  <c:v>7.248307248307248E-2</c:v>
                </c:pt>
                <c:pt idx="32">
                  <c:v>7.2932959877778175E-2</c:v>
                </c:pt>
              </c:numCache>
            </c:numRef>
          </c:val>
          <c:smooth val="0"/>
        </c:ser>
        <c:ser>
          <c:idx val="2"/>
          <c:order val="2"/>
          <c:tx>
            <c:strRef>
              <c:f>Sheet4!$D$1</c:f>
              <c:strCache>
                <c:ptCount val="1"/>
                <c:pt idx="0">
                  <c:v>VM and CS users</c:v>
                </c:pt>
              </c:strCache>
            </c:strRef>
          </c:tx>
          <c:spPr>
            <a:ln w="28575" cap="rnd">
              <a:solidFill>
                <a:schemeClr val="accent3"/>
              </a:solidFill>
              <a:round/>
            </a:ln>
            <a:effectLst/>
          </c:spPr>
          <c:marker>
            <c:symbol val="none"/>
          </c:marker>
          <c:cat>
            <c:numRef>
              <c:f>Sheet4!$A$2:$A$34</c:f>
              <c:numCache>
                <c:formatCode>m/d/yyyy</c:formatCode>
                <c:ptCount val="33"/>
                <c:pt idx="0">
                  <c:v>41091</c:v>
                </c:pt>
                <c:pt idx="1">
                  <c:v>41122</c:v>
                </c:pt>
                <c:pt idx="2">
                  <c:v>41153</c:v>
                </c:pt>
                <c:pt idx="3">
                  <c:v>41183</c:v>
                </c:pt>
                <c:pt idx="4">
                  <c:v>41214</c:v>
                </c:pt>
                <c:pt idx="5">
                  <c:v>41244</c:v>
                </c:pt>
                <c:pt idx="6">
                  <c:v>41275</c:v>
                </c:pt>
                <c:pt idx="7">
                  <c:v>41306</c:v>
                </c:pt>
                <c:pt idx="8">
                  <c:v>41334</c:v>
                </c:pt>
                <c:pt idx="9">
                  <c:v>41365</c:v>
                </c:pt>
                <c:pt idx="10">
                  <c:v>41395</c:v>
                </c:pt>
                <c:pt idx="11">
                  <c:v>41426</c:v>
                </c:pt>
                <c:pt idx="12">
                  <c:v>41456</c:v>
                </c:pt>
                <c:pt idx="13">
                  <c:v>41487</c:v>
                </c:pt>
                <c:pt idx="14">
                  <c:v>41518</c:v>
                </c:pt>
                <c:pt idx="15">
                  <c:v>41548</c:v>
                </c:pt>
                <c:pt idx="16">
                  <c:v>41579</c:v>
                </c:pt>
                <c:pt idx="17">
                  <c:v>41609</c:v>
                </c:pt>
                <c:pt idx="18">
                  <c:v>41640</c:v>
                </c:pt>
                <c:pt idx="19">
                  <c:v>41671</c:v>
                </c:pt>
                <c:pt idx="20">
                  <c:v>41699</c:v>
                </c:pt>
                <c:pt idx="21">
                  <c:v>41730</c:v>
                </c:pt>
                <c:pt idx="22">
                  <c:v>41760</c:v>
                </c:pt>
                <c:pt idx="23">
                  <c:v>41791</c:v>
                </c:pt>
                <c:pt idx="24">
                  <c:v>41821</c:v>
                </c:pt>
                <c:pt idx="25">
                  <c:v>41852</c:v>
                </c:pt>
                <c:pt idx="26">
                  <c:v>41883</c:v>
                </c:pt>
                <c:pt idx="27">
                  <c:v>41913</c:v>
                </c:pt>
                <c:pt idx="28">
                  <c:v>41944</c:v>
                </c:pt>
                <c:pt idx="29">
                  <c:v>41974</c:v>
                </c:pt>
                <c:pt idx="30">
                  <c:v>42005</c:v>
                </c:pt>
                <c:pt idx="31">
                  <c:v>42036</c:v>
                </c:pt>
                <c:pt idx="32">
                  <c:v>42064</c:v>
                </c:pt>
              </c:numCache>
            </c:numRef>
          </c:cat>
          <c:val>
            <c:numRef>
              <c:f>Sheet4!$D$2:$D$34</c:f>
              <c:numCache>
                <c:formatCode>0.00%</c:formatCode>
                <c:ptCount val="33"/>
                <c:pt idx="0">
                  <c:v>9.428129829984544E-2</c:v>
                </c:pt>
                <c:pt idx="1">
                  <c:v>7.6109936575052856E-2</c:v>
                </c:pt>
                <c:pt idx="2">
                  <c:v>6.8941979522184296E-2</c:v>
                </c:pt>
                <c:pt idx="3">
                  <c:v>7.3866815892557364E-2</c:v>
                </c:pt>
                <c:pt idx="4">
                  <c:v>8.8589311506981225E-2</c:v>
                </c:pt>
                <c:pt idx="5">
                  <c:v>7.8661451542807473E-2</c:v>
                </c:pt>
                <c:pt idx="6">
                  <c:v>7.5181546347714651E-2</c:v>
                </c:pt>
                <c:pt idx="7">
                  <c:v>5.7440246723207404E-2</c:v>
                </c:pt>
                <c:pt idx="8">
                  <c:v>4.0764790764790768E-2</c:v>
                </c:pt>
                <c:pt idx="9">
                  <c:v>4.784688995215311E-2</c:v>
                </c:pt>
                <c:pt idx="10">
                  <c:v>6.7932602300080233E-2</c:v>
                </c:pt>
                <c:pt idx="11">
                  <c:v>5.2358607063472465E-2</c:v>
                </c:pt>
                <c:pt idx="12">
                  <c:v>4.5454545454545456E-2</c:v>
                </c:pt>
                <c:pt idx="13">
                  <c:v>3.5667681600695958E-2</c:v>
                </c:pt>
                <c:pt idx="14">
                  <c:v>3.373791400946307E-2</c:v>
                </c:pt>
                <c:pt idx="15">
                  <c:v>3.7721174411821892E-2</c:v>
                </c:pt>
                <c:pt idx="16">
                  <c:v>4.3615344193378876E-2</c:v>
                </c:pt>
                <c:pt idx="17">
                  <c:v>4.5021360499507064E-2</c:v>
                </c:pt>
                <c:pt idx="18">
                  <c:v>4.3595354317454975E-2</c:v>
                </c:pt>
                <c:pt idx="19">
                  <c:v>3.6140741920076422E-2</c:v>
                </c:pt>
                <c:pt idx="20">
                  <c:v>2.9814786929679263E-2</c:v>
                </c:pt>
                <c:pt idx="21">
                  <c:v>5.3600000000000002E-2</c:v>
                </c:pt>
                <c:pt idx="22">
                  <c:v>4.2140468227424746E-2</c:v>
                </c:pt>
                <c:pt idx="23">
                  <c:v>3.4559207094418364E-2</c:v>
                </c:pt>
                <c:pt idx="24">
                  <c:v>3.8862437266761037E-2</c:v>
                </c:pt>
                <c:pt idx="25">
                  <c:v>3.9929683576092417E-2</c:v>
                </c:pt>
                <c:pt idx="26">
                  <c:v>3.218856925611456E-2</c:v>
                </c:pt>
                <c:pt idx="27">
                  <c:v>3.392081120231772E-2</c:v>
                </c:pt>
                <c:pt idx="28">
                  <c:v>3.6904624610771534E-2</c:v>
                </c:pt>
                <c:pt idx="29">
                  <c:v>4.3337066069428894E-2</c:v>
                </c:pt>
                <c:pt idx="30">
                  <c:v>4.7501125619090499E-2</c:v>
                </c:pt>
                <c:pt idx="31">
                  <c:v>3.8801680300685384E-2</c:v>
                </c:pt>
                <c:pt idx="32">
                  <c:v>4.0886593501183559E-2</c:v>
                </c:pt>
              </c:numCache>
            </c:numRef>
          </c:val>
          <c:smooth val="0"/>
        </c:ser>
        <c:dLbls>
          <c:showLegendKey val="0"/>
          <c:showVal val="0"/>
          <c:showCatName val="0"/>
          <c:showSerName val="0"/>
          <c:showPercent val="0"/>
          <c:showBubbleSize val="0"/>
        </c:dLbls>
        <c:smooth val="0"/>
        <c:axId val="794771936"/>
        <c:axId val="794773112"/>
      </c:lineChart>
      <c:dateAx>
        <c:axId val="79477193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794773112"/>
        <c:crosses val="autoZero"/>
        <c:auto val="1"/>
        <c:lblOffset val="100"/>
        <c:baseTimeUnit val="months"/>
      </c:dateAx>
      <c:valAx>
        <c:axId val="794773112"/>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794771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smtClean="0">
                <a:solidFill>
                  <a:schemeClr val="bg1"/>
                </a:solidFill>
              </a:rPr>
              <a:t>Effect</a:t>
            </a:r>
            <a:r>
              <a:rPr lang="en-US" sz="1600" baseline="0" dirty="0" smtClean="0">
                <a:solidFill>
                  <a:schemeClr val="bg1"/>
                </a:solidFill>
              </a:rPr>
              <a:t> of Enabler Services on Normalized Usage and Utilized Revenue – Evaluators</a:t>
            </a:r>
            <a:endParaRPr lang="en-US" sz="1600" dirty="0">
              <a:solidFill>
                <a:schemeClr val="bg1"/>
              </a:solidFill>
            </a:endParaRPr>
          </a:p>
        </c:rich>
      </c:tx>
      <c:layout>
        <c:manualLayout>
          <c:xMode val="edge"/>
          <c:yMode val="edge"/>
          <c:x val="0.12091317599094717"/>
          <c:y val="2.974490782873246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23578302712161"/>
          <c:y val="0.21094093106602765"/>
          <c:w val="0.86993822116575048"/>
          <c:h val="0.5228667526695655"/>
        </c:manualLayout>
      </c:layout>
      <c:barChart>
        <c:barDir val="col"/>
        <c:grouping val="clustered"/>
        <c:varyColors val="0"/>
        <c:ser>
          <c:idx val="0"/>
          <c:order val="0"/>
          <c:tx>
            <c:strRef>
              <c:f>Sheet1!$B$1</c:f>
              <c:strCache>
                <c:ptCount val="1"/>
                <c:pt idx="0">
                  <c:v>Change in Normalized Usage(Median)</c:v>
                </c:pt>
              </c:strCache>
            </c:strRef>
          </c:tx>
          <c:spPr>
            <a:solidFill>
              <a:srgbClr val="FCD11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Visual Studio</c:v>
                </c:pt>
                <c:pt idx="1">
                  <c:v>Backup</c:v>
                </c:pt>
                <c:pt idx="2">
                  <c:v>Biztalk Services</c:v>
                </c:pt>
              </c:strCache>
            </c:strRef>
          </c:cat>
          <c:val>
            <c:numRef>
              <c:f>Sheet1!$B$2:$B$4</c:f>
              <c:numCache>
                <c:formatCode>"$"#,##0</c:formatCode>
                <c:ptCount val="3"/>
                <c:pt idx="0">
                  <c:v>55</c:v>
                </c:pt>
                <c:pt idx="1">
                  <c:v>69</c:v>
                </c:pt>
                <c:pt idx="2">
                  <c:v>24</c:v>
                </c:pt>
              </c:numCache>
            </c:numRef>
          </c:val>
        </c:ser>
        <c:ser>
          <c:idx val="1"/>
          <c:order val="1"/>
          <c:tx>
            <c:strRef>
              <c:f>Sheet1!$C$1</c:f>
              <c:strCache>
                <c:ptCount val="1"/>
                <c:pt idx="0">
                  <c:v>Change in Utilized Revenue(Median)</c:v>
                </c:pt>
              </c:strCache>
            </c:strRef>
          </c:tx>
          <c:spPr>
            <a:solidFill>
              <a:srgbClr val="00BCF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Visual Studio</c:v>
                </c:pt>
                <c:pt idx="1">
                  <c:v>Backup</c:v>
                </c:pt>
                <c:pt idx="2">
                  <c:v>Biztalk Services</c:v>
                </c:pt>
              </c:strCache>
            </c:strRef>
          </c:cat>
          <c:val>
            <c:numRef>
              <c:f>Sheet1!$C$2:$C$4</c:f>
              <c:numCache>
                <c:formatCode>"$"#,##0</c:formatCode>
                <c:ptCount val="3"/>
                <c:pt idx="0">
                  <c:v>45</c:v>
                </c:pt>
                <c:pt idx="1">
                  <c:v>68</c:v>
                </c:pt>
                <c:pt idx="2">
                  <c:v>0</c:v>
                </c:pt>
              </c:numCache>
            </c:numRef>
          </c:val>
        </c:ser>
        <c:dLbls>
          <c:dLblPos val="outEnd"/>
          <c:showLegendKey val="0"/>
          <c:showVal val="1"/>
          <c:showCatName val="0"/>
          <c:showSerName val="0"/>
          <c:showPercent val="0"/>
          <c:showBubbleSize val="0"/>
        </c:dLbls>
        <c:gapWidth val="189"/>
        <c:axId val="639705312"/>
        <c:axId val="639706096"/>
      </c:barChart>
      <c:catAx>
        <c:axId val="639705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639706096"/>
        <c:crosses val="autoZero"/>
        <c:auto val="1"/>
        <c:lblAlgn val="ctr"/>
        <c:lblOffset val="100"/>
        <c:noMultiLvlLbl val="0"/>
      </c:catAx>
      <c:valAx>
        <c:axId val="639706096"/>
        <c:scaling>
          <c:orientation val="minMax"/>
        </c:scaling>
        <c:delete val="0"/>
        <c:axPos val="l"/>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639705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11033232564804E-2"/>
          <c:y val="0.12677204082114163"/>
          <c:w val="0.87970921834671223"/>
          <c:h val="0.6429947073665605"/>
        </c:manualLayout>
      </c:layout>
      <c:barChart>
        <c:barDir val="col"/>
        <c:grouping val="clustered"/>
        <c:varyColors val="0"/>
        <c:ser>
          <c:idx val="0"/>
          <c:order val="0"/>
          <c:tx>
            <c:strRef>
              <c:f>Sheet1!$B$1</c:f>
              <c:strCache>
                <c:ptCount val="1"/>
                <c:pt idx="0">
                  <c:v>Deeply Engaged</c:v>
                </c:pt>
              </c:strCache>
            </c:strRef>
          </c:tx>
          <c:spPr>
            <a:solidFill>
              <a:schemeClr val="tx1"/>
            </a:solidFill>
            <a:ln w="19050">
              <a:solidFill>
                <a:schemeClr val="tx1"/>
              </a:solidFill>
            </a:ln>
            <a:effectLst/>
          </c:spPr>
          <c:invertIfNegative val="0"/>
          <c:dPt>
            <c:idx val="0"/>
            <c:invertIfNegative val="0"/>
            <c:bubble3D val="0"/>
            <c:spPr>
              <a:solidFill>
                <a:schemeClr val="tx1"/>
              </a:solidFill>
              <a:ln w="19050">
                <a:solidFill>
                  <a:schemeClr val="tx1"/>
                </a:solidFill>
              </a:ln>
              <a:effectLst/>
            </c:spPr>
          </c:dPt>
          <c:dPt>
            <c:idx val="1"/>
            <c:invertIfNegative val="0"/>
            <c:bubble3D val="0"/>
            <c:spPr>
              <a:solidFill>
                <a:schemeClr val="tx1"/>
              </a:solidFill>
              <a:ln w="19050">
                <a:solidFill>
                  <a:schemeClr val="tx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NU</c:v>
                </c:pt>
                <c:pt idx="1">
                  <c:v>UR</c:v>
                </c:pt>
                <c:pt idx="2">
                  <c:v>Pop</c:v>
                </c:pt>
              </c:strCache>
            </c:strRef>
          </c:cat>
          <c:val>
            <c:numRef>
              <c:f>Sheet1!$B$2:$B$4</c:f>
              <c:numCache>
                <c:formatCode>0%</c:formatCode>
                <c:ptCount val="3"/>
                <c:pt idx="0">
                  <c:v>0.13</c:v>
                </c:pt>
                <c:pt idx="1">
                  <c:v>0</c:v>
                </c:pt>
                <c:pt idx="2">
                  <c:v>0.37</c:v>
                </c:pt>
              </c:numCache>
            </c:numRef>
          </c:val>
        </c:ser>
        <c:dLbls>
          <c:showLegendKey val="0"/>
          <c:showVal val="0"/>
          <c:showCatName val="0"/>
          <c:showSerName val="0"/>
          <c:showPercent val="0"/>
          <c:showBubbleSize val="0"/>
        </c:dLbls>
        <c:gapWidth val="100"/>
        <c:axId val="638884728"/>
        <c:axId val="638885904"/>
      </c:barChart>
      <c:valAx>
        <c:axId val="638885904"/>
        <c:scaling>
          <c:orientation val="minMax"/>
        </c:scaling>
        <c:delete val="1"/>
        <c:axPos val="l"/>
        <c:numFmt formatCode="0%" sourceLinked="1"/>
        <c:majorTickMark val="out"/>
        <c:minorTickMark val="none"/>
        <c:tickLblPos val="nextTo"/>
        <c:crossAx val="638884728"/>
        <c:crosses val="autoZero"/>
        <c:crossBetween val="between"/>
      </c:valAx>
      <c:catAx>
        <c:axId val="6388847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3888590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smtClean="0">
                <a:solidFill>
                  <a:schemeClr val="bg1"/>
                </a:solidFill>
              </a:rPr>
              <a:t>Effect</a:t>
            </a:r>
            <a:r>
              <a:rPr lang="en-US" sz="1600" baseline="0" dirty="0" smtClean="0">
                <a:solidFill>
                  <a:schemeClr val="bg1"/>
                </a:solidFill>
              </a:rPr>
              <a:t> of Enabler Services on Normalized Usage and Utilized Revenue – Disengaged</a:t>
            </a:r>
            <a:endParaRPr lang="en-US" sz="1600" dirty="0">
              <a:solidFill>
                <a:schemeClr val="bg1"/>
              </a:solidFill>
            </a:endParaRPr>
          </a:p>
        </c:rich>
      </c:tx>
      <c:layout>
        <c:manualLayout>
          <c:xMode val="edge"/>
          <c:yMode val="edge"/>
          <c:x val="0.12091317599094717"/>
          <c:y val="2.9744907828732462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23578302712161"/>
          <c:y val="0.21094093106602765"/>
          <c:w val="0.86993822116575048"/>
          <c:h val="0.5228667526695655"/>
        </c:manualLayout>
      </c:layout>
      <c:barChart>
        <c:barDir val="col"/>
        <c:grouping val="clustered"/>
        <c:varyColors val="0"/>
        <c:ser>
          <c:idx val="0"/>
          <c:order val="0"/>
          <c:tx>
            <c:strRef>
              <c:f>Sheet1!$B$1</c:f>
              <c:strCache>
                <c:ptCount val="1"/>
                <c:pt idx="0">
                  <c:v>Change in Normalized Usage(Median)</c:v>
                </c:pt>
              </c:strCache>
            </c:strRef>
          </c:tx>
          <c:spPr>
            <a:solidFill>
              <a:srgbClr val="FCD11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Visual Studio</c:v>
                </c:pt>
              </c:strCache>
            </c:strRef>
          </c:cat>
          <c:val>
            <c:numRef>
              <c:f>Sheet1!$B$2</c:f>
              <c:numCache>
                <c:formatCode>"$"#,##0</c:formatCode>
                <c:ptCount val="1"/>
                <c:pt idx="0">
                  <c:v>86</c:v>
                </c:pt>
              </c:numCache>
            </c:numRef>
          </c:val>
        </c:ser>
        <c:ser>
          <c:idx val="1"/>
          <c:order val="1"/>
          <c:tx>
            <c:strRef>
              <c:f>Sheet1!$C$1</c:f>
              <c:strCache>
                <c:ptCount val="1"/>
                <c:pt idx="0">
                  <c:v>Change in Utilized Revenue(Median)</c:v>
                </c:pt>
              </c:strCache>
            </c:strRef>
          </c:tx>
          <c:spPr>
            <a:solidFill>
              <a:srgbClr val="00BCF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Visual Studio</c:v>
                </c:pt>
              </c:strCache>
            </c:strRef>
          </c:cat>
          <c:val>
            <c:numRef>
              <c:f>Sheet1!$C$2</c:f>
              <c:numCache>
                <c:formatCode>"$"#,##0</c:formatCode>
                <c:ptCount val="1"/>
                <c:pt idx="0">
                  <c:v>21</c:v>
                </c:pt>
              </c:numCache>
            </c:numRef>
          </c:val>
        </c:ser>
        <c:dLbls>
          <c:dLblPos val="outEnd"/>
          <c:showLegendKey val="0"/>
          <c:showVal val="1"/>
          <c:showCatName val="0"/>
          <c:showSerName val="0"/>
          <c:showPercent val="0"/>
          <c:showBubbleSize val="0"/>
        </c:dLbls>
        <c:gapWidth val="500"/>
        <c:axId val="802317920"/>
        <c:axId val="802320664"/>
      </c:barChart>
      <c:catAx>
        <c:axId val="802317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02320664"/>
        <c:crosses val="autoZero"/>
        <c:auto val="1"/>
        <c:lblAlgn val="ctr"/>
        <c:lblOffset val="100"/>
        <c:noMultiLvlLbl val="0"/>
      </c:catAx>
      <c:valAx>
        <c:axId val="802320664"/>
        <c:scaling>
          <c:orientation val="minMax"/>
        </c:scaling>
        <c:delete val="0"/>
        <c:axPos val="l"/>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02317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Offer Type Split by Cluster</a:t>
            </a:r>
            <a:endParaRPr lang="en-US" dirty="0"/>
          </a:p>
        </c:rich>
      </c:tx>
      <c:layout>
        <c:manualLayout>
          <c:xMode val="edge"/>
          <c:yMode val="edge"/>
          <c:x val="0.25362853123299206"/>
          <c:y val="3.230292502355706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416970456249165"/>
          <c:y val="0.19269037053170346"/>
          <c:w val="0.87192077167688431"/>
          <c:h val="0.51430091829394131"/>
        </c:manualLayout>
      </c:layout>
      <c:barChart>
        <c:barDir val="col"/>
        <c:grouping val="percentStacked"/>
        <c:varyColors val="0"/>
        <c:ser>
          <c:idx val="0"/>
          <c:order val="0"/>
          <c:tx>
            <c:strRef>
              <c:f>Sheet1!$B$1</c:f>
              <c:strCache>
                <c:ptCount val="1"/>
                <c:pt idx="0">
                  <c:v>Benefit Programs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Deeply Engaged</c:v>
                </c:pt>
                <c:pt idx="1">
                  <c:v>Potentials</c:v>
                </c:pt>
                <c:pt idx="2">
                  <c:v>Evaluators</c:v>
                </c:pt>
                <c:pt idx="3">
                  <c:v>Dabblers</c:v>
                </c:pt>
                <c:pt idx="4">
                  <c:v>Disengaged</c:v>
                </c:pt>
              </c:strCache>
            </c:strRef>
          </c:cat>
          <c:val>
            <c:numRef>
              <c:f>Sheet1!$B$2:$B$6</c:f>
              <c:numCache>
                <c:formatCode>0%</c:formatCode>
                <c:ptCount val="5"/>
                <c:pt idx="0">
                  <c:v>0.28000000000000003</c:v>
                </c:pt>
                <c:pt idx="1">
                  <c:v>0.19</c:v>
                </c:pt>
                <c:pt idx="2">
                  <c:v>0.9</c:v>
                </c:pt>
                <c:pt idx="3">
                  <c:v>0.6</c:v>
                </c:pt>
                <c:pt idx="4">
                  <c:v>0.94</c:v>
                </c:pt>
              </c:numCache>
            </c:numRef>
          </c:val>
        </c:ser>
        <c:ser>
          <c:idx val="1"/>
          <c:order val="1"/>
          <c:tx>
            <c:strRef>
              <c:f>Sheet1!$C$1</c:f>
              <c:strCache>
                <c:ptCount val="1"/>
                <c:pt idx="0">
                  <c:v>Consumption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Deeply Engaged</c:v>
                </c:pt>
                <c:pt idx="1">
                  <c:v>Potentials</c:v>
                </c:pt>
                <c:pt idx="2">
                  <c:v>Evaluators</c:v>
                </c:pt>
                <c:pt idx="3">
                  <c:v>Dabblers</c:v>
                </c:pt>
                <c:pt idx="4">
                  <c:v>Disengaged</c:v>
                </c:pt>
              </c:strCache>
            </c:strRef>
          </c:cat>
          <c:val>
            <c:numRef>
              <c:f>Sheet1!$C$2:$C$6</c:f>
              <c:numCache>
                <c:formatCode>0%</c:formatCode>
                <c:ptCount val="5"/>
                <c:pt idx="0">
                  <c:v>0.48</c:v>
                </c:pt>
                <c:pt idx="1">
                  <c:v>0.75</c:v>
                </c:pt>
                <c:pt idx="2">
                  <c:v>0.09</c:v>
                </c:pt>
                <c:pt idx="3">
                  <c:v>0.38</c:v>
                </c:pt>
                <c:pt idx="4">
                  <c:v>0.05</c:v>
                </c:pt>
              </c:numCache>
            </c:numRef>
          </c:val>
        </c:ser>
        <c:ser>
          <c:idx val="2"/>
          <c:order val="2"/>
          <c:tx>
            <c:strRef>
              <c:f>Sheet1!$D$1</c:f>
              <c:strCache>
                <c:ptCount val="1"/>
                <c:pt idx="0">
                  <c:v>EA</c:v>
                </c:pt>
              </c:strCache>
            </c:strRef>
          </c:tx>
          <c:spPr>
            <a:solidFill>
              <a:schemeClr val="accent3"/>
            </a:solidFill>
            <a:ln>
              <a:noFill/>
            </a:ln>
            <a:effectLst/>
          </c:spPr>
          <c:invertIfNegative val="0"/>
          <c:dLbls>
            <c:dLbl>
              <c:idx val="2"/>
              <c:delete val="1"/>
              <c:extLst>
                <c:ext xmlns:c15="http://schemas.microsoft.com/office/drawing/2012/chart" uri="{CE6537A1-D6FC-4f65-9D91-7224C49458BB}"/>
              </c:extLst>
            </c:dLbl>
            <c:dLbl>
              <c:idx val="3"/>
              <c:layout>
                <c:manualLayout>
                  <c:x val="6.7381385143576944E-2"/>
                  <c:y val="-1.740400253687319E-2"/>
                </c:manualLayout>
              </c:layout>
              <c:dLblPos val="ctr"/>
              <c:showLegendKey val="0"/>
              <c:showVal val="1"/>
              <c:showCatName val="0"/>
              <c:showSerName val="0"/>
              <c:showPercent val="0"/>
              <c:showBubbleSize val="0"/>
              <c:extLst>
                <c:ext xmlns:c15="http://schemas.microsoft.com/office/drawing/2012/chart" uri="{CE6537A1-D6FC-4f65-9D91-7224C49458BB}"/>
              </c:extLst>
            </c:dLbl>
            <c:dLbl>
              <c:idx val="4"/>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Deeply Engaged</c:v>
                </c:pt>
                <c:pt idx="1">
                  <c:v>Potentials</c:v>
                </c:pt>
                <c:pt idx="2">
                  <c:v>Evaluators</c:v>
                </c:pt>
                <c:pt idx="3">
                  <c:v>Dabblers</c:v>
                </c:pt>
                <c:pt idx="4">
                  <c:v>Disengaged</c:v>
                </c:pt>
              </c:strCache>
            </c:strRef>
          </c:cat>
          <c:val>
            <c:numRef>
              <c:f>Sheet1!$D$2:$D$6</c:f>
              <c:numCache>
                <c:formatCode>0%</c:formatCode>
                <c:ptCount val="5"/>
                <c:pt idx="0">
                  <c:v>0.18</c:v>
                </c:pt>
                <c:pt idx="1">
                  <c:v>0.05</c:v>
                </c:pt>
                <c:pt idx="2">
                  <c:v>0</c:v>
                </c:pt>
                <c:pt idx="3">
                  <c:v>0.01</c:v>
                </c:pt>
                <c:pt idx="4">
                  <c:v>0</c:v>
                </c:pt>
              </c:numCache>
            </c:numRef>
          </c:val>
        </c:ser>
        <c:ser>
          <c:idx val="3"/>
          <c:order val="3"/>
          <c:tx>
            <c:strRef>
              <c:f>Sheet1!$E$1</c:f>
              <c:strCache>
                <c:ptCount val="1"/>
                <c:pt idx="0">
                  <c:v>Monetary Commitment</c:v>
                </c:pt>
              </c:strCache>
            </c:strRef>
          </c:tx>
          <c:spPr>
            <a:solidFill>
              <a:schemeClr val="accent4"/>
            </a:solidFill>
            <a:ln>
              <a:noFill/>
            </a:ln>
            <a:effectLst/>
          </c:spPr>
          <c:invertIfNegative val="0"/>
          <c:dLbls>
            <c:dLbl>
              <c:idx val="0"/>
              <c:layout>
                <c:manualLayout>
                  <c:x val="6.7381385143576944E-2"/>
                  <c:y val="-1.4898989543490268E-2"/>
                </c:manualLayout>
              </c:layout>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Deeply Engaged</c:v>
                </c:pt>
                <c:pt idx="1">
                  <c:v>Potentials</c:v>
                </c:pt>
                <c:pt idx="2">
                  <c:v>Evaluators</c:v>
                </c:pt>
                <c:pt idx="3">
                  <c:v>Dabblers</c:v>
                </c:pt>
                <c:pt idx="4">
                  <c:v>Disengaged</c:v>
                </c:pt>
              </c:strCache>
            </c:strRef>
          </c:cat>
          <c:val>
            <c:numRef>
              <c:f>Sheet1!$E$2:$E$6</c:f>
              <c:numCache>
                <c:formatCode>0%</c:formatCode>
                <c:ptCount val="5"/>
                <c:pt idx="0">
                  <c:v>0.05</c:v>
                </c:pt>
                <c:pt idx="1">
                  <c:v>0.01</c:v>
                </c:pt>
                <c:pt idx="2">
                  <c:v>0</c:v>
                </c:pt>
                <c:pt idx="3">
                  <c:v>0</c:v>
                </c:pt>
                <c:pt idx="4">
                  <c:v>0</c:v>
                </c:pt>
              </c:numCache>
            </c:numRef>
          </c:val>
        </c:ser>
        <c:dLbls>
          <c:dLblPos val="ctr"/>
          <c:showLegendKey val="0"/>
          <c:showVal val="1"/>
          <c:showCatName val="0"/>
          <c:showSerName val="0"/>
          <c:showPercent val="0"/>
          <c:showBubbleSize val="0"/>
        </c:dLbls>
        <c:gapWidth val="150"/>
        <c:overlap val="100"/>
        <c:axId val="678616824"/>
        <c:axId val="678612512"/>
      </c:barChart>
      <c:catAx>
        <c:axId val="678616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8612512"/>
        <c:crosses val="autoZero"/>
        <c:auto val="1"/>
        <c:lblAlgn val="ctr"/>
        <c:lblOffset val="100"/>
        <c:noMultiLvlLbl val="0"/>
      </c:catAx>
      <c:valAx>
        <c:axId val="67861251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8616824"/>
        <c:crosses val="autoZero"/>
        <c:crossBetween val="between"/>
        <c:majorUnit val="0.2"/>
      </c:valAx>
      <c:spPr>
        <a:noFill/>
        <a:ln>
          <a:noFill/>
        </a:ln>
        <a:effectLst/>
      </c:spPr>
    </c:plotArea>
    <c:legend>
      <c:legendPos val="b"/>
      <c:layout>
        <c:manualLayout>
          <c:xMode val="edge"/>
          <c:yMode val="edge"/>
          <c:x val="1.8800724302824302E-2"/>
          <c:y val="0.84669291704383398"/>
          <c:w val="0.96561991901226452"/>
          <c:h val="0.1051570681979543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Usage and Revenue Split</a:t>
            </a:r>
            <a:r>
              <a:rPr lang="en-US" baseline="0" dirty="0" smtClean="0"/>
              <a:t> by Cluster</a:t>
            </a:r>
            <a:endParaRPr lang="en-US" dirty="0"/>
          </a:p>
        </c:rich>
      </c:tx>
      <c:layout>
        <c:manualLayout>
          <c:xMode val="edge"/>
          <c:yMode val="edge"/>
          <c:x val="0.10292027161655297"/>
          <c:y val="2.513803535332980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5833632418816607E-2"/>
          <c:y val="0.12681112183317902"/>
          <c:w val="0.89177894704477201"/>
          <c:h val="0.84645974469598573"/>
        </c:manualLayout>
      </c:layout>
      <c:doughnutChart>
        <c:varyColors val="1"/>
        <c:ser>
          <c:idx val="0"/>
          <c:order val="0"/>
          <c:tx>
            <c:strRef>
              <c:f>Sheet1!$B$1</c:f>
              <c:strCache>
                <c:ptCount val="1"/>
                <c:pt idx="0">
                  <c:v>%Usage</c:v>
                </c:pt>
              </c:strCache>
            </c:strRef>
          </c:tx>
          <c:dPt>
            <c:idx val="0"/>
            <c:bubble3D val="0"/>
            <c:spPr>
              <a:solidFill>
                <a:srgbClr val="005E79"/>
              </a:solidFill>
              <a:ln w="19050">
                <a:solidFill>
                  <a:schemeClr val="lt1"/>
                </a:solidFill>
              </a:ln>
              <a:effectLst/>
            </c:spPr>
          </c:dPt>
          <c:dPt>
            <c:idx val="1"/>
            <c:bubble3D val="0"/>
            <c:spPr>
              <a:solidFill>
                <a:srgbClr val="FCD116"/>
              </a:solidFill>
              <a:ln w="19050">
                <a:solidFill>
                  <a:schemeClr val="lt1"/>
                </a:solidFill>
              </a:ln>
              <a:effectLst/>
            </c:spPr>
          </c:dPt>
          <c:dPt>
            <c:idx val="2"/>
            <c:bubble3D val="0"/>
            <c:spPr>
              <a:solidFill>
                <a:srgbClr val="FF8C00"/>
              </a:solidFill>
              <a:ln w="19050">
                <a:solidFill>
                  <a:schemeClr val="lt1"/>
                </a:solidFill>
              </a:ln>
              <a:effectLst/>
            </c:spPr>
          </c:dPt>
          <c:dPt>
            <c:idx val="3"/>
            <c:bubble3D val="0"/>
            <c:spPr>
              <a:solidFill>
                <a:srgbClr val="7FBA00"/>
              </a:solidFill>
              <a:ln w="19050">
                <a:solidFill>
                  <a:schemeClr val="lt1"/>
                </a:solidFill>
              </a:ln>
              <a:effectLst/>
            </c:spPr>
          </c:dPt>
          <c:dPt>
            <c:idx val="4"/>
            <c:bubble3D val="0"/>
            <c:spPr>
              <a:solidFill>
                <a:srgbClr val="00BCF2"/>
              </a:solidFill>
              <a:ln w="19050">
                <a:solidFill>
                  <a:schemeClr val="lt1"/>
                </a:solidFill>
              </a:ln>
              <a:effectLst/>
            </c:spPr>
          </c:dPt>
          <c:dLbls>
            <c:dLbl>
              <c:idx val="0"/>
              <c:layout>
                <c:manualLayout>
                  <c:x val="-3.6489293265599243E-2"/>
                  <c:y val="7.6183946954034687E-2"/>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1"/>
              <c:layout>
                <c:manualLayout>
                  <c:x val="7.2978586531197822E-3"/>
                  <c:y val="8.4346512699109824E-2"/>
                </c:manualLayout>
              </c:layout>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Disengaged</c:v>
                </c:pt>
                <c:pt idx="1">
                  <c:v>Dabblers</c:v>
                </c:pt>
                <c:pt idx="2">
                  <c:v>Evaluators</c:v>
                </c:pt>
                <c:pt idx="3">
                  <c:v>Potentials</c:v>
                </c:pt>
                <c:pt idx="4">
                  <c:v>Deeply Engaged</c:v>
                </c:pt>
              </c:strCache>
            </c:strRef>
          </c:cat>
          <c:val>
            <c:numRef>
              <c:f>Sheet1!$B$2:$B$6</c:f>
              <c:numCache>
                <c:formatCode>0%</c:formatCode>
                <c:ptCount val="5"/>
                <c:pt idx="0">
                  <c:v>1.2687307972683252E-2</c:v>
                </c:pt>
                <c:pt idx="1">
                  <c:v>1.1012399280194077E-2</c:v>
                </c:pt>
                <c:pt idx="2">
                  <c:v>0.12748331353624556</c:v>
                </c:pt>
                <c:pt idx="3">
                  <c:v>0.18559123006620798</c:v>
                </c:pt>
                <c:pt idx="4">
                  <c:v>0.66322574914466903</c:v>
                </c:pt>
              </c:numCache>
            </c:numRef>
          </c:val>
        </c:ser>
        <c:ser>
          <c:idx val="1"/>
          <c:order val="1"/>
          <c:tx>
            <c:strRef>
              <c:f>Sheet1!$C$1</c:f>
              <c:strCache>
                <c:ptCount val="1"/>
                <c:pt idx="0">
                  <c:v>%Revenue</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rgbClr val="7FBA00"/>
              </a:solidFill>
              <a:ln w="19050">
                <a:solidFill>
                  <a:schemeClr val="lt1"/>
                </a:solidFill>
              </a:ln>
              <a:effectLst/>
            </c:spPr>
          </c:dPt>
          <c:dPt>
            <c:idx val="4"/>
            <c:bubble3D val="0"/>
            <c:spPr>
              <a:solidFill>
                <a:schemeClr val="accent5"/>
              </a:solidFill>
              <a:ln w="19050">
                <a:solidFill>
                  <a:schemeClr val="lt1"/>
                </a:solidFill>
              </a:ln>
              <a:effectLst/>
            </c:spPr>
          </c:dPt>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layout>
                <c:manualLayout>
                  <c:x val="0.14232541860713041"/>
                  <c:y val="-6.9278256937235563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4"/>
              <c:layout>
                <c:manualLayout>
                  <c:x val="-9.8532982112628772E-2"/>
                  <c:y val="3.4639128468617768E-2"/>
                </c:manualLayout>
              </c:layout>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Disengaged</c:v>
                </c:pt>
                <c:pt idx="1">
                  <c:v>Dabblers</c:v>
                </c:pt>
                <c:pt idx="2">
                  <c:v>Evaluators</c:v>
                </c:pt>
                <c:pt idx="3">
                  <c:v>Potentials</c:v>
                </c:pt>
                <c:pt idx="4">
                  <c:v>Deeply Engaged</c:v>
                </c:pt>
              </c:strCache>
            </c:strRef>
          </c:cat>
          <c:val>
            <c:numRef>
              <c:f>Sheet1!$C$2:$C$6</c:f>
              <c:numCache>
                <c:formatCode>0%</c:formatCode>
                <c:ptCount val="5"/>
                <c:pt idx="0">
                  <c:v>1.1514147852982918E-4</c:v>
                </c:pt>
                <c:pt idx="1">
                  <c:v>4.6153391696784948E-3</c:v>
                </c:pt>
                <c:pt idx="2">
                  <c:v>1.2917780344198803E-3</c:v>
                </c:pt>
                <c:pt idx="3">
                  <c:v>0.21962935825592475</c:v>
                </c:pt>
                <c:pt idx="4">
                  <c:v>0.77434838306144704</c:v>
                </c:pt>
              </c:numCache>
            </c:numRef>
          </c:val>
        </c:ser>
        <c:ser>
          <c:idx val="2"/>
          <c:order val="2"/>
          <c:tx>
            <c:strRef>
              <c:f>Sheet1!$D$1</c:f>
              <c:strCache>
                <c:ptCount val="1"/>
                <c:pt idx="0">
                  <c:v>Column1</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Disengaged</c:v>
                </c:pt>
                <c:pt idx="1">
                  <c:v>Dabblers</c:v>
                </c:pt>
                <c:pt idx="2">
                  <c:v>Evaluators</c:v>
                </c:pt>
                <c:pt idx="3">
                  <c:v>Potentials</c:v>
                </c:pt>
                <c:pt idx="4">
                  <c:v>Deeply Engaged</c:v>
                </c:pt>
              </c:strCache>
            </c:strRef>
          </c:cat>
          <c:val>
            <c:numRef>
              <c:f>Sheet1!$D$2:$D$6</c:f>
              <c:numCache>
                <c:formatCode>General</c:formatCode>
                <c:ptCount val="5"/>
              </c:numCache>
            </c:numRef>
          </c:val>
        </c:ser>
        <c:ser>
          <c:idx val="3"/>
          <c:order val="3"/>
          <c:tx>
            <c:strRef>
              <c:f>Sheet1!$E$1</c:f>
              <c:strCache>
                <c:ptCount val="1"/>
                <c:pt idx="0">
                  <c:v>Column2</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Disengaged</c:v>
                </c:pt>
                <c:pt idx="1">
                  <c:v>Dabblers</c:v>
                </c:pt>
                <c:pt idx="2">
                  <c:v>Evaluators</c:v>
                </c:pt>
                <c:pt idx="3">
                  <c:v>Potentials</c:v>
                </c:pt>
                <c:pt idx="4">
                  <c:v>Deeply Engaged</c:v>
                </c:pt>
              </c:strCache>
            </c:strRef>
          </c:cat>
          <c:val>
            <c:numRef>
              <c:f>Sheet1!$G$2:$G$6</c:f>
              <c:numCache>
                <c:formatCode>General</c:formatCode>
                <c:ptCount val="5"/>
              </c:numCache>
            </c:numRef>
          </c:val>
        </c:ser>
        <c:dLbls>
          <c:showLegendKey val="0"/>
          <c:showVal val="1"/>
          <c:showCatName val="0"/>
          <c:showSerName val="0"/>
          <c:showPercent val="0"/>
          <c:showBubbleSize val="0"/>
          <c:showLeaderLines val="1"/>
        </c:dLbls>
        <c:firstSliceAng val="0"/>
        <c:holeSize val="39"/>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US" sz="1600" dirty="0" smtClean="0">
                <a:solidFill>
                  <a:schemeClr val="bg1"/>
                </a:solidFill>
              </a:rPr>
              <a:t>Change in Odds for Upgrade to Deeply Engaged</a:t>
            </a:r>
            <a:endParaRPr lang="en-US" sz="1600" dirty="0">
              <a:solidFill>
                <a:schemeClr val="bg1"/>
              </a:solidFill>
            </a:endParaRP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Potentials</c:v>
                </c:pt>
              </c:strCache>
            </c:strRef>
          </c:tx>
          <c:spPr>
            <a:solidFill>
              <a:schemeClr val="accent1"/>
            </a:solidFill>
            <a:ln>
              <a:noFill/>
            </a:ln>
            <a:effectLst/>
          </c:spPr>
          <c:invertIfNegative val="0"/>
          <c:cat>
            <c:strRef>
              <c:f>Sheet1!$A$2:$A$8</c:f>
              <c:strCache>
                <c:ptCount val="7"/>
                <c:pt idx="0">
                  <c:v>Premium Usage Ratio</c:v>
                </c:pt>
                <c:pt idx="1">
                  <c:v>Premium Revenue Ratio</c:v>
                </c:pt>
                <c:pt idx="2">
                  <c:v># Premium Services</c:v>
                </c:pt>
                <c:pt idx="3">
                  <c:v>MAL Flag</c:v>
                </c:pt>
                <c:pt idx="4">
                  <c:v># Services</c:v>
                </c:pt>
                <c:pt idx="5">
                  <c:v># Projects</c:v>
                </c:pt>
                <c:pt idx="6">
                  <c:v>Normalized Usage</c:v>
                </c:pt>
              </c:strCache>
            </c:strRef>
          </c:cat>
          <c:val>
            <c:numRef>
              <c:f>Sheet1!$B$2:$B$8</c:f>
              <c:numCache>
                <c:formatCode>0%</c:formatCode>
                <c:ptCount val="7"/>
                <c:pt idx="0">
                  <c:v>-0.62</c:v>
                </c:pt>
                <c:pt idx="1">
                  <c:v>0</c:v>
                </c:pt>
                <c:pt idx="2">
                  <c:v>1.2</c:v>
                </c:pt>
                <c:pt idx="3">
                  <c:v>0.9</c:v>
                </c:pt>
                <c:pt idx="4">
                  <c:v>0.9</c:v>
                </c:pt>
                <c:pt idx="5">
                  <c:v>0.08</c:v>
                </c:pt>
                <c:pt idx="6">
                  <c:v>0</c:v>
                </c:pt>
              </c:numCache>
            </c:numRef>
          </c:val>
        </c:ser>
        <c:ser>
          <c:idx val="1"/>
          <c:order val="1"/>
          <c:tx>
            <c:strRef>
              <c:f>Sheet1!$C$1</c:f>
              <c:strCache>
                <c:ptCount val="1"/>
                <c:pt idx="0">
                  <c:v>Evaluators</c:v>
                </c:pt>
              </c:strCache>
            </c:strRef>
          </c:tx>
          <c:spPr>
            <a:solidFill>
              <a:schemeClr val="accent2"/>
            </a:solidFill>
            <a:ln>
              <a:noFill/>
            </a:ln>
            <a:effectLst/>
          </c:spPr>
          <c:invertIfNegative val="0"/>
          <c:cat>
            <c:strRef>
              <c:f>Sheet1!$A$2:$A$8</c:f>
              <c:strCache>
                <c:ptCount val="7"/>
                <c:pt idx="0">
                  <c:v>Premium Usage Ratio</c:v>
                </c:pt>
                <c:pt idx="1">
                  <c:v>Premium Revenue Ratio</c:v>
                </c:pt>
                <c:pt idx="2">
                  <c:v># Premium Services</c:v>
                </c:pt>
                <c:pt idx="3">
                  <c:v>MAL Flag</c:v>
                </c:pt>
                <c:pt idx="4">
                  <c:v># Services</c:v>
                </c:pt>
                <c:pt idx="5">
                  <c:v># Projects</c:v>
                </c:pt>
                <c:pt idx="6">
                  <c:v>Normalized Usage</c:v>
                </c:pt>
              </c:strCache>
            </c:strRef>
          </c:cat>
          <c:val>
            <c:numRef>
              <c:f>Sheet1!$C$2:$C$8</c:f>
              <c:numCache>
                <c:formatCode>0%</c:formatCode>
                <c:ptCount val="7"/>
                <c:pt idx="0">
                  <c:v>0</c:v>
                </c:pt>
                <c:pt idx="1">
                  <c:v>3.2</c:v>
                </c:pt>
                <c:pt idx="2">
                  <c:v>0.3</c:v>
                </c:pt>
                <c:pt idx="3">
                  <c:v>0</c:v>
                </c:pt>
                <c:pt idx="4">
                  <c:v>1.2</c:v>
                </c:pt>
                <c:pt idx="5">
                  <c:v>7.0000000000000007E-2</c:v>
                </c:pt>
                <c:pt idx="6">
                  <c:v>0.01</c:v>
                </c:pt>
              </c:numCache>
            </c:numRef>
          </c:val>
        </c:ser>
        <c:dLbls>
          <c:showLegendKey val="0"/>
          <c:showVal val="0"/>
          <c:showCatName val="0"/>
          <c:showSerName val="0"/>
          <c:showPercent val="0"/>
          <c:showBubbleSize val="0"/>
        </c:dLbls>
        <c:gapWidth val="100"/>
        <c:axId val="683975672"/>
        <c:axId val="683976456"/>
      </c:barChart>
      <c:catAx>
        <c:axId val="683975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683976456"/>
        <c:crosses val="autoZero"/>
        <c:auto val="1"/>
        <c:lblAlgn val="ctr"/>
        <c:lblOffset val="100"/>
        <c:noMultiLvlLbl val="0"/>
      </c:catAx>
      <c:valAx>
        <c:axId val="68397645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83975672"/>
        <c:crosses val="autoZero"/>
        <c:crossBetween val="between"/>
      </c:valAx>
      <c:spPr>
        <a:noFill/>
        <a:ln>
          <a:noFill/>
        </a:ln>
        <a:effectLst/>
      </c:spPr>
    </c:plotArea>
    <c:legend>
      <c:legendPos val="b"/>
      <c:layout>
        <c:manualLayout>
          <c:xMode val="edge"/>
          <c:yMode val="edge"/>
          <c:x val="0.25920125832858326"/>
          <c:y val="0.88916235973776103"/>
          <c:w val="0.44357699179475879"/>
          <c:h val="7.144129362712392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aseline="0" dirty="0" smtClean="0">
                <a:solidFill>
                  <a:schemeClr val="bg1"/>
                </a:solidFill>
              </a:rPr>
              <a:t>% Customers Across Clusters Using Premium SKUs</a:t>
            </a:r>
            <a:endParaRPr lang="en-US" sz="1600" baseline="0" dirty="0">
              <a:solidFill>
                <a:schemeClr val="bg1"/>
              </a:solidFill>
            </a:endParaRPr>
          </a:p>
        </c:rich>
      </c:tx>
      <c:layout>
        <c:manualLayout>
          <c:xMode val="edge"/>
          <c:yMode val="edge"/>
          <c:x val="0.1381483250049633"/>
          <c:y val="2.9745186803286337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863863465908229"/>
          <c:y val="0.24367100389047117"/>
          <c:w val="0.86454397869044775"/>
          <c:h val="0.46701398584042236"/>
        </c:manualLayout>
      </c:layout>
      <c:barChart>
        <c:barDir val="col"/>
        <c:grouping val="percentStacked"/>
        <c:varyColors val="0"/>
        <c:ser>
          <c:idx val="0"/>
          <c:order val="0"/>
          <c:tx>
            <c:strRef>
              <c:f>Sheet1!$B$1</c:f>
              <c:strCache>
                <c:ptCount val="1"/>
                <c:pt idx="0">
                  <c:v>Deeply Engaged</c:v>
                </c:pt>
              </c:strCache>
            </c:strRef>
          </c:tx>
          <c:spPr>
            <a:solidFill>
              <a:srgbClr val="00BCF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VM</c:v>
                </c:pt>
                <c:pt idx="1">
                  <c:v>SQLDB</c:v>
                </c:pt>
                <c:pt idx="2">
                  <c:v>Websites</c:v>
                </c:pt>
              </c:strCache>
            </c:strRef>
          </c:cat>
          <c:val>
            <c:numRef>
              <c:f>Sheet1!$B$2:$B$4</c:f>
              <c:numCache>
                <c:formatCode>0%</c:formatCode>
                <c:ptCount val="3"/>
                <c:pt idx="0">
                  <c:v>0.337237977805179</c:v>
                </c:pt>
                <c:pt idx="1">
                  <c:v>0.18926281888982288</c:v>
                </c:pt>
                <c:pt idx="2">
                  <c:v>0.22693673243699436</c:v>
                </c:pt>
              </c:numCache>
            </c:numRef>
          </c:val>
        </c:ser>
        <c:ser>
          <c:idx val="1"/>
          <c:order val="1"/>
          <c:tx>
            <c:strRef>
              <c:f>Sheet1!$C$1</c:f>
              <c:strCache>
                <c:ptCount val="1"/>
                <c:pt idx="0">
                  <c:v>Potentials</c:v>
                </c:pt>
              </c:strCache>
            </c:strRef>
          </c:tx>
          <c:spPr>
            <a:solidFill>
              <a:srgbClr val="7FBA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VM</c:v>
                </c:pt>
                <c:pt idx="1">
                  <c:v>SQLDB</c:v>
                </c:pt>
                <c:pt idx="2">
                  <c:v>Websites</c:v>
                </c:pt>
              </c:strCache>
            </c:strRef>
          </c:cat>
          <c:val>
            <c:numRef>
              <c:f>Sheet1!$C$2:$C$4</c:f>
              <c:numCache>
                <c:formatCode>0%</c:formatCode>
                <c:ptCount val="3"/>
                <c:pt idx="0">
                  <c:v>0.19276613234689682</c:v>
                </c:pt>
                <c:pt idx="1">
                  <c:v>0.26267710474878725</c:v>
                </c:pt>
                <c:pt idx="2">
                  <c:v>0.29616048736006828</c:v>
                </c:pt>
              </c:numCache>
            </c:numRef>
          </c:val>
        </c:ser>
        <c:ser>
          <c:idx val="2"/>
          <c:order val="2"/>
          <c:tx>
            <c:strRef>
              <c:f>Sheet1!$D$1</c:f>
              <c:strCache>
                <c:ptCount val="1"/>
                <c:pt idx="0">
                  <c:v>Evaluators</c:v>
                </c:pt>
              </c:strCache>
            </c:strRef>
          </c:tx>
          <c:spPr>
            <a:solidFill>
              <a:srgbClr val="FCD11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VM</c:v>
                </c:pt>
                <c:pt idx="1">
                  <c:v>SQLDB</c:v>
                </c:pt>
                <c:pt idx="2">
                  <c:v>Websites</c:v>
                </c:pt>
              </c:strCache>
            </c:strRef>
          </c:cat>
          <c:val>
            <c:numRef>
              <c:f>Sheet1!$D$2:$D$4</c:f>
              <c:numCache>
                <c:formatCode>0%</c:formatCode>
                <c:ptCount val="3"/>
                <c:pt idx="0">
                  <c:v>0.38203863542951089</c:v>
                </c:pt>
                <c:pt idx="1">
                  <c:v>0.29715113276146687</c:v>
                </c:pt>
                <c:pt idx="2">
                  <c:v>0.32528180354267311</c:v>
                </c:pt>
              </c:numCache>
            </c:numRef>
          </c:val>
        </c:ser>
        <c:ser>
          <c:idx val="3"/>
          <c:order val="3"/>
          <c:tx>
            <c:strRef>
              <c:f>Sheet1!$E$1</c:f>
              <c:strCache>
                <c:ptCount val="1"/>
                <c:pt idx="0">
                  <c:v>Dabblers</c:v>
                </c:pt>
              </c:strCache>
            </c:strRef>
          </c:tx>
          <c:spPr>
            <a:solidFill>
              <a:srgbClr val="FF8C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VM</c:v>
                </c:pt>
                <c:pt idx="1">
                  <c:v>SQLDB</c:v>
                </c:pt>
                <c:pt idx="2">
                  <c:v>Websites</c:v>
                </c:pt>
              </c:strCache>
            </c:strRef>
          </c:cat>
          <c:val>
            <c:numRef>
              <c:f>Sheet1!$E$2:$E$4</c:f>
              <c:numCache>
                <c:formatCode>0%</c:formatCode>
                <c:ptCount val="3"/>
                <c:pt idx="0">
                  <c:v>8.6313193588162765E-2</c:v>
                </c:pt>
                <c:pt idx="1">
                  <c:v>7.9855379224435641E-2</c:v>
                </c:pt>
                <c:pt idx="2">
                  <c:v>7.6770851522030156E-2</c:v>
                </c:pt>
              </c:numCache>
            </c:numRef>
          </c:val>
        </c:ser>
        <c:ser>
          <c:idx val="4"/>
          <c:order val="4"/>
          <c:tx>
            <c:strRef>
              <c:f>Sheet1!$F$1</c:f>
              <c:strCache>
                <c:ptCount val="1"/>
                <c:pt idx="0">
                  <c:v>Disengaged</c:v>
                </c:pt>
              </c:strCache>
            </c:strRef>
          </c:tx>
          <c:spPr>
            <a:solidFill>
              <a:srgbClr val="005E79"/>
            </a:solidFill>
            <a:ln>
              <a:noFill/>
            </a:ln>
            <a:effectLst/>
          </c:spPr>
          <c:invertIfNegative val="0"/>
          <c:dLbls>
            <c:dLbl>
              <c:idx val="0"/>
              <c:delete val="1"/>
              <c:extLst>
                <c:ext xmlns:c15="http://schemas.microsoft.com/office/drawing/2012/chart" uri="{CE6537A1-D6FC-4f65-9D91-7224C49458BB}"/>
              </c:extLst>
            </c:dLbl>
            <c:dLbl>
              <c:idx val="2"/>
              <c:layout>
                <c:manualLayout>
                  <c:x val="0"/>
                  <c:y val="-1.740504883463833E-2"/>
                </c:manualLayout>
              </c:layout>
              <c:dLblPos val="ct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VM</c:v>
                </c:pt>
                <c:pt idx="1">
                  <c:v>SQLDB</c:v>
                </c:pt>
                <c:pt idx="2">
                  <c:v>Websites</c:v>
                </c:pt>
              </c:strCache>
            </c:strRef>
          </c:cat>
          <c:val>
            <c:numRef>
              <c:f>Sheet1!$F$2:$F$4</c:f>
              <c:numCache>
                <c:formatCode>0%</c:formatCode>
                <c:ptCount val="3"/>
                <c:pt idx="0">
                  <c:v>1.6440608302507192E-3</c:v>
                </c:pt>
                <c:pt idx="1">
                  <c:v>0.17105356437548738</c:v>
                </c:pt>
                <c:pt idx="2">
                  <c:v>7.4850125138234094E-2</c:v>
                </c:pt>
              </c:numCache>
            </c:numRef>
          </c:val>
        </c:ser>
        <c:dLbls>
          <c:dLblPos val="ctr"/>
          <c:showLegendKey val="0"/>
          <c:showVal val="1"/>
          <c:showCatName val="0"/>
          <c:showSerName val="0"/>
          <c:showPercent val="0"/>
          <c:showBubbleSize val="0"/>
        </c:dLbls>
        <c:gapWidth val="150"/>
        <c:overlap val="100"/>
        <c:axId val="806178704"/>
        <c:axId val="806179488"/>
      </c:barChart>
      <c:catAx>
        <c:axId val="806178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806179488"/>
        <c:crosses val="autoZero"/>
        <c:auto val="1"/>
        <c:lblAlgn val="ctr"/>
        <c:lblOffset val="100"/>
        <c:noMultiLvlLbl val="0"/>
      </c:catAx>
      <c:valAx>
        <c:axId val="806179488"/>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806178704"/>
        <c:crosses val="autoZero"/>
        <c:crossBetween val="between"/>
        <c:majorUnit val="0.2"/>
      </c:valAx>
      <c:spPr>
        <a:noFill/>
        <a:ln>
          <a:noFill/>
        </a:ln>
        <a:effectLst/>
      </c:spPr>
    </c:plotArea>
    <c:legend>
      <c:legendPos val="b"/>
      <c:layout>
        <c:manualLayout>
          <c:xMode val="edge"/>
          <c:yMode val="edge"/>
          <c:x val="4.9999932812560294E-2"/>
          <c:y val="0.88776321695012705"/>
          <c:w val="0.89999994241076597"/>
          <c:h val="6.4477591519975536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Opportunities</a:t>
            </a:r>
            <a:r>
              <a:rPr lang="en-US" baseline="0" dirty="0" smtClean="0"/>
              <a:t> for Cross Sell</a:t>
            </a:r>
            <a:endParaRPr lang="en-US" dirty="0"/>
          </a:p>
        </c:rich>
      </c:tx>
      <c:layout>
        <c:manualLayout>
          <c:xMode val="edge"/>
          <c:yMode val="edge"/>
          <c:x val="0.38492842163589053"/>
          <c:y val="1.378606131504551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2970355867332"/>
          <c:y val="0.11426347153286891"/>
          <c:w val="0.80257962174087205"/>
          <c:h val="0.78243297567972336"/>
        </c:manualLayout>
      </c:layout>
      <c:bubbleChart>
        <c:varyColors val="0"/>
        <c:ser>
          <c:idx val="0"/>
          <c:order val="0"/>
          <c:tx>
            <c:strRef>
              <c:f>Sheet1!$B$1</c:f>
              <c:strCache>
                <c:ptCount val="1"/>
                <c:pt idx="0">
                  <c:v>Gain per customer</c:v>
                </c:pt>
              </c:strCache>
            </c:strRef>
          </c:tx>
          <c:spPr>
            <a:solidFill>
              <a:schemeClr val="accent1">
                <a:alpha val="75000"/>
              </a:schemeClr>
            </a:solidFill>
            <a:ln>
              <a:noFill/>
            </a:ln>
            <a:effectLst/>
          </c:spPr>
          <c:invertIfNegative val="0"/>
          <c:dPt>
            <c:idx val="0"/>
            <c:invertIfNegative val="0"/>
            <c:bubble3D val="0"/>
            <c:spPr>
              <a:noFill/>
              <a:ln w="44450">
                <a:solidFill>
                  <a:srgbClr val="00BCF2"/>
                </a:solidFill>
              </a:ln>
              <a:effectLst/>
            </c:spPr>
          </c:dPt>
          <c:dPt>
            <c:idx val="1"/>
            <c:invertIfNegative val="0"/>
            <c:bubble3D val="0"/>
            <c:spPr>
              <a:noFill/>
              <a:ln w="44450">
                <a:solidFill>
                  <a:srgbClr val="00BCF2"/>
                </a:solidFill>
              </a:ln>
              <a:effectLst/>
            </c:spPr>
          </c:dPt>
          <c:dPt>
            <c:idx val="2"/>
            <c:invertIfNegative val="0"/>
            <c:bubble3D val="0"/>
            <c:spPr>
              <a:noFill/>
              <a:ln w="44450">
                <a:solidFill>
                  <a:srgbClr val="00BCF2"/>
                </a:solidFill>
              </a:ln>
              <a:effectLst/>
            </c:spPr>
          </c:dPt>
          <c:dPt>
            <c:idx val="3"/>
            <c:invertIfNegative val="0"/>
            <c:bubble3D val="0"/>
            <c:spPr>
              <a:noFill/>
              <a:ln w="44450">
                <a:solidFill>
                  <a:srgbClr val="7FBA00"/>
                </a:solidFill>
              </a:ln>
              <a:effectLst/>
            </c:spPr>
          </c:dPt>
          <c:dPt>
            <c:idx val="4"/>
            <c:invertIfNegative val="0"/>
            <c:bubble3D val="0"/>
            <c:spPr>
              <a:noFill/>
              <a:ln w="44450">
                <a:solidFill>
                  <a:srgbClr val="7FBA00"/>
                </a:solidFill>
              </a:ln>
              <a:effectLst/>
            </c:spPr>
          </c:dPt>
          <c:dPt>
            <c:idx val="5"/>
            <c:invertIfNegative val="0"/>
            <c:bubble3D val="0"/>
            <c:spPr>
              <a:noFill/>
              <a:ln w="44450">
                <a:solidFill>
                  <a:srgbClr val="7FBA00"/>
                </a:solidFill>
              </a:ln>
              <a:effectLst/>
            </c:spPr>
          </c:dPt>
          <c:dPt>
            <c:idx val="6"/>
            <c:invertIfNegative val="0"/>
            <c:bubble3D val="0"/>
            <c:spPr>
              <a:noFill/>
              <a:ln w="44450">
                <a:solidFill>
                  <a:srgbClr val="FF8C00"/>
                </a:solidFill>
              </a:ln>
              <a:effectLst/>
            </c:spPr>
          </c:dPt>
          <c:xVal>
            <c:numRef>
              <c:f>Sheet1!$A$2:$A$8</c:f>
              <c:numCache>
                <c:formatCode>General</c:formatCode>
                <c:ptCount val="7"/>
                <c:pt idx="0">
                  <c:v>1.26</c:v>
                </c:pt>
                <c:pt idx="1">
                  <c:v>1.1499999999999999</c:v>
                </c:pt>
                <c:pt idx="2">
                  <c:v>1.52</c:v>
                </c:pt>
                <c:pt idx="3">
                  <c:v>1.44</c:v>
                </c:pt>
                <c:pt idx="4">
                  <c:v>1.45</c:v>
                </c:pt>
                <c:pt idx="5">
                  <c:v>1.28</c:v>
                </c:pt>
                <c:pt idx="6">
                  <c:v>1.77</c:v>
                </c:pt>
              </c:numCache>
            </c:numRef>
          </c:xVal>
          <c:yVal>
            <c:numRef>
              <c:f>Sheet1!$B$2:$B$8</c:f>
              <c:numCache>
                <c:formatCode>General</c:formatCode>
                <c:ptCount val="7"/>
                <c:pt idx="0">
                  <c:v>79.5</c:v>
                </c:pt>
                <c:pt idx="1">
                  <c:v>8.9</c:v>
                </c:pt>
                <c:pt idx="2">
                  <c:v>5.34</c:v>
                </c:pt>
                <c:pt idx="3">
                  <c:v>1.03</c:v>
                </c:pt>
                <c:pt idx="4">
                  <c:v>0.43</c:v>
                </c:pt>
                <c:pt idx="5">
                  <c:v>1.5</c:v>
                </c:pt>
                <c:pt idx="6">
                  <c:v>0.9</c:v>
                </c:pt>
              </c:numCache>
            </c:numRef>
          </c:yVal>
          <c:bubbleSize>
            <c:numRef>
              <c:f>Sheet1!$C$2:$C$8</c:f>
              <c:numCache>
                <c:formatCode>#,##0</c:formatCode>
                <c:ptCount val="7"/>
                <c:pt idx="0">
                  <c:v>6777</c:v>
                </c:pt>
                <c:pt idx="1">
                  <c:v>4310</c:v>
                </c:pt>
                <c:pt idx="2" formatCode="General">
                  <c:v>849</c:v>
                </c:pt>
                <c:pt idx="3">
                  <c:v>8556</c:v>
                </c:pt>
                <c:pt idx="4" formatCode="General">
                  <c:v>747</c:v>
                </c:pt>
                <c:pt idx="5" formatCode="General">
                  <c:v>202</c:v>
                </c:pt>
                <c:pt idx="6">
                  <c:v>3067</c:v>
                </c:pt>
              </c:numCache>
            </c:numRef>
          </c:bubbleSize>
          <c:bubble3D val="0"/>
        </c:ser>
        <c:dLbls>
          <c:showLegendKey val="0"/>
          <c:showVal val="0"/>
          <c:showCatName val="0"/>
          <c:showSerName val="0"/>
          <c:showPercent val="0"/>
          <c:showBubbleSize val="0"/>
        </c:dLbls>
        <c:bubbleScale val="100"/>
        <c:showNegBubbles val="0"/>
        <c:axId val="678611336"/>
        <c:axId val="678585072"/>
      </c:bubbleChart>
      <c:valAx>
        <c:axId val="678611336"/>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Strength</a:t>
                </a:r>
                <a:endParaRPr 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8585072"/>
        <c:crosses val="autoZero"/>
        <c:crossBetween val="midCat"/>
      </c:valAx>
      <c:valAx>
        <c:axId val="67858507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Gain</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8611336"/>
        <c:crosses val="autoZero"/>
        <c:crossBetween val="midCat"/>
      </c:valAx>
      <c:spPr>
        <a:noFill/>
        <a:ln>
          <a:noFill/>
        </a:ln>
        <a:effectLst/>
      </c:spPr>
    </c:plotArea>
    <c:plotVisOnly val="1"/>
    <c:dispBlanksAs val="gap"/>
    <c:showDLblsOverMax val="0"/>
  </c:chart>
  <c:spPr>
    <a:noFill/>
    <a:ln w="44450">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Deeply Engaged</c:v>
                </c:pt>
              </c:strCache>
            </c:strRef>
          </c:tx>
          <c:spPr>
            <a:ln>
              <a:solidFill>
                <a:schemeClr val="tx1"/>
              </a:solidFill>
            </a:ln>
          </c:spPr>
          <c:dPt>
            <c:idx val="0"/>
            <c:bubble3D val="0"/>
            <c:spPr>
              <a:solidFill>
                <a:schemeClr val="tx1"/>
              </a:solidFill>
              <a:ln w="19050">
                <a:solidFill>
                  <a:schemeClr val="tx1"/>
                </a:solidFill>
              </a:ln>
              <a:effectLst/>
            </c:spPr>
          </c:dPt>
          <c:dPt>
            <c:idx val="1"/>
            <c:bubble3D val="0"/>
            <c:spPr>
              <a:noFill/>
              <a:ln w="19050">
                <a:solidFill>
                  <a:schemeClr val="tx1"/>
                </a:solidFill>
              </a:ln>
              <a:effectLst/>
            </c:spPr>
          </c:dPt>
          <c:cat>
            <c:numRef>
              <c:f>Sheet1!$A$2:$A$3</c:f>
              <c:numCache>
                <c:formatCode>General</c:formatCode>
                <c:ptCount val="2"/>
              </c:numCache>
            </c:numRef>
          </c:cat>
          <c:val>
            <c:numRef>
              <c:f>Sheet1!$B$2:$B$3</c:f>
              <c:numCache>
                <c:formatCode>General</c:formatCode>
                <c:ptCount val="2"/>
                <c:pt idx="0">
                  <c:v>66</c:v>
                </c:pt>
                <c:pt idx="1">
                  <c:v>34</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Potentials</c:v>
                </c:pt>
              </c:strCache>
            </c:strRef>
          </c:tx>
          <c:spPr>
            <a:ln>
              <a:solidFill>
                <a:schemeClr val="tx1"/>
              </a:solidFill>
            </a:ln>
          </c:spPr>
          <c:dPt>
            <c:idx val="0"/>
            <c:bubble3D val="0"/>
            <c:spPr>
              <a:solidFill>
                <a:schemeClr val="tx1"/>
              </a:solidFill>
              <a:ln w="19050">
                <a:solidFill>
                  <a:schemeClr val="tx1"/>
                </a:solidFill>
              </a:ln>
              <a:effectLst/>
            </c:spPr>
          </c:dPt>
          <c:dPt>
            <c:idx val="1"/>
            <c:bubble3D val="0"/>
            <c:spPr>
              <a:noFill/>
              <a:ln w="19050">
                <a:solidFill>
                  <a:schemeClr val="tx1"/>
                </a:solidFill>
              </a:ln>
              <a:effectLst/>
            </c:spPr>
          </c:dPt>
          <c:cat>
            <c:numRef>
              <c:f>Sheet1!$A$2:$A$3</c:f>
              <c:numCache>
                <c:formatCode>General</c:formatCode>
                <c:ptCount val="2"/>
              </c:numCache>
            </c:numRef>
          </c:cat>
          <c:val>
            <c:numRef>
              <c:f>Sheet1!$B$2:$B$3</c:f>
              <c:numCache>
                <c:formatCode>General</c:formatCode>
                <c:ptCount val="2"/>
                <c:pt idx="0">
                  <c:v>19</c:v>
                </c:pt>
                <c:pt idx="1">
                  <c:v>81</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Deeply Engaged</c:v>
                </c:pt>
              </c:strCache>
            </c:strRef>
          </c:tx>
          <c:spPr>
            <a:noFill/>
            <a:ln>
              <a:solidFill>
                <a:schemeClr val="tx1"/>
              </a:solidFill>
            </a:ln>
          </c:spPr>
          <c:dPt>
            <c:idx val="0"/>
            <c:bubble3D val="0"/>
            <c:spPr>
              <a:solidFill>
                <a:schemeClr val="tx1"/>
              </a:solidFill>
              <a:ln w="19050">
                <a:solidFill>
                  <a:schemeClr val="tx1"/>
                </a:solidFill>
              </a:ln>
              <a:effectLst/>
            </c:spPr>
          </c:dPt>
          <c:dPt>
            <c:idx val="1"/>
            <c:bubble3D val="0"/>
            <c:spPr>
              <a:noFill/>
              <a:ln w="19050">
                <a:solidFill>
                  <a:schemeClr val="tx1"/>
                </a:solidFill>
              </a:ln>
              <a:effectLst/>
            </c:spPr>
          </c:dPt>
          <c:cat>
            <c:numRef>
              <c:f>Sheet1!$A$2:$A$3</c:f>
              <c:numCache>
                <c:formatCode>General</c:formatCode>
                <c:ptCount val="2"/>
              </c:numCache>
            </c:numRef>
          </c:cat>
          <c:val>
            <c:numRef>
              <c:f>Sheet1!$B$2:$B$3</c:f>
              <c:numCache>
                <c:formatCode>General</c:formatCode>
                <c:ptCount val="2"/>
                <c:pt idx="0">
                  <c:v>13</c:v>
                </c:pt>
                <c:pt idx="1">
                  <c:v>87</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Dabblers</c:v>
                </c:pt>
              </c:strCache>
            </c:strRef>
          </c:tx>
          <c:spPr>
            <a:noFill/>
            <a:ln>
              <a:solidFill>
                <a:schemeClr val="bg1"/>
              </a:solidFill>
            </a:ln>
          </c:spPr>
          <c:dPt>
            <c:idx val="0"/>
            <c:bubble3D val="0"/>
            <c:spPr>
              <a:solidFill>
                <a:schemeClr val="tx1"/>
              </a:solidFill>
              <a:ln w="19050">
                <a:solidFill>
                  <a:schemeClr val="tx1"/>
                </a:solidFill>
              </a:ln>
              <a:effectLst/>
            </c:spPr>
          </c:dPt>
          <c:dPt>
            <c:idx val="1"/>
            <c:bubble3D val="0"/>
            <c:spPr>
              <a:noFill/>
              <a:ln w="19050">
                <a:solidFill>
                  <a:schemeClr val="tx1"/>
                </a:solidFill>
              </a:ln>
              <a:effectLst/>
            </c:spPr>
          </c:dPt>
          <c:cat>
            <c:numRef>
              <c:f>Sheet1!$A$2:$A$3</c:f>
              <c:numCache>
                <c:formatCode>General</c:formatCode>
                <c:ptCount val="2"/>
              </c:numCache>
            </c:numRef>
          </c:cat>
          <c:val>
            <c:numRef>
              <c:f>Sheet1!$B$2:$B$3</c:f>
              <c:numCache>
                <c:formatCode>General</c:formatCode>
                <c:ptCount val="2"/>
                <c:pt idx="0">
                  <c:v>1</c:v>
                </c:pt>
                <c:pt idx="1">
                  <c:v>99</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11033232564804E-2"/>
          <c:y val="0.12677204082114163"/>
          <c:w val="0.87970921834671223"/>
          <c:h val="0.6429947073665605"/>
        </c:manualLayout>
      </c:layout>
      <c:barChart>
        <c:barDir val="col"/>
        <c:grouping val="clustered"/>
        <c:varyColors val="0"/>
        <c:ser>
          <c:idx val="0"/>
          <c:order val="0"/>
          <c:tx>
            <c:strRef>
              <c:f>Sheet1!$B$1</c:f>
              <c:strCache>
                <c:ptCount val="1"/>
                <c:pt idx="0">
                  <c:v>Deeply Engaged</c:v>
                </c:pt>
              </c:strCache>
            </c:strRef>
          </c:tx>
          <c:spPr>
            <a:solidFill>
              <a:schemeClr val="tx1"/>
            </a:solidFill>
            <a:ln w="19050">
              <a:solidFill>
                <a:schemeClr val="tx1"/>
              </a:solidFill>
            </a:ln>
            <a:effectLst/>
          </c:spPr>
          <c:invertIfNegative val="0"/>
          <c:dPt>
            <c:idx val="0"/>
            <c:invertIfNegative val="0"/>
            <c:bubble3D val="0"/>
            <c:spPr>
              <a:solidFill>
                <a:schemeClr val="tx1"/>
              </a:solidFill>
              <a:ln w="19050">
                <a:solidFill>
                  <a:schemeClr val="tx1"/>
                </a:solidFill>
              </a:ln>
              <a:effectLst/>
            </c:spPr>
          </c:dPt>
          <c:dPt>
            <c:idx val="1"/>
            <c:invertIfNegative val="0"/>
            <c:bubble3D val="0"/>
            <c:spPr>
              <a:solidFill>
                <a:schemeClr val="tx1"/>
              </a:solidFill>
              <a:ln w="19050">
                <a:solidFill>
                  <a:schemeClr val="tx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NU</c:v>
                </c:pt>
                <c:pt idx="1">
                  <c:v>UR</c:v>
                </c:pt>
                <c:pt idx="2">
                  <c:v>Pop</c:v>
                </c:pt>
              </c:strCache>
            </c:strRef>
          </c:cat>
          <c:val>
            <c:numRef>
              <c:f>Sheet1!$B$2:$B$4</c:f>
              <c:numCache>
                <c:formatCode>0%</c:formatCode>
                <c:ptCount val="3"/>
                <c:pt idx="0">
                  <c:v>0.01</c:v>
                </c:pt>
                <c:pt idx="1">
                  <c:v>0</c:v>
                </c:pt>
                <c:pt idx="2">
                  <c:v>0.06</c:v>
                </c:pt>
              </c:numCache>
            </c:numRef>
          </c:val>
        </c:ser>
        <c:dLbls>
          <c:showLegendKey val="0"/>
          <c:showVal val="0"/>
          <c:showCatName val="0"/>
          <c:showSerName val="0"/>
          <c:showPercent val="0"/>
          <c:showBubbleSize val="0"/>
        </c:dLbls>
        <c:gapWidth val="100"/>
        <c:axId val="681275464"/>
        <c:axId val="681274288"/>
      </c:barChart>
      <c:valAx>
        <c:axId val="681274288"/>
        <c:scaling>
          <c:orientation val="minMax"/>
        </c:scaling>
        <c:delete val="1"/>
        <c:axPos val="l"/>
        <c:numFmt formatCode="0%" sourceLinked="1"/>
        <c:majorTickMark val="out"/>
        <c:minorTickMark val="none"/>
        <c:tickLblPos val="nextTo"/>
        <c:crossAx val="681275464"/>
        <c:crosses val="autoZero"/>
        <c:crossBetween val="between"/>
      </c:valAx>
      <c:catAx>
        <c:axId val="6812754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8127428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Disengaged</c:v>
                </c:pt>
              </c:strCache>
            </c:strRef>
          </c:tx>
          <c:spPr>
            <a:noFill/>
            <a:ln>
              <a:solidFill>
                <a:schemeClr val="bg1"/>
              </a:solidFill>
            </a:ln>
          </c:spPr>
          <c:dPt>
            <c:idx val="0"/>
            <c:bubble3D val="0"/>
            <c:spPr>
              <a:solidFill>
                <a:schemeClr val="tx1"/>
              </a:solidFill>
              <a:ln w="19050">
                <a:solidFill>
                  <a:schemeClr val="tx1"/>
                </a:solidFill>
              </a:ln>
              <a:effectLst/>
            </c:spPr>
          </c:dPt>
          <c:dPt>
            <c:idx val="1"/>
            <c:bubble3D val="0"/>
            <c:spPr>
              <a:noFill/>
              <a:ln w="19050">
                <a:solidFill>
                  <a:schemeClr val="tx1"/>
                </a:solidFill>
              </a:ln>
              <a:effectLst/>
            </c:spPr>
          </c:dPt>
          <c:cat>
            <c:numRef>
              <c:f>Sheet1!$A$2:$A$3</c:f>
              <c:numCache>
                <c:formatCode>General</c:formatCode>
                <c:ptCount val="2"/>
              </c:numCache>
            </c:numRef>
          </c:cat>
          <c:val>
            <c:numRef>
              <c:f>Sheet1!$B$2:$B$3</c:f>
              <c:numCache>
                <c:formatCode>General</c:formatCode>
                <c:ptCount val="2"/>
                <c:pt idx="0">
                  <c:v>1</c:v>
                </c:pt>
                <c:pt idx="1">
                  <c:v>99</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511033232564804E-2"/>
          <c:y val="0.12677204082114163"/>
          <c:w val="0.87970921834671223"/>
          <c:h val="0.6429947073665605"/>
        </c:manualLayout>
      </c:layout>
      <c:barChart>
        <c:barDir val="col"/>
        <c:grouping val="clustered"/>
        <c:varyColors val="0"/>
        <c:ser>
          <c:idx val="0"/>
          <c:order val="0"/>
          <c:tx>
            <c:strRef>
              <c:f>Sheet1!$B$1</c:f>
              <c:strCache>
                <c:ptCount val="1"/>
                <c:pt idx="0">
                  <c:v>Deeply Engaged</c:v>
                </c:pt>
              </c:strCache>
            </c:strRef>
          </c:tx>
          <c:spPr>
            <a:solidFill>
              <a:schemeClr val="tx1"/>
            </a:solidFill>
            <a:ln w="19050">
              <a:solidFill>
                <a:schemeClr val="tx1"/>
              </a:solidFill>
            </a:ln>
            <a:effectLst/>
          </c:spPr>
          <c:invertIfNegative val="0"/>
          <c:dPt>
            <c:idx val="0"/>
            <c:invertIfNegative val="0"/>
            <c:bubble3D val="0"/>
            <c:spPr>
              <a:solidFill>
                <a:schemeClr val="tx1"/>
              </a:solidFill>
              <a:ln w="19050">
                <a:solidFill>
                  <a:schemeClr val="tx1"/>
                </a:solidFill>
              </a:ln>
              <a:effectLst/>
            </c:spPr>
          </c:dPt>
          <c:dPt>
            <c:idx val="1"/>
            <c:invertIfNegative val="0"/>
            <c:bubble3D val="0"/>
            <c:spPr>
              <a:solidFill>
                <a:schemeClr val="tx1"/>
              </a:solidFill>
              <a:ln w="19050">
                <a:solidFill>
                  <a:schemeClr val="tx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NU</c:v>
                </c:pt>
                <c:pt idx="1">
                  <c:v>UR</c:v>
                </c:pt>
                <c:pt idx="2">
                  <c:v>Pop</c:v>
                </c:pt>
              </c:strCache>
            </c:strRef>
          </c:cat>
          <c:val>
            <c:numRef>
              <c:f>Sheet1!$B$2:$B$4</c:f>
              <c:numCache>
                <c:formatCode>0%</c:formatCode>
                <c:ptCount val="3"/>
                <c:pt idx="0">
                  <c:v>0.01</c:v>
                </c:pt>
                <c:pt idx="1">
                  <c:v>0</c:v>
                </c:pt>
                <c:pt idx="2">
                  <c:v>0.24</c:v>
                </c:pt>
              </c:numCache>
            </c:numRef>
          </c:val>
        </c:ser>
        <c:dLbls>
          <c:showLegendKey val="0"/>
          <c:showVal val="0"/>
          <c:showCatName val="0"/>
          <c:showSerName val="0"/>
          <c:showPercent val="0"/>
          <c:showBubbleSize val="0"/>
        </c:dLbls>
        <c:gapWidth val="100"/>
        <c:axId val="682007064"/>
        <c:axId val="682006672"/>
      </c:barChart>
      <c:valAx>
        <c:axId val="682006672"/>
        <c:scaling>
          <c:orientation val="minMax"/>
        </c:scaling>
        <c:delete val="1"/>
        <c:axPos val="l"/>
        <c:numFmt formatCode="0%" sourceLinked="1"/>
        <c:majorTickMark val="out"/>
        <c:minorTickMark val="none"/>
        <c:tickLblPos val="nextTo"/>
        <c:crossAx val="682007064"/>
        <c:crosses val="autoZero"/>
        <c:crossBetween val="between"/>
      </c:valAx>
      <c:catAx>
        <c:axId val="6820070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6820066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Population split vs Utilized Revenue</a:t>
            </a:r>
          </a:p>
        </c:rich>
      </c:tx>
      <c:layout>
        <c:manualLayout>
          <c:xMode val="edge"/>
          <c:yMode val="edge"/>
          <c:x val="0.23163867383555634"/>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7971630491623939"/>
          <c:y val="0.13711989446271006"/>
          <c:w val="0.44762254196614576"/>
          <c:h val="0.63794639190184421"/>
        </c:manualLayout>
      </c:layout>
      <c:doughnutChart>
        <c:varyColors val="1"/>
        <c:ser>
          <c:idx val="0"/>
          <c:order val="0"/>
          <c:tx>
            <c:strRef>
              <c:f>Sheet1!$L$27</c:f>
              <c:strCache>
                <c:ptCount val="1"/>
                <c:pt idx="0">
                  <c:v>% of customers</c:v>
                </c:pt>
              </c:strCache>
            </c:strRef>
          </c:tx>
          <c:dPt>
            <c:idx val="0"/>
            <c:bubble3D val="0"/>
            <c:spPr>
              <a:solidFill>
                <a:schemeClr val="accent6"/>
              </a:solidFill>
              <a:ln w="19050">
                <a:noFill/>
              </a:ln>
              <a:effectLst/>
            </c:spPr>
          </c:dPt>
          <c:dPt>
            <c:idx val="1"/>
            <c:bubble3D val="0"/>
            <c:spPr>
              <a:solidFill>
                <a:schemeClr val="accent5"/>
              </a:solidFill>
              <a:ln w="19050">
                <a:noFill/>
              </a:ln>
              <a:effectLst/>
            </c:spPr>
          </c:dPt>
          <c:dPt>
            <c:idx val="2"/>
            <c:bubble3D val="0"/>
            <c:spPr>
              <a:solidFill>
                <a:schemeClr val="accent4"/>
              </a:solidFill>
              <a:ln w="19050">
                <a:noFill/>
              </a:ln>
              <a:effectLst/>
            </c:spPr>
          </c:dPt>
          <c:dPt>
            <c:idx val="3"/>
            <c:bubble3D val="0"/>
            <c:spPr>
              <a:solidFill>
                <a:schemeClr val="accent6">
                  <a:lumMod val="50000"/>
                </a:schemeClr>
              </a:solidFill>
              <a:ln w="19050">
                <a:noFill/>
              </a:ln>
              <a:effectLst/>
            </c:spPr>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Sheet1!$M$26:$P$26</c:f>
              <c:strCache>
                <c:ptCount val="4"/>
                <c:pt idx="0">
                  <c:v>Alpha</c:v>
                </c:pt>
                <c:pt idx="1">
                  <c:v>Beta</c:v>
                </c:pt>
                <c:pt idx="2">
                  <c:v>Gamma</c:v>
                </c:pt>
                <c:pt idx="3">
                  <c:v>Omega</c:v>
                </c:pt>
              </c:strCache>
            </c:strRef>
          </c:cat>
          <c:val>
            <c:numRef>
              <c:f>Sheet1!$M$27:$P$27</c:f>
              <c:numCache>
                <c:formatCode>0%</c:formatCode>
                <c:ptCount val="4"/>
                <c:pt idx="0">
                  <c:v>0.28388991326913882</c:v>
                </c:pt>
                <c:pt idx="1">
                  <c:v>0.11759885269412006</c:v>
                </c:pt>
                <c:pt idx="2">
                  <c:v>0.18432015297411733</c:v>
                </c:pt>
                <c:pt idx="3">
                  <c:v>0.41419108106262376</c:v>
                </c:pt>
              </c:numCache>
            </c:numRef>
          </c:val>
        </c:ser>
        <c:ser>
          <c:idx val="1"/>
          <c:order val="1"/>
          <c:tx>
            <c:strRef>
              <c:f>Sheet1!$L$28</c:f>
              <c:strCache>
                <c:ptCount val="1"/>
                <c:pt idx="0">
                  <c:v>% of Utilized revenue</c:v>
                </c:pt>
              </c:strCache>
            </c:strRef>
          </c:tx>
          <c:dPt>
            <c:idx val="0"/>
            <c:bubble3D val="0"/>
            <c:spPr>
              <a:solidFill>
                <a:schemeClr val="accent6"/>
              </a:solidFill>
              <a:ln w="19050">
                <a:solidFill>
                  <a:schemeClr val="lt1"/>
                </a:solidFill>
              </a:ln>
              <a:effectLst/>
            </c:spPr>
          </c:dPt>
          <c:dPt>
            <c:idx val="1"/>
            <c:bubble3D val="0"/>
            <c:spPr>
              <a:solidFill>
                <a:schemeClr val="accent5"/>
              </a:solidFill>
              <a:ln w="19050">
                <a:solidFill>
                  <a:schemeClr val="lt1"/>
                </a:solidFill>
              </a:ln>
              <a:effectLst/>
            </c:spPr>
          </c:dPt>
          <c:dPt>
            <c:idx val="2"/>
            <c:bubble3D val="0"/>
            <c:spPr>
              <a:solidFill>
                <a:schemeClr val="accent4"/>
              </a:solidFill>
              <a:ln w="19050">
                <a:solidFill>
                  <a:schemeClr val="lt1"/>
                </a:solidFill>
              </a:ln>
              <a:effectLst/>
            </c:spPr>
          </c:dPt>
          <c:dPt>
            <c:idx val="3"/>
            <c:bubble3D val="0"/>
            <c:spPr>
              <a:solidFill>
                <a:schemeClr val="accent6">
                  <a:lumMod val="60000"/>
                </a:schemeClr>
              </a:solidFill>
              <a:ln w="19050">
                <a:solidFill>
                  <a:schemeClr val="lt1"/>
                </a:solidFill>
              </a:ln>
              <a:effectLst/>
            </c:spPr>
          </c:dPt>
          <c:dLbls>
            <c:dLbl>
              <c:idx val="1"/>
              <c:layout>
                <c:manualLayout>
                  <c:x val="-5.0000000000000051E-2"/>
                  <c:y val="-8.7962962962962965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5.5554887688063137E-3"/>
                  <c:y val="-9.5233840611672796E-2"/>
                </c:manualLayout>
              </c:layout>
              <c:showLegendKey val="0"/>
              <c:showVal val="1"/>
              <c:showCatName val="0"/>
              <c:showSerName val="0"/>
              <c:showPercent val="0"/>
              <c:showBubbleSize val="0"/>
              <c:extLst>
                <c:ext xmlns:c15="http://schemas.microsoft.com/office/drawing/2012/chart" uri="{CE6537A1-D6FC-4f65-9D91-7224C49458BB}"/>
              </c:extLst>
            </c:dLbl>
            <c:dLbl>
              <c:idx val="3"/>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Sheet1!$M$26:$P$26</c:f>
              <c:strCache>
                <c:ptCount val="4"/>
                <c:pt idx="0">
                  <c:v>Alpha</c:v>
                </c:pt>
                <c:pt idx="1">
                  <c:v>Beta</c:v>
                </c:pt>
                <c:pt idx="2">
                  <c:v>Gamma</c:v>
                </c:pt>
                <c:pt idx="3">
                  <c:v>Omega</c:v>
                </c:pt>
              </c:strCache>
            </c:strRef>
          </c:cat>
          <c:val>
            <c:numRef>
              <c:f>Sheet1!$M$28:$P$28</c:f>
              <c:numCache>
                <c:formatCode>0%</c:formatCode>
                <c:ptCount val="4"/>
                <c:pt idx="0">
                  <c:v>0.94618298910084331</c:v>
                </c:pt>
                <c:pt idx="1">
                  <c:v>3.146981495404183E-2</c:v>
                </c:pt>
                <c:pt idx="2">
                  <c:v>1.8856644039527262E-2</c:v>
                </c:pt>
                <c:pt idx="3">
                  <c:v>3.490551905588717E-3</c:v>
                </c:pt>
              </c:numCache>
            </c:numRef>
          </c:val>
        </c:ser>
        <c:dLbls>
          <c:showLegendKey val="0"/>
          <c:showVal val="0"/>
          <c:showCatName val="0"/>
          <c:showSerName val="0"/>
          <c:showPercent val="0"/>
          <c:showBubbleSize val="0"/>
          <c:showLeaderLines val="1"/>
        </c:dLbls>
        <c:firstSliceAng val="0"/>
        <c:holeSize val="31"/>
      </c:doughnutChart>
      <c:spPr>
        <a:noFill/>
        <a:ln>
          <a:noFill/>
        </a:ln>
        <a:effectLst/>
      </c:spPr>
    </c:plotArea>
    <c:legend>
      <c:legendPos val="b"/>
      <c:layout>
        <c:manualLayout>
          <c:xMode val="edge"/>
          <c:yMode val="edge"/>
          <c:x val="0.25948882000112922"/>
          <c:y val="0.7646383687857361"/>
          <c:w val="0.48102247308902196"/>
          <c:h val="7.4932148952014901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Offer </a:t>
            </a:r>
            <a:r>
              <a:rPr lang="en-US" dirty="0" smtClean="0"/>
              <a:t>Type</a:t>
            </a:r>
            <a:r>
              <a:rPr lang="en-US" baseline="0" dirty="0" smtClean="0"/>
              <a:t> C</a:t>
            </a:r>
            <a:r>
              <a:rPr lang="en-US" dirty="0" smtClean="0"/>
              <a:t>omposition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Sheet1!$O$14</c:f>
              <c:strCache>
                <c:ptCount val="1"/>
                <c:pt idx="0">
                  <c:v>Benefit Programs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Sheet1!$N$16:$N$19</c:f>
              <c:strCache>
                <c:ptCount val="4"/>
                <c:pt idx="0">
                  <c:v>Alpha</c:v>
                </c:pt>
                <c:pt idx="1">
                  <c:v>Beta</c:v>
                </c:pt>
                <c:pt idx="2">
                  <c:v>Gamma</c:v>
                </c:pt>
                <c:pt idx="3">
                  <c:v>Omega</c:v>
                </c:pt>
              </c:strCache>
            </c:strRef>
          </c:cat>
          <c:val>
            <c:numRef>
              <c:f>Sheet1!$O$16:$O$19</c:f>
              <c:numCache>
                <c:formatCode>0%</c:formatCode>
                <c:ptCount val="4"/>
                <c:pt idx="0">
                  <c:v>4.7871060861197981E-2</c:v>
                </c:pt>
                <c:pt idx="1">
                  <c:v>0.13356562137049943</c:v>
                </c:pt>
                <c:pt idx="2">
                  <c:v>0.20081511670989255</c:v>
                </c:pt>
                <c:pt idx="3">
                  <c:v>0.5272877164056059</c:v>
                </c:pt>
              </c:numCache>
            </c:numRef>
          </c:val>
        </c:ser>
        <c:ser>
          <c:idx val="1"/>
          <c:order val="1"/>
          <c:tx>
            <c:strRef>
              <c:f>Sheet1!$P$14</c:f>
              <c:strCache>
                <c:ptCount val="1"/>
                <c:pt idx="0">
                  <c:v>Consumption</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Sheet1!$N$16:$N$19</c:f>
              <c:strCache>
                <c:ptCount val="4"/>
                <c:pt idx="0">
                  <c:v>Alpha</c:v>
                </c:pt>
                <c:pt idx="1">
                  <c:v>Beta</c:v>
                </c:pt>
                <c:pt idx="2">
                  <c:v>Gamma</c:v>
                </c:pt>
                <c:pt idx="3">
                  <c:v>Omega</c:v>
                </c:pt>
              </c:strCache>
            </c:strRef>
          </c:cat>
          <c:val>
            <c:numRef>
              <c:f>Sheet1!$P$16:$P$19</c:f>
              <c:numCache>
                <c:formatCode>0%</c:formatCode>
                <c:ptCount val="4"/>
                <c:pt idx="0">
                  <c:v>0.30887659369737791</c:v>
                </c:pt>
                <c:pt idx="1">
                  <c:v>0.63356562137049943</c:v>
                </c:pt>
                <c:pt idx="2">
                  <c:v>0.70878103001111525</c:v>
                </c:pt>
                <c:pt idx="3">
                  <c:v>0.44732069249793899</c:v>
                </c:pt>
              </c:numCache>
            </c:numRef>
          </c:val>
        </c:ser>
        <c:ser>
          <c:idx val="2"/>
          <c:order val="2"/>
          <c:tx>
            <c:strRef>
              <c:f>Sheet1!$Q$14</c:f>
              <c:strCache>
                <c:ptCount val="1"/>
                <c:pt idx="0">
                  <c:v>EA</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Sheet1!$N$16:$N$19</c:f>
              <c:strCache>
                <c:ptCount val="4"/>
                <c:pt idx="0">
                  <c:v>Alpha</c:v>
                </c:pt>
                <c:pt idx="1">
                  <c:v>Beta</c:v>
                </c:pt>
                <c:pt idx="2">
                  <c:v>Gamma</c:v>
                </c:pt>
                <c:pt idx="3">
                  <c:v>Omega</c:v>
                </c:pt>
              </c:strCache>
            </c:strRef>
          </c:cat>
          <c:val>
            <c:numRef>
              <c:f>Sheet1!$Q$16:$Q$19</c:f>
              <c:numCache>
                <c:formatCode>0%</c:formatCode>
                <c:ptCount val="4"/>
                <c:pt idx="0">
                  <c:v>0.53764734183305263</c:v>
                </c:pt>
                <c:pt idx="1">
                  <c:v>0.13995354239256677</c:v>
                </c:pt>
                <c:pt idx="2">
                  <c:v>6.0763245646535756E-2</c:v>
                </c:pt>
                <c:pt idx="3">
                  <c:v>8.4089035449299264E-3</c:v>
                </c:pt>
              </c:numCache>
            </c:numRef>
          </c:val>
        </c:ser>
        <c:ser>
          <c:idx val="3"/>
          <c:order val="3"/>
          <c:tx>
            <c:strRef>
              <c:f>Sheet1!$R$14</c:f>
              <c:strCache>
                <c:ptCount val="1"/>
                <c:pt idx="0">
                  <c:v>Monetary Commitment</c:v>
                </c:pt>
              </c:strCache>
            </c:strRef>
          </c:tx>
          <c:spPr>
            <a:solidFill>
              <a:schemeClr val="accent2">
                <a:lumMod val="60000"/>
              </a:schemeClr>
            </a:solidFill>
            <a:ln>
              <a:noFill/>
            </a:ln>
            <a:effectLst/>
          </c:spPr>
          <c:invertIfNegative val="0"/>
          <c:cat>
            <c:strRef>
              <c:f>Sheet1!$N$16:$N$19</c:f>
              <c:strCache>
                <c:ptCount val="4"/>
                <c:pt idx="0">
                  <c:v>Alpha</c:v>
                </c:pt>
                <c:pt idx="1">
                  <c:v>Beta</c:v>
                </c:pt>
                <c:pt idx="2">
                  <c:v>Gamma</c:v>
                </c:pt>
                <c:pt idx="3">
                  <c:v>Omega</c:v>
                </c:pt>
              </c:strCache>
            </c:strRef>
          </c:cat>
          <c:val>
            <c:numRef>
              <c:f>Sheet1!$R$16:$R$19</c:f>
              <c:numCache>
                <c:formatCode>0%</c:formatCode>
                <c:ptCount val="4"/>
                <c:pt idx="0">
                  <c:v>0.10079384171277364</c:v>
                </c:pt>
                <c:pt idx="1">
                  <c:v>8.3623693379790948E-2</c:v>
                </c:pt>
                <c:pt idx="2">
                  <c:v>2.1859948128936643E-2</c:v>
                </c:pt>
                <c:pt idx="3">
                  <c:v>6.2654575432811209E-3</c:v>
                </c:pt>
              </c:numCache>
            </c:numRef>
          </c:val>
        </c:ser>
        <c:ser>
          <c:idx val="4"/>
          <c:order val="4"/>
          <c:tx>
            <c:strRef>
              <c:f>Sheet1!$S$14</c:f>
              <c:strCache>
                <c:ptCount val="1"/>
                <c:pt idx="0">
                  <c:v>Unit Commitment</c:v>
                </c:pt>
              </c:strCache>
            </c:strRef>
          </c:tx>
          <c:spPr>
            <a:solidFill>
              <a:schemeClr val="accent4">
                <a:lumMod val="60000"/>
              </a:schemeClr>
            </a:solidFill>
            <a:ln>
              <a:noFill/>
            </a:ln>
            <a:effectLst/>
          </c:spPr>
          <c:invertIfNegative val="0"/>
          <c:cat>
            <c:strRef>
              <c:f>Sheet1!$N$16:$N$19</c:f>
              <c:strCache>
                <c:ptCount val="4"/>
                <c:pt idx="0">
                  <c:v>Alpha</c:v>
                </c:pt>
                <c:pt idx="1">
                  <c:v>Beta</c:v>
                </c:pt>
                <c:pt idx="2">
                  <c:v>Gamma</c:v>
                </c:pt>
                <c:pt idx="3">
                  <c:v>Omega</c:v>
                </c:pt>
              </c:strCache>
            </c:strRef>
          </c:cat>
          <c:val>
            <c:numRef>
              <c:f>Sheet1!$S$16:$S$19</c:f>
              <c:numCache>
                <c:formatCode>0%</c:formatCode>
                <c:ptCount val="4"/>
                <c:pt idx="0">
                  <c:v>4.8111618955977865E-3</c:v>
                </c:pt>
                <c:pt idx="1">
                  <c:v>9.2915214866434379E-3</c:v>
                </c:pt>
                <c:pt idx="2">
                  <c:v>7.7806595035198219E-3</c:v>
                </c:pt>
                <c:pt idx="3">
                  <c:v>4.7815333882934869E-3</c:v>
                </c:pt>
              </c:numCache>
            </c:numRef>
          </c:val>
        </c:ser>
        <c:dLbls>
          <c:showLegendKey val="0"/>
          <c:showVal val="0"/>
          <c:showCatName val="0"/>
          <c:showSerName val="0"/>
          <c:showPercent val="0"/>
          <c:showBubbleSize val="0"/>
        </c:dLbls>
        <c:gapWidth val="2"/>
        <c:overlap val="100"/>
        <c:axId val="678590952"/>
        <c:axId val="678587424"/>
      </c:barChart>
      <c:catAx>
        <c:axId val="678590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78587424"/>
        <c:crosses val="autoZero"/>
        <c:auto val="1"/>
        <c:lblAlgn val="ctr"/>
        <c:lblOffset val="100"/>
        <c:noMultiLvlLbl val="0"/>
      </c:catAx>
      <c:valAx>
        <c:axId val="678587424"/>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78590952"/>
        <c:crosses val="autoZero"/>
        <c:crossBetween val="between"/>
        <c:majorUnit val="0.2"/>
      </c:valAx>
      <c:spPr>
        <a:noFill/>
        <a:ln>
          <a:noFill/>
        </a:ln>
        <a:effectLst/>
      </c:spPr>
    </c:plotArea>
    <c:legend>
      <c:legendPos val="b"/>
      <c:layout>
        <c:manualLayout>
          <c:xMode val="edge"/>
          <c:yMode val="edge"/>
          <c:x val="1.1672572178477687E-2"/>
          <c:y val="0.85069335083114606"/>
          <c:w val="0.97387685914260735"/>
          <c:h val="0.1493066491688538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US" sz="1400" dirty="0"/>
              <a:t>Utilized </a:t>
            </a:r>
            <a:r>
              <a:rPr lang="en-US" sz="1400" dirty="0" smtClean="0"/>
              <a:t>Revenue*</a:t>
            </a:r>
            <a:endParaRPr lang="en-US" sz="1400" dirty="0"/>
          </a:p>
        </c:rich>
      </c:tx>
      <c:layout>
        <c:manualLayout>
          <c:xMode val="edge"/>
          <c:yMode val="edge"/>
          <c:x val="0.40297897614615069"/>
          <c:y val="2.3681435738051586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3637172768814451"/>
          <c:y val="0.16853697251829819"/>
          <c:w val="0.77554844161465453"/>
          <c:h val="0.49811533029390159"/>
        </c:manualLayout>
      </c:layout>
      <c:areaChart>
        <c:grouping val="stacked"/>
        <c:varyColors val="0"/>
        <c:ser>
          <c:idx val="0"/>
          <c:order val="0"/>
          <c:tx>
            <c:strRef>
              <c:f>Sheet1!$B$1</c:f>
              <c:strCache>
                <c:ptCount val="1"/>
                <c:pt idx="0">
                  <c:v>PaaS Legacy</c:v>
                </c:pt>
              </c:strCache>
            </c:strRef>
          </c:tx>
          <c:spPr>
            <a:pattFill prst="ltUpDiag">
              <a:fgClr>
                <a:schemeClr val="bg1"/>
              </a:fgClr>
              <a:bgClr>
                <a:srgbClr val="AC5D3E"/>
              </a:bgClr>
            </a:pattFill>
            <a:ln>
              <a:noFill/>
            </a:ln>
            <a:effectLst/>
          </c:spPr>
          <c:dLbls>
            <c:dLbl>
              <c:idx val="0"/>
              <c:layout>
                <c:manualLayout>
                  <c:x val="3.6213609641441637E-2"/>
                  <c:y val="-8.8313583858926639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fld id="{E1741017-7F70-4F64-8E47-1FC4C3B031C0}" type="VALUE">
                      <a:rPr lang="en-US" smtClean="0"/>
                      <a:pPr>
                        <a:defRPr/>
                      </a:pPr>
                      <a:t>[VALUE]</a:t>
                    </a:fld>
                    <a:r>
                      <a:rPr lang="en-US" dirty="0" smtClean="0"/>
                      <a:t> M</a:t>
                    </a:r>
                  </a:p>
                </c:rich>
              </c:tx>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elete val="1"/>
              <c:extLst>
                <c:ext xmlns:c15="http://schemas.microsoft.com/office/drawing/2012/chart" uri="{CE6537A1-D6FC-4f65-9D91-7224C49458BB}"/>
              </c:extLst>
            </c:dLbl>
            <c:dLbl>
              <c:idx val="13"/>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delete val="1"/>
              <c:extLst>
                <c:ext xmlns:c15="http://schemas.microsoft.com/office/drawing/2012/chart" uri="{CE6537A1-D6FC-4f65-9D91-7224C49458BB}"/>
              </c:extLst>
            </c:dLbl>
            <c:dLbl>
              <c:idx val="16"/>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delete val="1"/>
              <c:extLst>
                <c:ext xmlns:c15="http://schemas.microsoft.com/office/drawing/2012/chart" uri="{CE6537A1-D6FC-4f65-9D91-7224C49458BB}"/>
              </c:extLst>
            </c:dLbl>
            <c:dLbl>
              <c:idx val="19"/>
              <c:delete val="1"/>
              <c:extLst>
                <c:ext xmlns:c15="http://schemas.microsoft.com/office/drawing/2012/chart" uri="{CE6537A1-D6FC-4f65-9D91-7224C49458BB}"/>
              </c:extLst>
            </c:dLbl>
            <c:dLbl>
              <c:idx val="20"/>
              <c:delete val="1"/>
              <c:extLst>
                <c:ext xmlns:c15="http://schemas.microsoft.com/office/drawing/2012/chart" uri="{CE6537A1-D6FC-4f65-9D91-7224C49458BB}"/>
              </c:extLst>
            </c:dLbl>
            <c:dLbl>
              <c:idx val="21"/>
              <c:delete val="1"/>
              <c:extLst>
                <c:ext xmlns:c15="http://schemas.microsoft.com/office/drawing/2012/chart" uri="{CE6537A1-D6FC-4f65-9D91-7224C49458BB}"/>
              </c:extLst>
            </c:dLbl>
            <c:dLbl>
              <c:idx val="22"/>
              <c:delete val="1"/>
              <c:extLst>
                <c:ext xmlns:c15="http://schemas.microsoft.com/office/drawing/2012/chart" uri="{CE6537A1-D6FC-4f65-9D91-7224C49458BB}"/>
              </c:extLst>
            </c:dLbl>
            <c:dLbl>
              <c:idx val="23"/>
              <c:delete val="1"/>
              <c:extLst>
                <c:ext xmlns:c15="http://schemas.microsoft.com/office/drawing/2012/chart" uri="{CE6537A1-D6FC-4f65-9D91-7224C49458BB}"/>
              </c:extLst>
            </c:dLbl>
            <c:dLbl>
              <c:idx val="24"/>
              <c:delete val="1"/>
              <c:extLst>
                <c:ext xmlns:c15="http://schemas.microsoft.com/office/drawing/2012/chart" uri="{CE6537A1-D6FC-4f65-9D91-7224C49458BB}"/>
              </c:extLst>
            </c:dLbl>
            <c:dLbl>
              <c:idx val="25"/>
              <c:delete val="1"/>
              <c:extLst>
                <c:ext xmlns:c15="http://schemas.microsoft.com/office/drawing/2012/chart" uri="{CE6537A1-D6FC-4f65-9D91-7224C49458BB}"/>
              </c:extLst>
            </c:dLbl>
            <c:dLbl>
              <c:idx val="26"/>
              <c:delete val="1"/>
              <c:extLst>
                <c:ext xmlns:c15="http://schemas.microsoft.com/office/drawing/2012/chart" uri="{CE6537A1-D6FC-4f65-9D91-7224C49458BB}"/>
              </c:extLst>
            </c:dLbl>
            <c:dLbl>
              <c:idx val="27"/>
              <c:delete val="1"/>
              <c:extLst>
                <c:ext xmlns:c15="http://schemas.microsoft.com/office/drawing/2012/chart" uri="{CE6537A1-D6FC-4f65-9D91-7224C49458BB}"/>
              </c:extLst>
            </c:dLbl>
            <c:dLbl>
              <c:idx val="28"/>
              <c:delete val="1"/>
              <c:extLst>
                <c:ext xmlns:c15="http://schemas.microsoft.com/office/drawing/2012/chart" uri="{CE6537A1-D6FC-4f65-9D91-7224C49458BB}"/>
              </c:extLst>
            </c:dLbl>
            <c:dLbl>
              <c:idx val="29"/>
              <c:delete val="1"/>
              <c:extLst>
                <c:ext xmlns:c15="http://schemas.microsoft.com/office/drawing/2012/chart" uri="{CE6537A1-D6FC-4f65-9D91-7224C49458BB}"/>
              </c:extLst>
            </c:dLbl>
            <c:dLbl>
              <c:idx val="30"/>
              <c:delete val="1"/>
              <c:extLst>
                <c:ext xmlns:c15="http://schemas.microsoft.com/office/drawing/2012/chart" uri="{CE6537A1-D6FC-4f65-9D91-7224C49458BB}"/>
              </c:extLst>
            </c:dLbl>
            <c:dLbl>
              <c:idx val="31"/>
              <c:delete val="1"/>
              <c:extLst>
                <c:ext xmlns:c15="http://schemas.microsoft.com/office/drawing/2012/chart" uri="{CE6537A1-D6FC-4f65-9D91-7224C49458BB}"/>
              </c:extLst>
            </c:dLbl>
            <c:dLbl>
              <c:idx val="32"/>
              <c:delete val="1"/>
              <c:extLst>
                <c:ext xmlns:c15="http://schemas.microsoft.com/office/drawing/2012/chart" uri="{CE6537A1-D6FC-4f65-9D91-7224C49458BB}"/>
              </c:extLst>
            </c:dLbl>
            <c:dLbl>
              <c:idx val="33"/>
              <c:layout>
                <c:manualLayout>
                  <c:x val="-9.3729342601378399E-2"/>
                  <c:y val="-5.1128916970957616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fld id="{F5B82F84-35E2-4FC8-8AB3-279AACDA0E08}" type="VALUE">
                      <a:rPr lang="en-US" smtClean="0"/>
                      <a:pPr>
                        <a:defRPr/>
                      </a:pPr>
                      <a:t>[VALUE]</a:t>
                    </a:fld>
                    <a:r>
                      <a:rPr lang="en-US" dirty="0" smtClean="0"/>
                      <a:t> M</a:t>
                    </a:r>
                  </a:p>
                </c:rich>
              </c:tx>
              <c:numFmt formatCode="&quot;$&quot;#,##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Sheet1!$B$2:$B$35</c:f>
              <c:numCache>
                <c:formatCode>General</c:formatCode>
                <c:ptCount val="34"/>
                <c:pt idx="0">
                  <c:v>6005210.69970001</c:v>
                </c:pt>
                <c:pt idx="1">
                  <c:v>1289521.6430000023</c:v>
                </c:pt>
                <c:pt idx="2">
                  <c:v>2068609.6571999895</c:v>
                </c:pt>
                <c:pt idx="3">
                  <c:v>2221776.0567999994</c:v>
                </c:pt>
                <c:pt idx="4">
                  <c:v>2332855.7141000037</c:v>
                </c:pt>
                <c:pt idx="5">
                  <c:v>2460216.7107999995</c:v>
                </c:pt>
                <c:pt idx="6">
                  <c:v>2444463.8299000035</c:v>
                </c:pt>
                <c:pt idx="7">
                  <c:v>2458173.2606999916</c:v>
                </c:pt>
                <c:pt idx="8">
                  <c:v>2326438.6230999902</c:v>
                </c:pt>
                <c:pt idx="9">
                  <c:v>2403264.9215000053</c:v>
                </c:pt>
                <c:pt idx="10">
                  <c:v>1903497.1917999964</c:v>
                </c:pt>
                <c:pt idx="11">
                  <c:v>1565519.3189000075</c:v>
                </c:pt>
                <c:pt idx="12">
                  <c:v>1620880.0969000014</c:v>
                </c:pt>
                <c:pt idx="13">
                  <c:v>1530327.687499997</c:v>
                </c:pt>
                <c:pt idx="14">
                  <c:v>1501851.4169999976</c:v>
                </c:pt>
                <c:pt idx="15">
                  <c:v>1554721.7714000018</c:v>
                </c:pt>
                <c:pt idx="16">
                  <c:v>1454971.1183999979</c:v>
                </c:pt>
                <c:pt idx="17">
                  <c:v>1406571.6295</c:v>
                </c:pt>
                <c:pt idx="18">
                  <c:v>1367909.159199995</c:v>
                </c:pt>
                <c:pt idx="19">
                  <c:v>1388222.801900001</c:v>
                </c:pt>
                <c:pt idx="20">
                  <c:v>1395350.2394000068</c:v>
                </c:pt>
                <c:pt idx="21">
                  <c:v>1313219.6484999978</c:v>
                </c:pt>
                <c:pt idx="22">
                  <c:v>1360403.606799999</c:v>
                </c:pt>
                <c:pt idx="23">
                  <c:v>1322159.9376000022</c:v>
                </c:pt>
                <c:pt idx="24">
                  <c:v>1205451.6133000033</c:v>
                </c:pt>
                <c:pt idx="25">
                  <c:v>1267568.0234000022</c:v>
                </c:pt>
                <c:pt idx="26">
                  <c:v>1277183.2436000004</c:v>
                </c:pt>
                <c:pt idx="27">
                  <c:v>1237595.7255000037</c:v>
                </c:pt>
                <c:pt idx="28">
                  <c:v>1320542.3595999989</c:v>
                </c:pt>
                <c:pt idx="29">
                  <c:v>1156720.2411999963</c:v>
                </c:pt>
                <c:pt idx="30">
                  <c:v>1208299.3754999996</c:v>
                </c:pt>
                <c:pt idx="31">
                  <c:v>1211926.8965000035</c:v>
                </c:pt>
                <c:pt idx="32">
                  <c:v>1155519.7892000009</c:v>
                </c:pt>
                <c:pt idx="33">
                  <c:v>1231699.2312000038</c:v>
                </c:pt>
              </c:numCache>
            </c:numRef>
          </c:val>
        </c:ser>
        <c:ser>
          <c:idx val="1"/>
          <c:order val="1"/>
          <c:tx>
            <c:strRef>
              <c:f>Sheet1!$C$1</c:f>
              <c:strCache>
                <c:ptCount val="1"/>
                <c:pt idx="0">
                  <c:v>PaaS New</c:v>
                </c:pt>
              </c:strCache>
            </c:strRef>
          </c:tx>
          <c:spPr>
            <a:solidFill>
              <a:schemeClr val="accent2"/>
            </a:solidFill>
            <a:ln>
              <a:noFill/>
            </a:ln>
            <a:effectLst/>
          </c:spPr>
          <c:dLbls>
            <c:dLbl>
              <c:idx val="33"/>
              <c:layout>
                <c:manualLayout>
                  <c:x val="-0.1278127399109707"/>
                  <c:y val="-0.10225783394191507"/>
                </c:manualLayout>
              </c:layout>
              <c:tx>
                <c:rich>
                  <a:bodyPr/>
                  <a:lstStyle/>
                  <a:p>
                    <a:fld id="{BCF60C4F-F5D3-47A1-B457-2EDC5F630CF6}" type="VALUE">
                      <a:rPr lang="en-US" smtClean="0"/>
                      <a:pPr/>
                      <a:t>[VALUE]</a:t>
                    </a:fld>
                    <a:r>
                      <a:rPr lang="en-US" dirty="0" smtClean="0"/>
                      <a:t> M</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numFmt formatCode="&quot;$&quot;#,##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Sheet1!$C$2:$C$35</c:f>
              <c:numCache>
                <c:formatCode>General</c:formatCode>
                <c:ptCount val="34"/>
                <c:pt idx="10">
                  <c:v>21942.777399999995</c:v>
                </c:pt>
                <c:pt idx="11">
                  <c:v>27464.7657</c:v>
                </c:pt>
                <c:pt idx="12">
                  <c:v>48038.140899999969</c:v>
                </c:pt>
                <c:pt idx="13">
                  <c:v>60963.196599999967</c:v>
                </c:pt>
                <c:pt idx="14">
                  <c:v>109287.07960000008</c:v>
                </c:pt>
                <c:pt idx="15">
                  <c:v>168377.85390000005</c:v>
                </c:pt>
                <c:pt idx="16">
                  <c:v>199071.62590000033</c:v>
                </c:pt>
                <c:pt idx="17">
                  <c:v>270446.42579999991</c:v>
                </c:pt>
                <c:pt idx="18">
                  <c:v>314082.59040000051</c:v>
                </c:pt>
                <c:pt idx="19">
                  <c:v>332929.94339999999</c:v>
                </c:pt>
                <c:pt idx="20">
                  <c:v>317626.01679999946</c:v>
                </c:pt>
                <c:pt idx="21">
                  <c:v>402113.45289999957</c:v>
                </c:pt>
                <c:pt idx="22">
                  <c:v>443193.52219999966</c:v>
                </c:pt>
                <c:pt idx="23">
                  <c:v>511685.86990000057</c:v>
                </c:pt>
                <c:pt idx="24">
                  <c:v>475409.51309999928</c:v>
                </c:pt>
                <c:pt idx="25">
                  <c:v>626062.19689999975</c:v>
                </c:pt>
                <c:pt idx="26">
                  <c:v>578963.39060000016</c:v>
                </c:pt>
                <c:pt idx="27">
                  <c:v>638467.39690000121</c:v>
                </c:pt>
                <c:pt idx="28">
                  <c:v>698216.2234999974</c:v>
                </c:pt>
                <c:pt idx="29">
                  <c:v>621778.33310000168</c:v>
                </c:pt>
                <c:pt idx="30">
                  <c:v>727388.96800000023</c:v>
                </c:pt>
                <c:pt idx="31">
                  <c:v>757394.83940000134</c:v>
                </c:pt>
                <c:pt idx="32">
                  <c:v>714709.97670000221</c:v>
                </c:pt>
                <c:pt idx="33">
                  <c:v>748729.73180000484</c:v>
                </c:pt>
              </c:numCache>
            </c:numRef>
          </c:val>
        </c:ser>
        <c:ser>
          <c:idx val="2"/>
          <c:order val="2"/>
          <c:tx>
            <c:strRef>
              <c:f>Sheet1!$D$1</c:f>
              <c:strCache>
                <c:ptCount val="1"/>
                <c:pt idx="0">
                  <c:v>Only IaaS</c:v>
                </c:pt>
              </c:strCache>
            </c:strRef>
          </c:tx>
          <c:spPr>
            <a:solidFill>
              <a:schemeClr val="accent3"/>
            </a:solidFill>
            <a:ln>
              <a:noFill/>
            </a:ln>
            <a:effectLst/>
          </c:spP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elete val="1"/>
              <c:extLst>
                <c:ext xmlns:c15="http://schemas.microsoft.com/office/drawing/2012/chart" uri="{CE6537A1-D6FC-4f65-9D91-7224C49458BB}"/>
              </c:extLst>
            </c:dLbl>
            <c:dLbl>
              <c:idx val="13"/>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delete val="1"/>
              <c:extLst>
                <c:ext xmlns:c15="http://schemas.microsoft.com/office/drawing/2012/chart" uri="{CE6537A1-D6FC-4f65-9D91-7224C49458BB}"/>
              </c:extLst>
            </c:dLbl>
            <c:dLbl>
              <c:idx val="16"/>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delete val="1"/>
              <c:extLst>
                <c:ext xmlns:c15="http://schemas.microsoft.com/office/drawing/2012/chart" uri="{CE6537A1-D6FC-4f65-9D91-7224C49458BB}"/>
              </c:extLst>
            </c:dLbl>
            <c:dLbl>
              <c:idx val="19"/>
              <c:delete val="1"/>
              <c:extLst>
                <c:ext xmlns:c15="http://schemas.microsoft.com/office/drawing/2012/chart" uri="{CE6537A1-D6FC-4f65-9D91-7224C49458BB}"/>
              </c:extLst>
            </c:dLbl>
            <c:dLbl>
              <c:idx val="20"/>
              <c:delete val="1"/>
              <c:extLst>
                <c:ext xmlns:c15="http://schemas.microsoft.com/office/drawing/2012/chart" uri="{CE6537A1-D6FC-4f65-9D91-7224C49458BB}"/>
              </c:extLst>
            </c:dLbl>
            <c:dLbl>
              <c:idx val="21"/>
              <c:delete val="1"/>
              <c:extLst>
                <c:ext xmlns:c15="http://schemas.microsoft.com/office/drawing/2012/chart" uri="{CE6537A1-D6FC-4f65-9D91-7224C49458BB}"/>
              </c:extLst>
            </c:dLbl>
            <c:dLbl>
              <c:idx val="22"/>
              <c:delete val="1"/>
              <c:extLst>
                <c:ext xmlns:c15="http://schemas.microsoft.com/office/drawing/2012/chart" uri="{CE6537A1-D6FC-4f65-9D91-7224C49458BB}"/>
              </c:extLst>
            </c:dLbl>
            <c:dLbl>
              <c:idx val="23"/>
              <c:delete val="1"/>
              <c:extLst>
                <c:ext xmlns:c15="http://schemas.microsoft.com/office/drawing/2012/chart" uri="{CE6537A1-D6FC-4f65-9D91-7224C49458BB}"/>
              </c:extLst>
            </c:dLbl>
            <c:dLbl>
              <c:idx val="24"/>
              <c:delete val="1"/>
              <c:extLst>
                <c:ext xmlns:c15="http://schemas.microsoft.com/office/drawing/2012/chart" uri="{CE6537A1-D6FC-4f65-9D91-7224C49458BB}"/>
              </c:extLst>
            </c:dLbl>
            <c:dLbl>
              <c:idx val="25"/>
              <c:delete val="1"/>
              <c:extLst>
                <c:ext xmlns:c15="http://schemas.microsoft.com/office/drawing/2012/chart" uri="{CE6537A1-D6FC-4f65-9D91-7224C49458BB}"/>
              </c:extLst>
            </c:dLbl>
            <c:dLbl>
              <c:idx val="26"/>
              <c:delete val="1"/>
              <c:extLst>
                <c:ext xmlns:c15="http://schemas.microsoft.com/office/drawing/2012/chart" uri="{CE6537A1-D6FC-4f65-9D91-7224C49458BB}"/>
              </c:extLst>
            </c:dLbl>
            <c:dLbl>
              <c:idx val="27"/>
              <c:delete val="1"/>
              <c:extLst>
                <c:ext xmlns:c15="http://schemas.microsoft.com/office/drawing/2012/chart" uri="{CE6537A1-D6FC-4f65-9D91-7224C49458BB}"/>
              </c:extLst>
            </c:dLbl>
            <c:dLbl>
              <c:idx val="28"/>
              <c:delete val="1"/>
              <c:extLst>
                <c:ext xmlns:c15="http://schemas.microsoft.com/office/drawing/2012/chart" uri="{CE6537A1-D6FC-4f65-9D91-7224C49458BB}"/>
              </c:extLst>
            </c:dLbl>
            <c:dLbl>
              <c:idx val="29"/>
              <c:delete val="1"/>
              <c:extLst>
                <c:ext xmlns:c15="http://schemas.microsoft.com/office/drawing/2012/chart" uri="{CE6537A1-D6FC-4f65-9D91-7224C49458BB}"/>
              </c:extLst>
            </c:dLbl>
            <c:dLbl>
              <c:idx val="30"/>
              <c:delete val="1"/>
              <c:extLst>
                <c:ext xmlns:c15="http://schemas.microsoft.com/office/drawing/2012/chart" uri="{CE6537A1-D6FC-4f65-9D91-7224C49458BB}"/>
              </c:extLst>
            </c:dLbl>
            <c:dLbl>
              <c:idx val="31"/>
              <c:delete val="1"/>
              <c:extLst>
                <c:ext xmlns:c15="http://schemas.microsoft.com/office/drawing/2012/chart" uri="{CE6537A1-D6FC-4f65-9D91-7224C49458BB}"/>
              </c:extLst>
            </c:dLbl>
            <c:dLbl>
              <c:idx val="32"/>
              <c:delete val="1"/>
              <c:extLst>
                <c:ext xmlns:c15="http://schemas.microsoft.com/office/drawing/2012/chart" uri="{CE6537A1-D6FC-4f65-9D91-7224C49458BB}"/>
              </c:extLst>
            </c:dLbl>
            <c:dLbl>
              <c:idx val="33"/>
              <c:layout>
                <c:manualLayout>
                  <c:x val="-6.1776157623635759E-2"/>
                  <c:y val="-3.7184666887969196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fld id="{23C7FB32-0D89-4123-82B4-F2A67E985A68}" type="VALUE">
                      <a:rPr lang="en-US" smtClean="0"/>
                      <a:pPr>
                        <a:defRPr/>
                      </a:pPr>
                      <a:t>[VALUE]</a:t>
                    </a:fld>
                    <a:r>
                      <a:rPr lang="en-US" dirty="0" smtClean="0"/>
                      <a:t> M</a:t>
                    </a:r>
                  </a:p>
                </c:rich>
              </c:tx>
              <c:numFmt formatCode="&quot;$&quot;#,##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Sheet1!$D$2:$D$35</c:f>
              <c:numCache>
                <c:formatCode>General</c:formatCode>
                <c:ptCount val="34"/>
                <c:pt idx="0">
                  <c:v>1213.5573000000002</c:v>
                </c:pt>
                <c:pt idx="1">
                  <c:v>32270.544099999999</c:v>
                </c:pt>
                <c:pt idx="2">
                  <c:v>89557.867999999973</c:v>
                </c:pt>
                <c:pt idx="3">
                  <c:v>154793.2096</c:v>
                </c:pt>
                <c:pt idx="4">
                  <c:v>280310.59639999992</c:v>
                </c:pt>
                <c:pt idx="5">
                  <c:v>412560.61449999997</c:v>
                </c:pt>
                <c:pt idx="6">
                  <c:v>513252.33430000045</c:v>
                </c:pt>
                <c:pt idx="7">
                  <c:v>625528.69049999979</c:v>
                </c:pt>
                <c:pt idx="8">
                  <c:v>733345.57399999979</c:v>
                </c:pt>
                <c:pt idx="9">
                  <c:v>868377.8350000002</c:v>
                </c:pt>
                <c:pt idx="10">
                  <c:v>910939.76910000027</c:v>
                </c:pt>
                <c:pt idx="11">
                  <c:v>1261282.8513999996</c:v>
                </c:pt>
                <c:pt idx="12">
                  <c:v>1671989.5468000006</c:v>
                </c:pt>
                <c:pt idx="13">
                  <c:v>2142334.428799998</c:v>
                </c:pt>
                <c:pt idx="14">
                  <c:v>2756504.2571000033</c:v>
                </c:pt>
                <c:pt idx="15">
                  <c:v>3143901.7517000036</c:v>
                </c:pt>
                <c:pt idx="16">
                  <c:v>3732544.8422000008</c:v>
                </c:pt>
                <c:pt idx="17">
                  <c:v>4040792.7668000013</c:v>
                </c:pt>
                <c:pt idx="18">
                  <c:v>4475328.1834000032</c:v>
                </c:pt>
                <c:pt idx="19">
                  <c:v>5033220.2697999915</c:v>
                </c:pt>
                <c:pt idx="20">
                  <c:v>5373642.9000999779</c:v>
                </c:pt>
                <c:pt idx="21">
                  <c:v>6302222.9318999927</c:v>
                </c:pt>
                <c:pt idx="22">
                  <c:v>7142833.5435000006</c:v>
                </c:pt>
                <c:pt idx="23">
                  <c:v>7838154.1547000054</c:v>
                </c:pt>
                <c:pt idx="24">
                  <c:v>8601470.1158999968</c:v>
                </c:pt>
                <c:pt idx="25">
                  <c:v>9409750.2825000118</c:v>
                </c:pt>
                <c:pt idx="26">
                  <c:v>10251419.598700006</c:v>
                </c:pt>
                <c:pt idx="27">
                  <c:v>11178925.473899998</c:v>
                </c:pt>
                <c:pt idx="28">
                  <c:v>12191095.726000005</c:v>
                </c:pt>
                <c:pt idx="29">
                  <c:v>12919725.118799992</c:v>
                </c:pt>
                <c:pt idx="30">
                  <c:v>16116625.581300005</c:v>
                </c:pt>
                <c:pt idx="31">
                  <c:v>16274636.445399998</c:v>
                </c:pt>
                <c:pt idx="32">
                  <c:v>16570477.018399972</c:v>
                </c:pt>
                <c:pt idx="33">
                  <c:v>18892052.0119</c:v>
                </c:pt>
              </c:numCache>
            </c:numRef>
          </c:val>
        </c:ser>
        <c:ser>
          <c:idx val="3"/>
          <c:order val="3"/>
          <c:tx>
            <c:strRef>
              <c:f>Sheet1!$E$1</c:f>
              <c:strCache>
                <c:ptCount val="1"/>
                <c:pt idx="0">
                  <c:v>IaaS of Legacy IaaS+Pass</c:v>
                </c:pt>
              </c:strCache>
            </c:strRef>
          </c:tx>
          <c:spPr>
            <a:pattFill prst="ltUpDiag">
              <a:fgClr>
                <a:srgbClr val="FFFFFF"/>
              </a:fgClr>
              <a:bgClr>
                <a:srgbClr val="68217A"/>
              </a:bgClr>
            </a:pattFill>
            <a:ln>
              <a:noFill/>
            </a:ln>
            <a:effectLst/>
          </c:spP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dLbl>
              <c:idx val="12"/>
              <c:delete val="1"/>
              <c:extLst>
                <c:ext xmlns:c15="http://schemas.microsoft.com/office/drawing/2012/chart" uri="{CE6537A1-D6FC-4f65-9D91-7224C49458BB}"/>
              </c:extLst>
            </c:dLbl>
            <c:dLbl>
              <c:idx val="13"/>
              <c:delete val="1"/>
              <c:extLst>
                <c:ext xmlns:c15="http://schemas.microsoft.com/office/drawing/2012/chart" uri="{CE6537A1-D6FC-4f65-9D91-7224C49458BB}"/>
              </c:extLst>
            </c:dLbl>
            <c:dLbl>
              <c:idx val="14"/>
              <c:delete val="1"/>
              <c:extLst>
                <c:ext xmlns:c15="http://schemas.microsoft.com/office/drawing/2012/chart" uri="{CE6537A1-D6FC-4f65-9D91-7224C49458BB}"/>
              </c:extLst>
            </c:dLbl>
            <c:dLbl>
              <c:idx val="15"/>
              <c:delete val="1"/>
              <c:extLst>
                <c:ext xmlns:c15="http://schemas.microsoft.com/office/drawing/2012/chart" uri="{CE6537A1-D6FC-4f65-9D91-7224C49458BB}"/>
              </c:extLst>
            </c:dLbl>
            <c:dLbl>
              <c:idx val="16"/>
              <c:delete val="1"/>
              <c:extLst>
                <c:ext xmlns:c15="http://schemas.microsoft.com/office/drawing/2012/chart" uri="{CE6537A1-D6FC-4f65-9D91-7224C49458BB}"/>
              </c:extLst>
            </c:dLbl>
            <c:dLbl>
              <c:idx val="17"/>
              <c:delete val="1"/>
              <c:extLst>
                <c:ext xmlns:c15="http://schemas.microsoft.com/office/drawing/2012/chart" uri="{CE6537A1-D6FC-4f65-9D91-7224C49458BB}"/>
              </c:extLst>
            </c:dLbl>
            <c:dLbl>
              <c:idx val="18"/>
              <c:delete val="1"/>
              <c:extLst>
                <c:ext xmlns:c15="http://schemas.microsoft.com/office/drawing/2012/chart" uri="{CE6537A1-D6FC-4f65-9D91-7224C49458BB}"/>
              </c:extLst>
            </c:dLbl>
            <c:dLbl>
              <c:idx val="19"/>
              <c:delete val="1"/>
              <c:extLst>
                <c:ext xmlns:c15="http://schemas.microsoft.com/office/drawing/2012/chart" uri="{CE6537A1-D6FC-4f65-9D91-7224C49458BB}"/>
              </c:extLst>
            </c:dLbl>
            <c:dLbl>
              <c:idx val="20"/>
              <c:delete val="1"/>
              <c:extLst>
                <c:ext xmlns:c15="http://schemas.microsoft.com/office/drawing/2012/chart" uri="{CE6537A1-D6FC-4f65-9D91-7224C49458BB}"/>
              </c:extLst>
            </c:dLbl>
            <c:dLbl>
              <c:idx val="21"/>
              <c:delete val="1"/>
              <c:extLst>
                <c:ext xmlns:c15="http://schemas.microsoft.com/office/drawing/2012/chart" uri="{CE6537A1-D6FC-4f65-9D91-7224C49458BB}"/>
              </c:extLst>
            </c:dLbl>
            <c:dLbl>
              <c:idx val="22"/>
              <c:delete val="1"/>
              <c:extLst>
                <c:ext xmlns:c15="http://schemas.microsoft.com/office/drawing/2012/chart" uri="{CE6537A1-D6FC-4f65-9D91-7224C49458BB}"/>
              </c:extLst>
            </c:dLbl>
            <c:dLbl>
              <c:idx val="23"/>
              <c:delete val="1"/>
              <c:extLst>
                <c:ext xmlns:c15="http://schemas.microsoft.com/office/drawing/2012/chart" uri="{CE6537A1-D6FC-4f65-9D91-7224C49458BB}"/>
              </c:extLst>
            </c:dLbl>
            <c:dLbl>
              <c:idx val="24"/>
              <c:delete val="1"/>
              <c:extLst>
                <c:ext xmlns:c15="http://schemas.microsoft.com/office/drawing/2012/chart" uri="{CE6537A1-D6FC-4f65-9D91-7224C49458BB}"/>
              </c:extLst>
            </c:dLbl>
            <c:dLbl>
              <c:idx val="25"/>
              <c:delete val="1"/>
              <c:extLst>
                <c:ext xmlns:c15="http://schemas.microsoft.com/office/drawing/2012/chart" uri="{CE6537A1-D6FC-4f65-9D91-7224C49458BB}"/>
              </c:extLst>
            </c:dLbl>
            <c:dLbl>
              <c:idx val="26"/>
              <c:delete val="1"/>
              <c:extLst>
                <c:ext xmlns:c15="http://schemas.microsoft.com/office/drawing/2012/chart" uri="{CE6537A1-D6FC-4f65-9D91-7224C49458BB}"/>
              </c:extLst>
            </c:dLbl>
            <c:dLbl>
              <c:idx val="27"/>
              <c:delete val="1"/>
              <c:extLst>
                <c:ext xmlns:c15="http://schemas.microsoft.com/office/drawing/2012/chart" uri="{CE6537A1-D6FC-4f65-9D91-7224C49458BB}"/>
              </c:extLst>
            </c:dLbl>
            <c:dLbl>
              <c:idx val="28"/>
              <c:delete val="1"/>
              <c:extLst>
                <c:ext xmlns:c15="http://schemas.microsoft.com/office/drawing/2012/chart" uri="{CE6537A1-D6FC-4f65-9D91-7224C49458BB}"/>
              </c:extLst>
            </c:dLbl>
            <c:dLbl>
              <c:idx val="29"/>
              <c:delete val="1"/>
              <c:extLst>
                <c:ext xmlns:c15="http://schemas.microsoft.com/office/drawing/2012/chart" uri="{CE6537A1-D6FC-4f65-9D91-7224C49458BB}"/>
              </c:extLst>
            </c:dLbl>
            <c:dLbl>
              <c:idx val="30"/>
              <c:delete val="1"/>
              <c:extLst>
                <c:ext xmlns:c15="http://schemas.microsoft.com/office/drawing/2012/chart" uri="{CE6537A1-D6FC-4f65-9D91-7224C49458BB}"/>
              </c:extLst>
            </c:dLbl>
            <c:dLbl>
              <c:idx val="31"/>
              <c:delete val="1"/>
              <c:extLst>
                <c:ext xmlns:c15="http://schemas.microsoft.com/office/drawing/2012/chart" uri="{CE6537A1-D6FC-4f65-9D91-7224C49458BB}"/>
              </c:extLst>
            </c:dLbl>
            <c:dLbl>
              <c:idx val="32"/>
              <c:delete val="1"/>
              <c:extLst>
                <c:ext xmlns:c15="http://schemas.microsoft.com/office/drawing/2012/chart" uri="{CE6537A1-D6FC-4f65-9D91-7224C49458BB}"/>
              </c:extLst>
            </c:dLbl>
            <c:dLbl>
              <c:idx val="33"/>
              <c:layout>
                <c:manualLayout>
                  <c:x val="-0.1874586852027568"/>
                  <c:y val="4.6480833609961393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fld id="{22159DA9-3056-4B45-822E-65525BAC9F56}" type="VALUE">
                      <a:rPr lang="en-US" smtClean="0"/>
                      <a:pPr>
                        <a:defRPr/>
                      </a:pPr>
                      <a:t>[VALUE]</a:t>
                    </a:fld>
                    <a:r>
                      <a:rPr lang="en-US" dirty="0" smtClean="0"/>
                      <a:t> M</a:t>
                    </a:r>
                  </a:p>
                </c:rich>
              </c:tx>
              <c:numFmt formatCode="&quot;$&quot;#,##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Sheet1!$E$2:$E$35</c:f>
              <c:numCache>
                <c:formatCode>General</c:formatCode>
                <c:ptCount val="34"/>
                <c:pt idx="0">
                  <c:v>899.42099999999982</c:v>
                </c:pt>
                <c:pt idx="1">
                  <c:v>31495.009599999947</c:v>
                </c:pt>
                <c:pt idx="2">
                  <c:v>91540.256799999988</c:v>
                </c:pt>
                <c:pt idx="3">
                  <c:v>166290.44530000017</c:v>
                </c:pt>
                <c:pt idx="4">
                  <c:v>185862.74340000015</c:v>
                </c:pt>
                <c:pt idx="5">
                  <c:v>211413.78890000013</c:v>
                </c:pt>
                <c:pt idx="6">
                  <c:v>260497.51379999975</c:v>
                </c:pt>
                <c:pt idx="7">
                  <c:v>315604.72200000007</c:v>
                </c:pt>
                <c:pt idx="8">
                  <c:v>360444.68430000043</c:v>
                </c:pt>
                <c:pt idx="9">
                  <c:v>411537.71589999937</c:v>
                </c:pt>
                <c:pt idx="10">
                  <c:v>444611.84959999972</c:v>
                </c:pt>
                <c:pt idx="11">
                  <c:v>664384.16939999978</c:v>
                </c:pt>
                <c:pt idx="12">
                  <c:v>855707.76289999904</c:v>
                </c:pt>
                <c:pt idx="13">
                  <c:v>1029848.3411000005</c:v>
                </c:pt>
                <c:pt idx="14">
                  <c:v>1278766.184300001</c:v>
                </c:pt>
                <c:pt idx="15">
                  <c:v>1355678.9015000002</c:v>
                </c:pt>
                <c:pt idx="16">
                  <c:v>1508239.4420999994</c:v>
                </c:pt>
                <c:pt idx="17">
                  <c:v>1613488.2078</c:v>
                </c:pt>
                <c:pt idx="18">
                  <c:v>1783611.1523000011</c:v>
                </c:pt>
                <c:pt idx="19">
                  <c:v>1923137.4706999997</c:v>
                </c:pt>
                <c:pt idx="20">
                  <c:v>1966218.2817999979</c:v>
                </c:pt>
                <c:pt idx="21">
                  <c:v>2313831.1794000049</c:v>
                </c:pt>
                <c:pt idx="22">
                  <c:v>2332220.7973999982</c:v>
                </c:pt>
                <c:pt idx="23">
                  <c:v>2550079.9413000061</c:v>
                </c:pt>
                <c:pt idx="24">
                  <c:v>2732104.3484999882</c:v>
                </c:pt>
                <c:pt idx="25">
                  <c:v>3095704.9407999939</c:v>
                </c:pt>
                <c:pt idx="26">
                  <c:v>3092043.9321999913</c:v>
                </c:pt>
                <c:pt idx="27">
                  <c:v>3065701.4828999927</c:v>
                </c:pt>
                <c:pt idx="28">
                  <c:v>3177458.7082999954</c:v>
                </c:pt>
                <c:pt idx="29">
                  <c:v>3152654.7195000011</c:v>
                </c:pt>
                <c:pt idx="30">
                  <c:v>3601562.656500001</c:v>
                </c:pt>
                <c:pt idx="31">
                  <c:v>3863107.6169999926</c:v>
                </c:pt>
                <c:pt idx="32">
                  <c:v>3682845.3885999992</c:v>
                </c:pt>
                <c:pt idx="33">
                  <c:v>4207289.1944000013</c:v>
                </c:pt>
              </c:numCache>
            </c:numRef>
          </c:val>
        </c:ser>
        <c:ser>
          <c:idx val="4"/>
          <c:order val="4"/>
          <c:tx>
            <c:strRef>
              <c:f>Sheet1!$F$1</c:f>
              <c:strCache>
                <c:ptCount val="1"/>
                <c:pt idx="0">
                  <c:v>IaaS of New IaaS+PaaS</c:v>
                </c:pt>
              </c:strCache>
            </c:strRef>
          </c:tx>
          <c:spPr>
            <a:solidFill>
              <a:srgbClr val="68217A"/>
            </a:solidFill>
            <a:ln>
              <a:noFill/>
            </a:ln>
            <a:effectLst/>
          </c:spPr>
          <c:dLbls>
            <c:dLbl>
              <c:idx val="33"/>
              <c:layout>
                <c:manualLayout>
                  <c:x val="-0.13633358923836858"/>
                  <c:y val="3.7184666887969113E-2"/>
                </c:manualLayout>
              </c:layout>
              <c:tx>
                <c:rich>
                  <a:bodyPr/>
                  <a:lstStyle/>
                  <a:p>
                    <a:fld id="{4AE49B55-4A07-4402-A319-04008B02A581}" type="VALUE">
                      <a:rPr lang="en-US" smtClean="0"/>
                      <a:pPr/>
                      <a:t>[VALUE]</a:t>
                    </a:fld>
                    <a:r>
                      <a:rPr lang="en-US" dirty="0" smtClean="0"/>
                      <a:t> M</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numFmt formatCode="&quot;$&quot;#,##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Sheet1!$F$2:$F$35</c:f>
              <c:numCache>
                <c:formatCode>General</c:formatCode>
                <c:ptCount val="34"/>
                <c:pt idx="10">
                  <c:v>1106.0697000000002</c:v>
                </c:pt>
                <c:pt idx="11">
                  <c:v>10284.947999999999</c:v>
                </c:pt>
                <c:pt idx="12">
                  <c:v>34850.540500000003</c:v>
                </c:pt>
                <c:pt idx="13">
                  <c:v>78136.02710000005</c:v>
                </c:pt>
                <c:pt idx="14">
                  <c:v>129426.55859999997</c:v>
                </c:pt>
                <c:pt idx="15">
                  <c:v>231461.51669999992</c:v>
                </c:pt>
                <c:pt idx="16">
                  <c:v>318679.00939999998</c:v>
                </c:pt>
                <c:pt idx="17">
                  <c:v>444702.08879999968</c:v>
                </c:pt>
                <c:pt idx="18">
                  <c:v>576123.5541999999</c:v>
                </c:pt>
                <c:pt idx="19">
                  <c:v>771029.27809999965</c:v>
                </c:pt>
                <c:pt idx="20">
                  <c:v>861319.7099000006</c:v>
                </c:pt>
                <c:pt idx="21">
                  <c:v>1168271.7726999994</c:v>
                </c:pt>
                <c:pt idx="22">
                  <c:v>1276822.0355999989</c:v>
                </c:pt>
                <c:pt idx="23">
                  <c:v>1504836.0069000013</c:v>
                </c:pt>
                <c:pt idx="24">
                  <c:v>1752428.6968999978</c:v>
                </c:pt>
                <c:pt idx="25">
                  <c:v>2070103.5981999997</c:v>
                </c:pt>
                <c:pt idx="26">
                  <c:v>2262075.2883000015</c:v>
                </c:pt>
                <c:pt idx="27">
                  <c:v>2547076.0558999963</c:v>
                </c:pt>
                <c:pt idx="28">
                  <c:v>2970176.9836000009</c:v>
                </c:pt>
                <c:pt idx="29">
                  <c:v>3255774.7183000073</c:v>
                </c:pt>
                <c:pt idx="30">
                  <c:v>3920603.9271000172</c:v>
                </c:pt>
                <c:pt idx="31">
                  <c:v>4448520.2639999986</c:v>
                </c:pt>
                <c:pt idx="32">
                  <c:v>4542952.278799993</c:v>
                </c:pt>
                <c:pt idx="33">
                  <c:v>5840876.3099000128</c:v>
                </c:pt>
              </c:numCache>
            </c:numRef>
          </c:val>
        </c:ser>
        <c:ser>
          <c:idx val="5"/>
          <c:order val="5"/>
          <c:tx>
            <c:strRef>
              <c:f>Sheet1!$G$1</c:f>
              <c:strCache>
                <c:ptCount val="1"/>
                <c:pt idx="0">
                  <c:v>PaaS of Legacy IaaS+PaaS</c:v>
                </c:pt>
              </c:strCache>
            </c:strRef>
          </c:tx>
          <c:spPr>
            <a:pattFill prst="ltUpDiag">
              <a:fgClr>
                <a:srgbClr val="FFFFFF"/>
              </a:fgClr>
              <a:bgClr>
                <a:srgbClr val="002050"/>
              </a:bgClr>
            </a:pattFill>
            <a:ln>
              <a:noFill/>
            </a:ln>
            <a:effectLst/>
          </c:spPr>
          <c:dLbls>
            <c:dLbl>
              <c:idx val="33"/>
              <c:layout>
                <c:manualLayout>
                  <c:x val="-0.13633358923836858"/>
                  <c:y val="9.2961667219922783E-3"/>
                </c:manualLayout>
              </c:layout>
              <c:tx>
                <c:rich>
                  <a:bodyPr/>
                  <a:lstStyle/>
                  <a:p>
                    <a:fld id="{99DA7D02-AE60-47B7-93C2-41794788B30B}" type="VALUE">
                      <a:rPr lang="en-US" smtClean="0"/>
                      <a:pPr/>
                      <a:t>[VALUE]</a:t>
                    </a:fld>
                    <a:r>
                      <a:rPr lang="en-US" dirty="0" smtClean="0"/>
                      <a:t> M</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numFmt formatCode="&quot;$&quot;#,##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Sheet1!$G$2:$G$35</c:f>
              <c:numCache>
                <c:formatCode>General</c:formatCode>
                <c:ptCount val="34"/>
                <c:pt idx="0">
                  <c:v>1137477.5213000006</c:v>
                </c:pt>
                <c:pt idx="1">
                  <c:v>256128.68459999992</c:v>
                </c:pt>
                <c:pt idx="2">
                  <c:v>542023.87640000007</c:v>
                </c:pt>
                <c:pt idx="3">
                  <c:v>701138.28479999909</c:v>
                </c:pt>
                <c:pt idx="4">
                  <c:v>934549.43500000006</c:v>
                </c:pt>
                <c:pt idx="5">
                  <c:v>1078139.5214</c:v>
                </c:pt>
                <c:pt idx="6">
                  <c:v>1192029.7709000001</c:v>
                </c:pt>
                <c:pt idx="7">
                  <c:v>1235179.8515999999</c:v>
                </c:pt>
                <c:pt idx="8">
                  <c:v>1367863.3787</c:v>
                </c:pt>
                <c:pt idx="9">
                  <c:v>1580273.9106000005</c:v>
                </c:pt>
                <c:pt idx="10">
                  <c:v>1349546.2650000034</c:v>
                </c:pt>
                <c:pt idx="11">
                  <c:v>1386568.0895999973</c:v>
                </c:pt>
                <c:pt idx="12">
                  <c:v>1456352.591400001</c:v>
                </c:pt>
                <c:pt idx="13">
                  <c:v>1633953.701500003</c:v>
                </c:pt>
                <c:pt idx="14">
                  <c:v>1843282.9764000003</c:v>
                </c:pt>
                <c:pt idx="15">
                  <c:v>1895023.6735999992</c:v>
                </c:pt>
                <c:pt idx="16">
                  <c:v>2154597.0793999964</c:v>
                </c:pt>
                <c:pt idx="17">
                  <c:v>2144389.6893000025</c:v>
                </c:pt>
                <c:pt idx="18">
                  <c:v>2154569.5101999999</c:v>
                </c:pt>
                <c:pt idx="19">
                  <c:v>2355050.5458999989</c:v>
                </c:pt>
                <c:pt idx="20">
                  <c:v>2305096.3578999955</c:v>
                </c:pt>
                <c:pt idx="21">
                  <c:v>2640491.7916999995</c:v>
                </c:pt>
                <c:pt idx="22">
                  <c:v>2623299.5411000028</c:v>
                </c:pt>
                <c:pt idx="23">
                  <c:v>2890582.7323000003</c:v>
                </c:pt>
                <c:pt idx="24">
                  <c:v>2956736.7279000017</c:v>
                </c:pt>
                <c:pt idx="25">
                  <c:v>3150897.8118999992</c:v>
                </c:pt>
                <c:pt idx="26">
                  <c:v>3232110.8333999948</c:v>
                </c:pt>
                <c:pt idx="27">
                  <c:v>3315283.2947000056</c:v>
                </c:pt>
                <c:pt idx="28">
                  <c:v>3517306.7396999998</c:v>
                </c:pt>
                <c:pt idx="29">
                  <c:v>3362395.5883000055</c:v>
                </c:pt>
                <c:pt idx="30">
                  <c:v>3673969.6188000045</c:v>
                </c:pt>
                <c:pt idx="31">
                  <c:v>3716385.3057000013</c:v>
                </c:pt>
                <c:pt idx="32">
                  <c:v>3521182.7004999975</c:v>
                </c:pt>
                <c:pt idx="33">
                  <c:v>3802582.3929999936</c:v>
                </c:pt>
              </c:numCache>
            </c:numRef>
          </c:val>
        </c:ser>
        <c:ser>
          <c:idx val="6"/>
          <c:order val="6"/>
          <c:tx>
            <c:strRef>
              <c:f>Sheet1!$H$1</c:f>
              <c:strCache>
                <c:ptCount val="1"/>
                <c:pt idx="0">
                  <c:v>PaaS of New IaaS+PaaS2</c:v>
                </c:pt>
              </c:strCache>
            </c:strRef>
          </c:tx>
          <c:spPr>
            <a:solidFill>
              <a:srgbClr val="002050"/>
            </a:solidFill>
            <a:ln>
              <a:noFill/>
            </a:ln>
            <a:effectLst/>
          </c:spPr>
          <c:dLbls>
            <c:dLbl>
              <c:idx val="33"/>
              <c:layout>
                <c:manualLayout>
                  <c:x val="-0.11716167825172299"/>
                  <c:y val="-2.3240416804980717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fld id="{9144134C-4100-4700-BF52-F27451209F5F}" type="VALUE">
                      <a:rPr lang="en-US" smtClean="0"/>
                      <a:pPr>
                        <a:defRPr/>
                      </a:pPr>
                      <a:t>[VALUE]</a:t>
                    </a:fld>
                    <a:r>
                      <a:rPr lang="en-US" dirty="0" smtClean="0"/>
                      <a:t> M</a:t>
                    </a:r>
                  </a:p>
                </c:rich>
              </c:tx>
              <c:numFmt formatCode="&quot;$&quot;#,##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Sheet1!$H$2:$H$35</c:f>
              <c:numCache>
                <c:formatCode>General</c:formatCode>
                <c:ptCount val="34"/>
                <c:pt idx="10">
                  <c:v>824.18659999999988</c:v>
                </c:pt>
                <c:pt idx="11">
                  <c:v>8080.3715000000002</c:v>
                </c:pt>
                <c:pt idx="12">
                  <c:v>21730.367799999993</c:v>
                </c:pt>
                <c:pt idx="13">
                  <c:v>49849.65619999999</c:v>
                </c:pt>
                <c:pt idx="14">
                  <c:v>85857.391700000051</c:v>
                </c:pt>
                <c:pt idx="15">
                  <c:v>131100.67510000005</c:v>
                </c:pt>
                <c:pt idx="16">
                  <c:v>200925.80209999983</c:v>
                </c:pt>
                <c:pt idx="17">
                  <c:v>234846.03999999983</c:v>
                </c:pt>
                <c:pt idx="18">
                  <c:v>319228.85330000042</c:v>
                </c:pt>
                <c:pt idx="19">
                  <c:v>397792.11730000016</c:v>
                </c:pt>
                <c:pt idx="20">
                  <c:v>445848.39489999943</c:v>
                </c:pt>
                <c:pt idx="21">
                  <c:v>513392.66660000023</c:v>
                </c:pt>
                <c:pt idx="22">
                  <c:v>604460.38020000129</c:v>
                </c:pt>
                <c:pt idx="23">
                  <c:v>662250.66849999863</c:v>
                </c:pt>
                <c:pt idx="24">
                  <c:v>743693.50040000095</c:v>
                </c:pt>
                <c:pt idx="25">
                  <c:v>927988.06230000057</c:v>
                </c:pt>
                <c:pt idx="26">
                  <c:v>1030373.8666999991</c:v>
                </c:pt>
                <c:pt idx="27">
                  <c:v>1199448.3730999988</c:v>
                </c:pt>
                <c:pt idx="28">
                  <c:v>1380570.2858000002</c:v>
                </c:pt>
                <c:pt idx="29">
                  <c:v>1785350.1290000002</c:v>
                </c:pt>
                <c:pt idx="30">
                  <c:v>1950151.8750000012</c:v>
                </c:pt>
                <c:pt idx="31">
                  <c:v>2106184.3945000009</c:v>
                </c:pt>
                <c:pt idx="32">
                  <c:v>2108190.7352999952</c:v>
                </c:pt>
                <c:pt idx="33">
                  <c:v>2332338.5917999977</c:v>
                </c:pt>
              </c:numCache>
            </c:numRef>
          </c:val>
        </c:ser>
        <c:dLbls>
          <c:showLegendKey val="0"/>
          <c:showVal val="0"/>
          <c:showCatName val="0"/>
          <c:showSerName val="0"/>
          <c:showPercent val="0"/>
          <c:showBubbleSize val="0"/>
        </c:dLbls>
        <c:axId val="678602320"/>
        <c:axId val="678599184"/>
      </c:areaChart>
      <c:dateAx>
        <c:axId val="67860232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8599184"/>
        <c:crosses val="autoZero"/>
        <c:auto val="1"/>
        <c:lblOffset val="100"/>
        <c:baseTimeUnit val="months"/>
      </c:dateAx>
      <c:valAx>
        <c:axId val="67859918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8602320"/>
        <c:crosses val="autoZero"/>
        <c:crossBetween val="midCat"/>
        <c:majorUnit val="10000000"/>
        <c:minorUnit val="0.1"/>
        <c:dispUnits>
          <c:builtInUnit val="millions"/>
          <c:dispUnitsLbl>
            <c:layout>
              <c:manualLayout>
                <c:xMode val="edge"/>
                <c:yMode val="edge"/>
                <c:x val="4.5020108701212889E-2"/>
                <c:y val="0.27728928170276496"/>
              </c:manualLayout>
            </c:layout>
            <c:spPr>
              <a:noFill/>
              <a:ln>
                <a:noFill/>
              </a:ln>
              <a:effectLst/>
            </c:spPr>
            <c:txPr>
              <a:bodyPr rot="-54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dispUnitsLbl>
        </c:dispUnits>
      </c:valAx>
      <c:spPr>
        <a:noFill/>
        <a:ln w="25400">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dirty="0"/>
              <a:t>Active </a:t>
            </a:r>
            <a:r>
              <a:rPr lang="en-US" sz="1400" dirty="0" smtClean="0"/>
              <a:t>Accounts</a:t>
            </a:r>
            <a:endParaRPr lang="en-US" sz="1400" dirty="0"/>
          </a:p>
        </c:rich>
      </c:tx>
      <c:layout>
        <c:manualLayout>
          <c:xMode val="edge"/>
          <c:yMode val="edge"/>
          <c:x val="0.4151023970930014"/>
          <c:y val="7.021728889240015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3430426737302009"/>
          <c:y val="0.25315136193260124"/>
          <c:w val="0.81145234529732868"/>
          <c:h val="0.38773132561681978"/>
        </c:manualLayout>
      </c:layout>
      <c:areaChart>
        <c:grouping val="stacked"/>
        <c:varyColors val="0"/>
        <c:ser>
          <c:idx val="0"/>
          <c:order val="0"/>
          <c:tx>
            <c:strRef>
              <c:f>Sheet1!$B$1</c:f>
              <c:strCache>
                <c:ptCount val="1"/>
                <c:pt idx="0">
                  <c:v>PaaS Legacy</c:v>
                </c:pt>
              </c:strCache>
            </c:strRef>
          </c:tx>
          <c:spPr>
            <a:pattFill prst="ltUpDiag">
              <a:fgClr>
                <a:schemeClr val="bg1"/>
              </a:fgClr>
              <a:bgClr>
                <a:srgbClr val="DC3C00"/>
              </a:bgClr>
            </a:pattFill>
            <a:ln>
              <a:noFill/>
            </a:ln>
            <a:effectLst/>
          </c:spPr>
          <c:dLbls>
            <c:dLbl>
              <c:idx val="0"/>
              <c:layout>
                <c:manualLayout>
                  <c:x val="5.112474437627812E-2"/>
                  <c:y val="-0.10683760683760683"/>
                </c:manualLayout>
              </c:layout>
              <c:tx>
                <c:rich>
                  <a:bodyPr/>
                  <a:lstStyle/>
                  <a:p>
                    <a:fld id="{BE8EA90A-003F-44A1-95C9-69CA5EAB3AFD}" type="VALUE">
                      <a:rPr lang="en-US" smtClean="0"/>
                      <a:pPr/>
                      <a:t>[VALUE]</a:t>
                    </a:fld>
                    <a:r>
                      <a:rPr lang="en-US" dirty="0" smtClean="0"/>
                      <a:t> K</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dLbl>
              <c:idx val="33"/>
              <c:layout>
                <c:manualLayout>
                  <c:x val="-7.2426721199727484E-2"/>
                  <c:y val="-6.5031586770717201E-2"/>
                </c:manualLayout>
              </c:layout>
              <c:tx>
                <c:rich>
                  <a:bodyPr/>
                  <a:lstStyle/>
                  <a:p>
                    <a:fld id="{60C5E449-05B2-4C31-8220-A3D011BBBD28}" type="VALUE">
                      <a:rPr lang="en-US" smtClean="0"/>
                      <a:pPr/>
                      <a:t>[VALUE]</a:t>
                    </a:fld>
                    <a:r>
                      <a:rPr lang="en-US" dirty="0" smtClean="0"/>
                      <a:t> K</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Sheet1!$B$2:$B$35</c:f>
              <c:numCache>
                <c:formatCode>General</c:formatCode>
                <c:ptCount val="34"/>
                <c:pt idx="0">
                  <c:v>12517</c:v>
                </c:pt>
                <c:pt idx="1">
                  <c:v>12428</c:v>
                </c:pt>
                <c:pt idx="2">
                  <c:v>12714</c:v>
                </c:pt>
                <c:pt idx="3">
                  <c:v>12996</c:v>
                </c:pt>
                <c:pt idx="4">
                  <c:v>13429</c:v>
                </c:pt>
                <c:pt idx="5">
                  <c:v>13527</c:v>
                </c:pt>
                <c:pt idx="6">
                  <c:v>13565</c:v>
                </c:pt>
                <c:pt idx="7">
                  <c:v>13801</c:v>
                </c:pt>
                <c:pt idx="8">
                  <c:v>13968</c:v>
                </c:pt>
                <c:pt idx="9">
                  <c:v>14233</c:v>
                </c:pt>
                <c:pt idx="10">
                  <c:v>13619</c:v>
                </c:pt>
                <c:pt idx="11">
                  <c:v>13065</c:v>
                </c:pt>
                <c:pt idx="12">
                  <c:v>12613</c:v>
                </c:pt>
                <c:pt idx="13">
                  <c:v>12307</c:v>
                </c:pt>
                <c:pt idx="14">
                  <c:v>11989</c:v>
                </c:pt>
                <c:pt idx="15">
                  <c:v>11675</c:v>
                </c:pt>
                <c:pt idx="16">
                  <c:v>11268</c:v>
                </c:pt>
                <c:pt idx="17">
                  <c:v>10922</c:v>
                </c:pt>
                <c:pt idx="18">
                  <c:v>10678</c:v>
                </c:pt>
                <c:pt idx="19">
                  <c:v>10575</c:v>
                </c:pt>
                <c:pt idx="20">
                  <c:v>10505</c:v>
                </c:pt>
                <c:pt idx="21">
                  <c:v>10334</c:v>
                </c:pt>
                <c:pt idx="22">
                  <c:v>9975</c:v>
                </c:pt>
                <c:pt idx="23">
                  <c:v>9767</c:v>
                </c:pt>
                <c:pt idx="24">
                  <c:v>9447</c:v>
                </c:pt>
                <c:pt idx="25">
                  <c:v>9227</c:v>
                </c:pt>
                <c:pt idx="26">
                  <c:v>9036</c:v>
                </c:pt>
                <c:pt idx="27">
                  <c:v>8855</c:v>
                </c:pt>
                <c:pt idx="28">
                  <c:v>8566</c:v>
                </c:pt>
                <c:pt idx="29">
                  <c:v>8365</c:v>
                </c:pt>
                <c:pt idx="30">
                  <c:v>8194</c:v>
                </c:pt>
                <c:pt idx="31">
                  <c:v>8019</c:v>
                </c:pt>
                <c:pt idx="32">
                  <c:v>7845</c:v>
                </c:pt>
                <c:pt idx="33">
                  <c:v>7694</c:v>
                </c:pt>
              </c:numCache>
            </c:numRef>
          </c:val>
        </c:ser>
        <c:ser>
          <c:idx val="1"/>
          <c:order val="1"/>
          <c:tx>
            <c:strRef>
              <c:f>Sheet1!$C$1</c:f>
              <c:strCache>
                <c:ptCount val="1"/>
                <c:pt idx="0">
                  <c:v>PaaS New</c:v>
                </c:pt>
              </c:strCache>
            </c:strRef>
          </c:tx>
          <c:spPr>
            <a:solidFill>
              <a:schemeClr val="accent2"/>
            </a:solidFill>
            <a:ln>
              <a:noFill/>
            </a:ln>
            <a:effectLst/>
          </c:spPr>
          <c:dLbls>
            <c:dLbl>
              <c:idx val="33"/>
              <c:layout>
                <c:manualLayout>
                  <c:x val="-8.9468302658486709E-2"/>
                  <c:y val="-0.1300631735414344"/>
                </c:manualLayout>
              </c:layout>
              <c:tx>
                <c:rich>
                  <a:bodyPr/>
                  <a:lstStyle/>
                  <a:p>
                    <a:fld id="{7223F0B1-B0F5-456D-AC73-36BA15A15ACF}" type="VALUE">
                      <a:rPr lang="en-US" smtClean="0"/>
                      <a:pPr/>
                      <a:t>[VALUE]</a:t>
                    </a:fld>
                    <a:r>
                      <a:rPr lang="en-US" dirty="0" smtClean="0"/>
                      <a:t> K</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Sheet1!$C$2:$C$35</c:f>
              <c:numCache>
                <c:formatCode>General</c:formatCode>
                <c:ptCount val="34"/>
                <c:pt idx="10">
                  <c:v>749</c:v>
                </c:pt>
                <c:pt idx="11">
                  <c:v>1037</c:v>
                </c:pt>
                <c:pt idx="12">
                  <c:v>1375</c:v>
                </c:pt>
                <c:pt idx="13">
                  <c:v>1773</c:v>
                </c:pt>
                <c:pt idx="14">
                  <c:v>2441</c:v>
                </c:pt>
                <c:pt idx="15">
                  <c:v>3227</c:v>
                </c:pt>
                <c:pt idx="16">
                  <c:v>3858</c:v>
                </c:pt>
                <c:pt idx="17">
                  <c:v>4567</c:v>
                </c:pt>
                <c:pt idx="18">
                  <c:v>5058</c:v>
                </c:pt>
                <c:pt idx="19">
                  <c:v>5917</c:v>
                </c:pt>
                <c:pt idx="20">
                  <c:v>6546</c:v>
                </c:pt>
                <c:pt idx="21">
                  <c:v>7421</c:v>
                </c:pt>
                <c:pt idx="22">
                  <c:v>7762</c:v>
                </c:pt>
                <c:pt idx="23">
                  <c:v>7923</c:v>
                </c:pt>
                <c:pt idx="24">
                  <c:v>8219</c:v>
                </c:pt>
                <c:pt idx="25">
                  <c:v>8590</c:v>
                </c:pt>
                <c:pt idx="26">
                  <c:v>8783</c:v>
                </c:pt>
                <c:pt idx="27">
                  <c:v>8982</c:v>
                </c:pt>
                <c:pt idx="28">
                  <c:v>9252</c:v>
                </c:pt>
                <c:pt idx="29">
                  <c:v>9387</c:v>
                </c:pt>
                <c:pt idx="30">
                  <c:v>9700</c:v>
                </c:pt>
                <c:pt idx="31">
                  <c:v>9962</c:v>
                </c:pt>
                <c:pt idx="32">
                  <c:v>10352</c:v>
                </c:pt>
                <c:pt idx="33">
                  <c:v>10676</c:v>
                </c:pt>
              </c:numCache>
            </c:numRef>
          </c:val>
        </c:ser>
        <c:ser>
          <c:idx val="2"/>
          <c:order val="2"/>
          <c:tx>
            <c:strRef>
              <c:f>Sheet1!$D$1</c:f>
              <c:strCache>
                <c:ptCount val="1"/>
                <c:pt idx="0">
                  <c:v>Only IaaS</c:v>
                </c:pt>
              </c:strCache>
            </c:strRef>
          </c:tx>
          <c:spPr>
            <a:solidFill>
              <a:schemeClr val="accent3"/>
            </a:solidFill>
            <a:ln>
              <a:noFill/>
            </a:ln>
            <a:effectLst/>
          </c:spPr>
          <c:dLbls>
            <c:dLbl>
              <c:idx val="33"/>
              <c:layout>
                <c:manualLayout>
                  <c:x val="-6.3905930470347649E-2"/>
                  <c:y val="-5.5741360089186176E-2"/>
                </c:manualLayout>
              </c:layout>
              <c:tx>
                <c:rich>
                  <a:bodyPr/>
                  <a:lstStyle/>
                  <a:p>
                    <a:fld id="{BAF8D1C9-D068-45BF-9146-28D17B7FC91C}" type="VALUE">
                      <a:rPr lang="en-US" smtClean="0"/>
                      <a:pPr/>
                      <a:t>[VALUE]</a:t>
                    </a:fld>
                    <a:r>
                      <a:rPr lang="en-US" dirty="0" smtClean="0"/>
                      <a:t> K</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Sheet1!$D$2:$D$35</c:f>
              <c:numCache>
                <c:formatCode>General</c:formatCode>
                <c:ptCount val="34"/>
                <c:pt idx="0">
                  <c:v>2208</c:v>
                </c:pt>
                <c:pt idx="1">
                  <c:v>3489</c:v>
                </c:pt>
                <c:pt idx="2">
                  <c:v>4271</c:v>
                </c:pt>
                <c:pt idx="3">
                  <c:v>5506</c:v>
                </c:pt>
                <c:pt idx="4">
                  <c:v>7347</c:v>
                </c:pt>
                <c:pt idx="5">
                  <c:v>8880</c:v>
                </c:pt>
                <c:pt idx="6">
                  <c:v>9933</c:v>
                </c:pt>
                <c:pt idx="7">
                  <c:v>11376</c:v>
                </c:pt>
                <c:pt idx="8">
                  <c:v>12597</c:v>
                </c:pt>
                <c:pt idx="9">
                  <c:v>14377</c:v>
                </c:pt>
                <c:pt idx="10">
                  <c:v>17026</c:v>
                </c:pt>
                <c:pt idx="11">
                  <c:v>19624</c:v>
                </c:pt>
                <c:pt idx="12">
                  <c:v>22971</c:v>
                </c:pt>
                <c:pt idx="13">
                  <c:v>26586</c:v>
                </c:pt>
                <c:pt idx="14">
                  <c:v>31839</c:v>
                </c:pt>
                <c:pt idx="15">
                  <c:v>35940</c:v>
                </c:pt>
                <c:pt idx="16">
                  <c:v>41788</c:v>
                </c:pt>
                <c:pt idx="17">
                  <c:v>45858</c:v>
                </c:pt>
                <c:pt idx="18">
                  <c:v>47180</c:v>
                </c:pt>
                <c:pt idx="19">
                  <c:v>50158</c:v>
                </c:pt>
                <c:pt idx="20">
                  <c:v>53930</c:v>
                </c:pt>
                <c:pt idx="21">
                  <c:v>58901</c:v>
                </c:pt>
                <c:pt idx="22">
                  <c:v>63382</c:v>
                </c:pt>
                <c:pt idx="23">
                  <c:v>67164</c:v>
                </c:pt>
                <c:pt idx="24">
                  <c:v>72681</c:v>
                </c:pt>
                <c:pt idx="25">
                  <c:v>75041</c:v>
                </c:pt>
                <c:pt idx="26">
                  <c:v>78477</c:v>
                </c:pt>
                <c:pt idx="27">
                  <c:v>83463</c:v>
                </c:pt>
                <c:pt idx="28">
                  <c:v>91106</c:v>
                </c:pt>
                <c:pt idx="29">
                  <c:v>98240</c:v>
                </c:pt>
                <c:pt idx="30">
                  <c:v>101736</c:v>
                </c:pt>
                <c:pt idx="31">
                  <c:v>106278</c:v>
                </c:pt>
                <c:pt idx="32">
                  <c:v>114494</c:v>
                </c:pt>
                <c:pt idx="33">
                  <c:v>123086</c:v>
                </c:pt>
              </c:numCache>
            </c:numRef>
          </c:val>
        </c:ser>
        <c:ser>
          <c:idx val="3"/>
          <c:order val="3"/>
          <c:tx>
            <c:strRef>
              <c:f>Sheet1!$E$1</c:f>
              <c:strCache>
                <c:ptCount val="1"/>
                <c:pt idx="0">
                  <c:v>Legacy IaaS+PaaS</c:v>
                </c:pt>
              </c:strCache>
            </c:strRef>
          </c:tx>
          <c:spPr>
            <a:pattFill prst="ltUpDiag">
              <a:fgClr>
                <a:schemeClr val="bg1"/>
              </a:fgClr>
              <a:bgClr>
                <a:srgbClr val="003963"/>
              </a:bgClr>
            </a:pattFill>
            <a:ln>
              <a:noFill/>
            </a:ln>
            <a:effectLst/>
          </c:spPr>
          <c:dLbls>
            <c:dLbl>
              <c:idx val="33"/>
              <c:layout>
                <c:manualLayout>
                  <c:x val="-7.0296523517382414E-2"/>
                  <c:y val="-2.3225566703827617E-2"/>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fld id="{28585E8B-F304-4B74-BFBE-E02B290D3473}" type="VALUE">
                      <a:rPr lang="en-US" smtClean="0"/>
                      <a:pPr>
                        <a:defRPr/>
                      </a:pPr>
                      <a:t>[VALUE]</a:t>
                    </a:fld>
                    <a:r>
                      <a:rPr lang="en-US" dirty="0" smtClean="0"/>
                      <a:t> K</a:t>
                    </a:r>
                  </a:p>
                </c:rich>
              </c:tx>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Sheet1!$E$2:$E$35</c:f>
              <c:numCache>
                <c:formatCode>General</c:formatCode>
                <c:ptCount val="34"/>
                <c:pt idx="0">
                  <c:v>1294</c:v>
                </c:pt>
                <c:pt idx="1">
                  <c:v>1419</c:v>
                </c:pt>
                <c:pt idx="2">
                  <c:v>1465</c:v>
                </c:pt>
                <c:pt idx="3">
                  <c:v>1787</c:v>
                </c:pt>
                <c:pt idx="4">
                  <c:v>2077</c:v>
                </c:pt>
                <c:pt idx="5">
                  <c:v>2301</c:v>
                </c:pt>
                <c:pt idx="6">
                  <c:v>2341</c:v>
                </c:pt>
                <c:pt idx="7">
                  <c:v>2594</c:v>
                </c:pt>
                <c:pt idx="8">
                  <c:v>2772</c:v>
                </c:pt>
                <c:pt idx="9">
                  <c:v>3135</c:v>
                </c:pt>
                <c:pt idx="10">
                  <c:v>3494</c:v>
                </c:pt>
                <c:pt idx="11">
                  <c:v>3695</c:v>
                </c:pt>
                <c:pt idx="12">
                  <c:v>3875</c:v>
                </c:pt>
                <c:pt idx="13">
                  <c:v>3918</c:v>
                </c:pt>
                <c:pt idx="14">
                  <c:v>3940</c:v>
                </c:pt>
                <c:pt idx="15">
                  <c:v>3965</c:v>
                </c:pt>
                <c:pt idx="16">
                  <c:v>4135</c:v>
                </c:pt>
                <c:pt idx="17">
                  <c:v>4184</c:v>
                </c:pt>
                <c:pt idx="18">
                  <c:v>4011</c:v>
                </c:pt>
                <c:pt idx="19">
                  <c:v>4090</c:v>
                </c:pt>
                <c:pt idx="20">
                  <c:v>4210</c:v>
                </c:pt>
                <c:pt idx="21">
                  <c:v>4436</c:v>
                </c:pt>
                <c:pt idx="22">
                  <c:v>4405</c:v>
                </c:pt>
                <c:pt idx="23">
                  <c:v>4343</c:v>
                </c:pt>
                <c:pt idx="24">
                  <c:v>4322</c:v>
                </c:pt>
                <c:pt idx="25">
                  <c:v>4271</c:v>
                </c:pt>
                <c:pt idx="26">
                  <c:v>4202</c:v>
                </c:pt>
                <c:pt idx="27">
                  <c:v>4282</c:v>
                </c:pt>
                <c:pt idx="28">
                  <c:v>4304</c:v>
                </c:pt>
                <c:pt idx="29">
                  <c:v>4251</c:v>
                </c:pt>
                <c:pt idx="30">
                  <c:v>4183</c:v>
                </c:pt>
                <c:pt idx="31">
                  <c:v>4143</c:v>
                </c:pt>
                <c:pt idx="32">
                  <c:v>4106</c:v>
                </c:pt>
                <c:pt idx="33">
                  <c:v>4096</c:v>
                </c:pt>
              </c:numCache>
            </c:numRef>
          </c:val>
        </c:ser>
        <c:ser>
          <c:idx val="4"/>
          <c:order val="4"/>
          <c:tx>
            <c:strRef>
              <c:f>Sheet1!$F$1</c:f>
              <c:strCache>
                <c:ptCount val="1"/>
                <c:pt idx="0">
                  <c:v>New IaaS+PaaS</c:v>
                </c:pt>
              </c:strCache>
            </c:strRef>
          </c:tx>
          <c:spPr>
            <a:solidFill>
              <a:srgbClr val="003963"/>
            </a:solidFill>
            <a:ln>
              <a:noFill/>
            </a:ln>
            <a:effectLst/>
          </c:spPr>
          <c:dLbls>
            <c:dLbl>
              <c:idx val="33"/>
              <c:layout>
                <c:manualLayout>
                  <c:x val="-7.4556918882072262E-2"/>
                  <c:y val="-0.10683760683760683"/>
                </c:manualLayout>
              </c:layout>
              <c:tx>
                <c:rich>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fld id="{4A1C7C7D-2D6B-4574-9585-4FD60376BEF5}" type="VALUE">
                      <a:rPr lang="en-US" smtClean="0"/>
                      <a:pPr>
                        <a:defRPr/>
                      </a:pPr>
                      <a:t>[VALUE]</a:t>
                    </a:fld>
                    <a:r>
                      <a:rPr lang="en-US" dirty="0" smtClean="0"/>
                      <a:t> K</a:t>
                    </a:r>
                  </a:p>
                </c:rich>
              </c:tx>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m/d/yyyy</c:formatCode>
                <c:ptCount val="34"/>
                <c:pt idx="0">
                  <c:v>41061</c:v>
                </c:pt>
                <c:pt idx="1">
                  <c:v>41091</c:v>
                </c:pt>
                <c:pt idx="2">
                  <c:v>41122</c:v>
                </c:pt>
                <c:pt idx="3">
                  <c:v>41153</c:v>
                </c:pt>
                <c:pt idx="4">
                  <c:v>41183</c:v>
                </c:pt>
                <c:pt idx="5">
                  <c:v>41214</c:v>
                </c:pt>
                <c:pt idx="6">
                  <c:v>41244</c:v>
                </c:pt>
                <c:pt idx="7">
                  <c:v>41275</c:v>
                </c:pt>
                <c:pt idx="8">
                  <c:v>41306</c:v>
                </c:pt>
                <c:pt idx="9">
                  <c:v>41334</c:v>
                </c:pt>
                <c:pt idx="10">
                  <c:v>41365</c:v>
                </c:pt>
                <c:pt idx="11">
                  <c:v>41395</c:v>
                </c:pt>
                <c:pt idx="12">
                  <c:v>41426</c:v>
                </c:pt>
                <c:pt idx="13">
                  <c:v>41456</c:v>
                </c:pt>
                <c:pt idx="14">
                  <c:v>41487</c:v>
                </c:pt>
                <c:pt idx="15">
                  <c:v>41518</c:v>
                </c:pt>
                <c:pt idx="16">
                  <c:v>41548</c:v>
                </c:pt>
                <c:pt idx="17">
                  <c:v>41579</c:v>
                </c:pt>
                <c:pt idx="18">
                  <c:v>41609</c:v>
                </c:pt>
                <c:pt idx="19">
                  <c:v>41640</c:v>
                </c:pt>
                <c:pt idx="20">
                  <c:v>41671</c:v>
                </c:pt>
                <c:pt idx="21">
                  <c:v>41699</c:v>
                </c:pt>
                <c:pt idx="22">
                  <c:v>41730</c:v>
                </c:pt>
                <c:pt idx="23">
                  <c:v>41760</c:v>
                </c:pt>
                <c:pt idx="24">
                  <c:v>41791</c:v>
                </c:pt>
                <c:pt idx="25">
                  <c:v>41821</c:v>
                </c:pt>
                <c:pt idx="26">
                  <c:v>41852</c:v>
                </c:pt>
                <c:pt idx="27">
                  <c:v>41883</c:v>
                </c:pt>
                <c:pt idx="28">
                  <c:v>41913</c:v>
                </c:pt>
                <c:pt idx="29">
                  <c:v>41944</c:v>
                </c:pt>
                <c:pt idx="30">
                  <c:v>41974</c:v>
                </c:pt>
                <c:pt idx="31">
                  <c:v>42005</c:v>
                </c:pt>
                <c:pt idx="32">
                  <c:v>42036</c:v>
                </c:pt>
                <c:pt idx="33">
                  <c:v>42064</c:v>
                </c:pt>
              </c:numCache>
            </c:numRef>
          </c:cat>
          <c:val>
            <c:numRef>
              <c:f>Sheet1!$F$2:$F$35</c:f>
              <c:numCache>
                <c:formatCode>General</c:formatCode>
                <c:ptCount val="34"/>
                <c:pt idx="10">
                  <c:v>245</c:v>
                </c:pt>
                <c:pt idx="11">
                  <c:v>354</c:v>
                </c:pt>
                <c:pt idx="12">
                  <c:v>481</c:v>
                </c:pt>
                <c:pt idx="13">
                  <c:v>680</c:v>
                </c:pt>
                <c:pt idx="14">
                  <c:v>921</c:v>
                </c:pt>
                <c:pt idx="15">
                  <c:v>1178</c:v>
                </c:pt>
                <c:pt idx="16">
                  <c:v>1574</c:v>
                </c:pt>
                <c:pt idx="17">
                  <c:v>1902</c:v>
                </c:pt>
                <c:pt idx="18">
                  <c:v>1930</c:v>
                </c:pt>
                <c:pt idx="19">
                  <c:v>2191</c:v>
                </c:pt>
                <c:pt idx="20">
                  <c:v>2431</c:v>
                </c:pt>
                <c:pt idx="21">
                  <c:v>3064</c:v>
                </c:pt>
                <c:pt idx="22">
                  <c:v>3070</c:v>
                </c:pt>
                <c:pt idx="23">
                  <c:v>3325</c:v>
                </c:pt>
                <c:pt idx="24">
                  <c:v>3449</c:v>
                </c:pt>
                <c:pt idx="25">
                  <c:v>3693</c:v>
                </c:pt>
                <c:pt idx="26">
                  <c:v>3689</c:v>
                </c:pt>
                <c:pt idx="27">
                  <c:v>4001</c:v>
                </c:pt>
                <c:pt idx="28">
                  <c:v>4366</c:v>
                </c:pt>
                <c:pt idx="29">
                  <c:v>4678</c:v>
                </c:pt>
                <c:pt idx="30">
                  <c:v>4700</c:v>
                </c:pt>
                <c:pt idx="31">
                  <c:v>4902</c:v>
                </c:pt>
                <c:pt idx="32">
                  <c:v>5187</c:v>
                </c:pt>
                <c:pt idx="33">
                  <c:v>5692</c:v>
                </c:pt>
              </c:numCache>
            </c:numRef>
          </c:val>
        </c:ser>
        <c:dLbls>
          <c:showLegendKey val="0"/>
          <c:showVal val="0"/>
          <c:showCatName val="0"/>
          <c:showSerName val="0"/>
          <c:showPercent val="0"/>
          <c:showBubbleSize val="0"/>
        </c:dLbls>
        <c:axId val="678606240"/>
        <c:axId val="678600360"/>
      </c:areaChart>
      <c:dateAx>
        <c:axId val="67860624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8600360"/>
        <c:crosses val="autoZero"/>
        <c:auto val="1"/>
        <c:lblOffset val="100"/>
        <c:baseTimeUnit val="months"/>
      </c:dateAx>
      <c:valAx>
        <c:axId val="6786003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678606240"/>
        <c:crosses val="autoZero"/>
        <c:crossBetween val="midCat"/>
        <c:majorUnit val="30000"/>
        <c:dispUnits>
          <c:builtInUnit val="thousands"/>
          <c:dispUnitsLbl>
            <c:layout>
              <c:manualLayout>
                <c:xMode val="edge"/>
                <c:yMode val="edge"/>
                <c:x val="3.5665883022290928E-2"/>
                <c:y val="0.31533991988459642"/>
              </c:manualLayout>
            </c:layout>
            <c:spPr>
              <a:noFill/>
              <a:ln>
                <a:noFill/>
              </a:ln>
              <a:effectLst/>
            </c:spPr>
            <c:txPr>
              <a:bodyPr rot="-54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0.91217</cdr:x>
      <cdr:y>0.51631</cdr:y>
    </cdr:from>
    <cdr:to>
      <cdr:x>0.98993</cdr:x>
      <cdr:y>0.58513</cdr:y>
    </cdr:to>
    <cdr:sp macro="" textlink="">
      <cdr:nvSpPr>
        <cdr:cNvPr id="2" name="Rectangle 1"/>
        <cdr:cNvSpPr/>
      </cdr:nvSpPr>
      <cdr:spPr>
        <a:xfrm xmlns:a="http://schemas.openxmlformats.org/drawingml/2006/main">
          <a:off x="8953673" y="1654685"/>
          <a:ext cx="763277" cy="22055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r>
            <a:rPr lang="en-US" dirty="0"/>
            <a:t>a</a:t>
          </a:r>
          <a:r>
            <a:rPr lang="en-US" dirty="0">
              <a:solidFill>
                <a:sysClr val="windowText" lastClr="000000"/>
              </a:solidFill>
            </a:rPr>
            <a:t>AWS</a:t>
          </a:r>
          <a:endParaRPr lang="en-US" dirty="0"/>
        </a:p>
      </cdr:txBody>
    </cdr:sp>
  </cdr:relSizeAnchor>
  <cdr:relSizeAnchor xmlns:cdr="http://schemas.openxmlformats.org/drawingml/2006/chartDrawing">
    <cdr:from>
      <cdr:x>0.91851</cdr:x>
      <cdr:y>0.606</cdr:y>
    </cdr:from>
    <cdr:to>
      <cdr:x>0.99466</cdr:x>
      <cdr:y>0.68665</cdr:y>
    </cdr:to>
    <cdr:sp macro="" textlink="">
      <cdr:nvSpPr>
        <cdr:cNvPr id="3" name="Rectangle 2"/>
        <cdr:cNvSpPr/>
      </cdr:nvSpPr>
      <cdr:spPr>
        <a:xfrm xmlns:a="http://schemas.openxmlformats.org/drawingml/2006/main">
          <a:off x="9015913" y="1942148"/>
          <a:ext cx="747473" cy="258471"/>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ysClr val="windowText" lastClr="000000"/>
              </a:solidFill>
            </a:rPr>
            <a:t>Azure</a:t>
          </a:r>
        </a:p>
      </cdr:txBody>
    </cdr:sp>
  </cdr:relSizeAnchor>
  <cdr:relSizeAnchor xmlns:cdr="http://schemas.openxmlformats.org/drawingml/2006/chartDrawing">
    <cdr:from>
      <cdr:x>0.90548</cdr:x>
      <cdr:y>0.17671</cdr:y>
    </cdr:from>
    <cdr:to>
      <cdr:x>0.99628</cdr:x>
      <cdr:y>0.22765</cdr:y>
    </cdr:to>
    <cdr:sp macro="" textlink="">
      <cdr:nvSpPr>
        <cdr:cNvPr id="4" name="Rectangle 3"/>
        <cdr:cNvSpPr/>
      </cdr:nvSpPr>
      <cdr:spPr>
        <a:xfrm xmlns:a="http://schemas.openxmlformats.org/drawingml/2006/main">
          <a:off x="9107714" y="685162"/>
          <a:ext cx="913302" cy="197509"/>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dirty="0">
              <a:solidFill>
                <a:sysClr val="windowText" lastClr="000000"/>
              </a:solidFill>
            </a:rPr>
            <a:t>Market</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dirty="0" smtClean="0">
                <a:latin typeface="Segoe UI" pitchFamily="34" charset="0"/>
              </a:rPr>
              <a:t>Server and Cloud 2013 Template</a:t>
            </a:r>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59CAD5B4-238F-4F2B-8655-BAD73E07D97C}" type="datetime8">
              <a:rPr lang="en-US" smtClean="0">
                <a:latin typeface="Segoe UI" pitchFamily="34" charset="0"/>
              </a:rPr>
              <a:t>10/27/2015 10:14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26A1AACD-C27B-440B-8E92-17785A777272}" type="datetime8">
              <a:rPr lang="en-US" smtClean="0"/>
              <a:t>10/27/2015 10:14 AM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ft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08354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78725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58091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905893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2146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691416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702359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568448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82293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916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97225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023603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847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8464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221334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166297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857355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4E08FA8-288C-4869-9BC8-74D146581291}" type="datetime1">
              <a:rPr lang="en-US" smtClean="0">
                <a:solidFill>
                  <a:prstClr val="black"/>
                </a:solidFill>
              </a:rPr>
              <a:pPr/>
              <a:t>10/27/2015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07925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sp>
        <p:nvSpPr>
          <p:cNvPr id="2" name="TextBox 1"/>
          <p:cNvSpPr txBox="1"/>
          <p:nvPr userDrawn="1"/>
        </p:nvSpPr>
        <p:spPr>
          <a:xfrm>
            <a:off x="11538116" y="6247294"/>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774142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Walk-in">
    <p:bg>
      <p:bgPr>
        <a:solidFill>
          <a:srgbClr val="00569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1803685"/>
            <a:ext cx="11375536" cy="1243058"/>
          </a:xfrm>
        </p:spPr>
        <p:txBody>
          <a:bodyPr anchor="b" anchorCtr="0"/>
          <a:lstStyle>
            <a:lvl1pPr>
              <a:defRPr sz="8975" spc="-408"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4"/>
            <a:ext cx="7658199" cy="439465"/>
          </a:xfrm>
        </p:spPr>
        <p:txBody>
          <a:bodyPr/>
          <a:lstStyle>
            <a:lvl1pPr marL="0" indent="0">
              <a:spcBef>
                <a:spcPts val="0"/>
              </a:spcBef>
              <a:buNone/>
              <a:defRPr spc="-102" baseline="0">
                <a:solidFill>
                  <a:schemeClr val="bg1"/>
                </a:soli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734327" y="6729533"/>
            <a:ext cx="794277" cy="170077"/>
          </a:xfrm>
          <a:prstGeom prst="rect">
            <a:avLst/>
          </a:prstGeom>
        </p:spPr>
      </p:pic>
    </p:spTree>
    <p:extLst>
      <p:ext uri="{BB962C8B-B14F-4D97-AF65-F5344CB8AC3E}">
        <p14:creationId xmlns:p14="http://schemas.microsoft.com/office/powerpoint/2010/main" val="158324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78" y="11630"/>
            <a:ext cx="11192830" cy="730214"/>
          </a:xfrm>
        </p:spPr>
        <p:txBody>
          <a:bodyPr>
            <a:normAutofit/>
          </a:bodyPr>
          <a:lstStyle>
            <a:lvl1pPr algn="l">
              <a:defRPr sz="2781"/>
            </a:lvl1pPr>
          </a:lstStyle>
          <a:p>
            <a:r>
              <a:rPr lang="en-US" dirty="0" smtClean="0"/>
              <a:t>Click to edit Master title style</a:t>
            </a:r>
            <a:endParaRPr lang="en-US" dirty="0"/>
          </a:p>
        </p:txBody>
      </p:sp>
      <p:sp>
        <p:nvSpPr>
          <p:cNvPr id="3" name="Content Placeholder 2"/>
          <p:cNvSpPr>
            <a:spLocks noGrp="1"/>
          </p:cNvSpPr>
          <p:nvPr>
            <p:ph idx="1"/>
          </p:nvPr>
        </p:nvSpPr>
        <p:spPr>
          <a:xfrm>
            <a:off x="365778" y="1632086"/>
            <a:ext cx="11192830" cy="1403654"/>
          </a:xfrm>
        </p:spPr>
        <p:txBody>
          <a:bodyPr/>
          <a:lstStyle>
            <a:lvl1pPr>
              <a:defRPr sz="2225"/>
            </a:lvl1pPr>
            <a:lvl2pPr>
              <a:defRPr sz="1669"/>
            </a:lvl2pPr>
            <a:lvl3pPr>
              <a:defRPr sz="1530"/>
            </a:lvl3pPr>
            <a:lvl4pPr>
              <a:defRPr sz="1251"/>
            </a:lvl4pPr>
            <a:lvl5pPr>
              <a:defRPr sz="111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1824" y="6482892"/>
            <a:ext cx="2901844" cy="372394"/>
          </a:xfrm>
          <a:prstGeom prst="rect">
            <a:avLst/>
          </a:prstGeom>
        </p:spPr>
        <p:txBody>
          <a:bodyPr/>
          <a:lstStyle/>
          <a:p>
            <a:pPr defTabSz="1013716"/>
            <a:fld id="{5D61DDAB-34D1-4388-ABBF-6CF866C680D9}" type="datetime1">
              <a:rPr lang="en-US" sz="2086" smtClean="0">
                <a:solidFill>
                  <a:prstClr val="black">
                    <a:tint val="75000"/>
                  </a:prstClr>
                </a:solidFill>
              </a:rPr>
              <a:pPr defTabSz="1013716"/>
              <a:t>10/27/2015</a:t>
            </a:fld>
            <a:endParaRPr lang="en-US" sz="2086" dirty="0">
              <a:solidFill>
                <a:prstClr val="black">
                  <a:tint val="75000"/>
                </a:prstClr>
              </a:solidFill>
            </a:endParaRPr>
          </a:p>
        </p:txBody>
      </p:sp>
      <p:sp>
        <p:nvSpPr>
          <p:cNvPr id="5" name="Footer Placeholder 4"/>
          <p:cNvSpPr>
            <a:spLocks noGrp="1"/>
          </p:cNvSpPr>
          <p:nvPr>
            <p:ph type="ftr" sz="quarter" idx="11"/>
          </p:nvPr>
        </p:nvSpPr>
        <p:spPr>
          <a:xfrm>
            <a:off x="4249130" y="6482919"/>
            <a:ext cx="3938219" cy="372394"/>
          </a:xfrm>
          <a:prstGeom prst="rect">
            <a:avLst/>
          </a:prstGeom>
        </p:spPr>
        <p:txBody>
          <a:bodyPr lIns="146114" tIns="73056" rIns="146114" bIns="73056"/>
          <a:lstStyle/>
          <a:p>
            <a:pPr defTabSz="1016112"/>
            <a:endParaRPr lang="en-US" sz="2086" dirty="0">
              <a:solidFill>
                <a:prstClr val="black"/>
              </a:solidFill>
            </a:endParaRPr>
          </a:p>
        </p:txBody>
      </p:sp>
      <p:sp>
        <p:nvSpPr>
          <p:cNvPr id="6" name="Slide Number Placeholder 5"/>
          <p:cNvSpPr>
            <a:spLocks noGrp="1"/>
          </p:cNvSpPr>
          <p:nvPr>
            <p:ph type="sldNum" sz="quarter" idx="12"/>
          </p:nvPr>
        </p:nvSpPr>
        <p:spPr>
          <a:xfrm>
            <a:off x="8912807" y="6482892"/>
            <a:ext cx="2901844" cy="372394"/>
          </a:xfrm>
          <a:prstGeom prst="rect">
            <a:avLst/>
          </a:prstGeom>
        </p:spPr>
        <p:txBody>
          <a:bodyPr/>
          <a:lstStyle/>
          <a:p>
            <a:pPr defTabSz="1013716"/>
            <a:fld id="{F2610070-3305-49F8-87D3-027CC969787C}" type="slidenum">
              <a:rPr lang="en-US" sz="2086" smtClean="0">
                <a:solidFill>
                  <a:prstClr val="black">
                    <a:tint val="75000"/>
                  </a:prstClr>
                </a:solidFill>
              </a:rPr>
              <a:pPr defTabSz="1013716"/>
              <a:t>‹#›</a:t>
            </a:fld>
            <a:endParaRPr lang="en-US" sz="2086" dirty="0">
              <a:solidFill>
                <a:prstClr val="black">
                  <a:tint val="75000"/>
                </a:prstClr>
              </a:solidFill>
            </a:endParaRPr>
          </a:p>
        </p:txBody>
      </p:sp>
      <p:sp>
        <p:nvSpPr>
          <p:cNvPr id="9" name="Text Placeholder 8"/>
          <p:cNvSpPr>
            <a:spLocks noGrp="1"/>
          </p:cNvSpPr>
          <p:nvPr>
            <p:ph type="body" sz="quarter" idx="13"/>
          </p:nvPr>
        </p:nvSpPr>
        <p:spPr>
          <a:xfrm>
            <a:off x="365806" y="953799"/>
            <a:ext cx="11217212" cy="20259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365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706"/>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F25DDA3E-6FDA-4BEB-8E62-90B89508F40B}" type="datetimeFigureOut">
              <a:rPr lang="en-US" smtClean="0">
                <a:solidFill>
                  <a:srgbClr val="000000"/>
                </a:solidFill>
              </a:rPr>
              <a:pPr defTabSz="932597"/>
              <a:t>10/27/2015</a:t>
            </a:fld>
            <a:endParaRPr lang="en-US">
              <a:solidFill>
                <a:srgbClr val="00000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00000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280CF5D6-E022-409B-84B9-2AF3DF11971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28064486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Content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857076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87393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Content LtB">
    <p:spTree>
      <p:nvGrpSpPr>
        <p:cNvPr id="1" name=""/>
        <p:cNvGrpSpPr/>
        <p:nvPr/>
      </p:nvGrpSpPr>
      <p:grpSpPr>
        <a:xfrm>
          <a:off x="0" y="0"/>
          <a:ext cx="0" cy="0"/>
          <a:chOff x="0" y="0"/>
          <a:chExt cx="0" cy="0"/>
        </a:xfrm>
      </p:grpSpPr>
      <p:sp>
        <p:nvSpPr>
          <p:cNvPr id="5" name="Rectangle 4"/>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6"/>
            <a:ext cx="11375536" cy="665882"/>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a:spAutoFit/>
          </a:bodyPr>
          <a:lstStyle>
            <a:lvl1pPr marL="241235" indent="-241235">
              <a:buClr>
                <a:schemeClr val="accent1"/>
              </a:buClr>
              <a:buFont typeface="Wingdings" pitchFamily="2" charset="2"/>
              <a:buChar char="§"/>
              <a:defRPr/>
            </a:lvl1pPr>
            <a:lvl2pPr marL="584468" indent="-234759">
              <a:buClr>
                <a:schemeClr val="accent1"/>
              </a:buClr>
              <a:buFont typeface="Wingdings" pitchFamily="2" charset="2"/>
              <a:buChar char="§"/>
              <a:defRPr/>
            </a:lvl2pPr>
            <a:lvl3pPr marL="814370" indent="-229901">
              <a:buClr>
                <a:schemeClr val="accent1"/>
              </a:buClr>
              <a:buFont typeface="Wingdings" pitchFamily="2" charset="2"/>
              <a:buChar char="§"/>
              <a:defRPr/>
            </a:lvl3pPr>
            <a:lvl4pPr marL="1050747" indent="-236377">
              <a:buClr>
                <a:schemeClr val="accent1"/>
              </a:buClr>
              <a:buFont typeface="Wingdings" pitchFamily="2" charset="2"/>
              <a:buChar char="§"/>
              <a:defRPr/>
            </a:lvl4pPr>
            <a:lvl5pPr marL="1280648" indent="-229901">
              <a:buClr>
                <a:schemeClr val="accent1"/>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2381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Content Orng">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3"/>
            <a:ext cx="11375536" cy="665881"/>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617687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Content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1146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Purple">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071982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Content W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3"/>
            <a:ext cx="11375536" cy="677056"/>
          </a:xfrm>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969026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tes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3"/>
            <a:ext cx="11065522" cy="677056"/>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72C6"/>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72C6"/>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72C6"/>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72C6"/>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72C6"/>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13900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tes LtB">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369" y="0"/>
            <a:ext cx="11065293"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AEEF"/>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AEEF"/>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AEEF"/>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AEEF"/>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AEEF"/>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15276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tes Orng">
    <p:spTree>
      <p:nvGrpSpPr>
        <p:cNvPr id="1" name=""/>
        <p:cNvGrpSpPr/>
        <p:nvPr/>
      </p:nvGrpSpPr>
      <p:grpSpPr>
        <a:xfrm>
          <a:off x="0" y="0"/>
          <a:ext cx="0" cy="0"/>
          <a:chOff x="0" y="0"/>
          <a:chExt cx="0" cy="0"/>
        </a:xfrm>
      </p:grpSpPr>
      <p:sp>
        <p:nvSpPr>
          <p:cNvPr id="10" name="Rectangle 9"/>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❶"/>
              <a:tabLst/>
              <a:defRPr lang="en-US" sz="2040" kern="1200" spc="-72" baseline="0" dirty="0" smtClean="0">
                <a:solidFill>
                  <a:srgbClr val="000000"/>
                </a:solidFill>
                <a:latin typeface="+mn-lt"/>
                <a:ea typeface="+mn-ea"/>
                <a:cs typeface="+mn-cs"/>
              </a:defRPr>
            </a:lvl1pPr>
            <a:lvl2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❷"/>
              <a:tabLst/>
              <a:defRPr lang="en-US" sz="2040" kern="1200" spc="-72" baseline="0" dirty="0" smtClean="0">
                <a:solidFill>
                  <a:srgbClr val="000000"/>
                </a:solidFill>
                <a:latin typeface="+mn-lt"/>
                <a:ea typeface="+mn-ea"/>
                <a:cs typeface="+mn-cs"/>
              </a:defRPr>
            </a:lvl2pPr>
            <a:lvl3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❸"/>
              <a:tabLst/>
              <a:defRPr lang="en-US" sz="2040" kern="1200" spc="-72" baseline="0" dirty="0" smtClean="0">
                <a:solidFill>
                  <a:srgbClr val="000000"/>
                </a:solidFill>
                <a:latin typeface="+mn-lt"/>
                <a:ea typeface="+mn-ea"/>
                <a:cs typeface="+mn-cs"/>
              </a:defRPr>
            </a:lvl3pPr>
            <a:lvl4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❹"/>
              <a:tabLst/>
              <a:defRPr lang="en-US" sz="2040" kern="1200" spc="-72" baseline="0" dirty="0" smtClean="0">
                <a:solidFill>
                  <a:srgbClr val="000000"/>
                </a:solidFill>
                <a:latin typeface="+mn-lt"/>
                <a:ea typeface="+mn-ea"/>
                <a:cs typeface="+mn-cs"/>
              </a:defRPr>
            </a:lvl4pPr>
            <a:lvl5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❺"/>
              <a:tabLst/>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50982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tes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8CC600"/>
              </a:buClr>
              <a:buFont typeface="Segoe UI" pitchFamily="34" charset="0"/>
              <a:buChar char="❶"/>
              <a:defRPr lang="en-US" sz="2040" kern="1200" spc="-72" baseline="0" dirty="0" smtClean="0">
                <a:solidFill>
                  <a:srgbClr val="000000"/>
                </a:solidFill>
                <a:latin typeface="+mn-lt"/>
                <a:ea typeface="+mn-ea"/>
                <a:cs typeface="+mn-cs"/>
              </a:defRPr>
            </a:lvl1pPr>
            <a:lvl2pPr marL="373039" indent="-373039">
              <a:lnSpc>
                <a:spcPct val="100000"/>
              </a:lnSpc>
              <a:spcBef>
                <a:spcPts val="918"/>
              </a:spcBef>
              <a:buClr>
                <a:srgbClr val="8CC600"/>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8CC600"/>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8CC600"/>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8CC600"/>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8478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1364536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Walk-in">
    <p:bg>
      <p:bgPr>
        <a:solidFill>
          <a:srgbClr val="00569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1803685"/>
            <a:ext cx="11375536" cy="1243058"/>
          </a:xfrm>
        </p:spPr>
        <p:txBody>
          <a:bodyPr anchor="b" anchorCtr="0"/>
          <a:lstStyle>
            <a:lvl1pPr>
              <a:defRPr sz="8975" spc="-408"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4"/>
            <a:ext cx="7658199" cy="439465"/>
          </a:xfrm>
        </p:spPr>
        <p:txBody>
          <a:bodyPr/>
          <a:lstStyle>
            <a:lvl1pPr marL="0" indent="0">
              <a:spcBef>
                <a:spcPts val="0"/>
              </a:spcBef>
              <a:buNone/>
              <a:defRPr spc="-102" baseline="0">
                <a:solidFill>
                  <a:schemeClr val="bg1"/>
                </a:soli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734327" y="6729533"/>
            <a:ext cx="794277" cy="170077"/>
          </a:xfrm>
          <a:prstGeom prst="rect">
            <a:avLst/>
          </a:prstGeom>
        </p:spPr>
      </p:pic>
    </p:spTree>
    <p:extLst>
      <p:ext uri="{BB962C8B-B14F-4D97-AF65-F5344CB8AC3E}">
        <p14:creationId xmlns:p14="http://schemas.microsoft.com/office/powerpoint/2010/main" val="4091621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78" y="11630"/>
            <a:ext cx="11192830" cy="730214"/>
          </a:xfrm>
        </p:spPr>
        <p:txBody>
          <a:bodyPr>
            <a:normAutofit/>
          </a:bodyPr>
          <a:lstStyle>
            <a:lvl1pPr algn="l">
              <a:defRPr sz="2781"/>
            </a:lvl1pPr>
          </a:lstStyle>
          <a:p>
            <a:r>
              <a:rPr lang="en-US" dirty="0" smtClean="0"/>
              <a:t>Click to edit Master title style</a:t>
            </a:r>
            <a:endParaRPr lang="en-US" dirty="0"/>
          </a:p>
        </p:txBody>
      </p:sp>
      <p:sp>
        <p:nvSpPr>
          <p:cNvPr id="3" name="Content Placeholder 2"/>
          <p:cNvSpPr>
            <a:spLocks noGrp="1"/>
          </p:cNvSpPr>
          <p:nvPr>
            <p:ph idx="1"/>
          </p:nvPr>
        </p:nvSpPr>
        <p:spPr>
          <a:xfrm>
            <a:off x="365778" y="1632086"/>
            <a:ext cx="11192830" cy="1403654"/>
          </a:xfrm>
        </p:spPr>
        <p:txBody>
          <a:bodyPr/>
          <a:lstStyle>
            <a:lvl1pPr>
              <a:defRPr sz="2225"/>
            </a:lvl1pPr>
            <a:lvl2pPr>
              <a:defRPr sz="1669"/>
            </a:lvl2pPr>
            <a:lvl3pPr>
              <a:defRPr sz="1530"/>
            </a:lvl3pPr>
            <a:lvl4pPr>
              <a:defRPr sz="1251"/>
            </a:lvl4pPr>
            <a:lvl5pPr>
              <a:defRPr sz="111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1824" y="6482892"/>
            <a:ext cx="2901844" cy="372394"/>
          </a:xfrm>
          <a:prstGeom prst="rect">
            <a:avLst/>
          </a:prstGeom>
        </p:spPr>
        <p:txBody>
          <a:bodyPr/>
          <a:lstStyle/>
          <a:p>
            <a:pPr defTabSz="1013716"/>
            <a:fld id="{5D61DDAB-34D1-4388-ABBF-6CF866C680D9}" type="datetime1">
              <a:rPr lang="en-US" sz="2086" smtClean="0">
                <a:solidFill>
                  <a:prstClr val="black">
                    <a:tint val="75000"/>
                  </a:prstClr>
                </a:solidFill>
              </a:rPr>
              <a:pPr defTabSz="1013716"/>
              <a:t>10/27/2015</a:t>
            </a:fld>
            <a:endParaRPr lang="en-US" sz="2086" dirty="0">
              <a:solidFill>
                <a:prstClr val="black">
                  <a:tint val="75000"/>
                </a:prstClr>
              </a:solidFill>
            </a:endParaRPr>
          </a:p>
        </p:txBody>
      </p:sp>
      <p:sp>
        <p:nvSpPr>
          <p:cNvPr id="5" name="Footer Placeholder 4"/>
          <p:cNvSpPr>
            <a:spLocks noGrp="1"/>
          </p:cNvSpPr>
          <p:nvPr>
            <p:ph type="ftr" sz="quarter" idx="11"/>
          </p:nvPr>
        </p:nvSpPr>
        <p:spPr>
          <a:xfrm>
            <a:off x="4249130" y="6482919"/>
            <a:ext cx="3938219" cy="372394"/>
          </a:xfrm>
          <a:prstGeom prst="rect">
            <a:avLst/>
          </a:prstGeom>
        </p:spPr>
        <p:txBody>
          <a:bodyPr lIns="146114" tIns="73056" rIns="146114" bIns="73056"/>
          <a:lstStyle/>
          <a:p>
            <a:pPr defTabSz="1016112"/>
            <a:endParaRPr lang="en-US" sz="2086" dirty="0">
              <a:solidFill>
                <a:prstClr val="black"/>
              </a:solidFill>
            </a:endParaRPr>
          </a:p>
        </p:txBody>
      </p:sp>
      <p:sp>
        <p:nvSpPr>
          <p:cNvPr id="6" name="Slide Number Placeholder 5"/>
          <p:cNvSpPr>
            <a:spLocks noGrp="1"/>
          </p:cNvSpPr>
          <p:nvPr>
            <p:ph type="sldNum" sz="quarter" idx="12"/>
          </p:nvPr>
        </p:nvSpPr>
        <p:spPr>
          <a:xfrm>
            <a:off x="8912807" y="6482892"/>
            <a:ext cx="2901844" cy="372394"/>
          </a:xfrm>
          <a:prstGeom prst="rect">
            <a:avLst/>
          </a:prstGeom>
        </p:spPr>
        <p:txBody>
          <a:bodyPr/>
          <a:lstStyle/>
          <a:p>
            <a:pPr defTabSz="1013716"/>
            <a:fld id="{F2610070-3305-49F8-87D3-027CC969787C}" type="slidenum">
              <a:rPr lang="en-US" sz="2086" smtClean="0">
                <a:solidFill>
                  <a:prstClr val="black">
                    <a:tint val="75000"/>
                  </a:prstClr>
                </a:solidFill>
              </a:rPr>
              <a:pPr defTabSz="1013716"/>
              <a:t>‹#›</a:t>
            </a:fld>
            <a:endParaRPr lang="en-US" sz="2086" dirty="0">
              <a:solidFill>
                <a:prstClr val="black">
                  <a:tint val="75000"/>
                </a:prstClr>
              </a:solidFill>
            </a:endParaRPr>
          </a:p>
        </p:txBody>
      </p:sp>
      <p:sp>
        <p:nvSpPr>
          <p:cNvPr id="9" name="Text Placeholder 8"/>
          <p:cNvSpPr>
            <a:spLocks noGrp="1"/>
          </p:cNvSpPr>
          <p:nvPr>
            <p:ph type="body" sz="quarter" idx="13"/>
          </p:nvPr>
        </p:nvSpPr>
        <p:spPr>
          <a:xfrm>
            <a:off x="365806" y="953799"/>
            <a:ext cx="11217212" cy="20259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7789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F25DDA3E-6FDA-4BEB-8E62-90B89508F40B}" type="datetimeFigureOut">
              <a:rPr lang="en-US" smtClean="0">
                <a:solidFill>
                  <a:srgbClr val="000000"/>
                </a:solidFill>
              </a:rPr>
              <a:pPr defTabSz="932597"/>
              <a:t>10/27/2015</a:t>
            </a:fld>
            <a:endParaRPr lang="en-US">
              <a:solidFill>
                <a:srgbClr val="00000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00000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280CF5D6-E022-409B-84B9-2AF3DF11971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14661017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706"/>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F25DDA3E-6FDA-4BEB-8E62-90B89508F40B}" type="datetimeFigureOut">
              <a:rPr lang="en-US" smtClean="0">
                <a:solidFill>
                  <a:srgbClr val="000000"/>
                </a:solidFill>
              </a:rPr>
              <a:pPr defTabSz="932597"/>
              <a:t>10/27/2015</a:t>
            </a:fld>
            <a:endParaRPr lang="en-US">
              <a:solidFill>
                <a:srgbClr val="00000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00000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280CF5D6-E022-409B-84B9-2AF3DF11971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5572304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Content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3318295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18934723"/>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795986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Content LtB">
    <p:spTree>
      <p:nvGrpSpPr>
        <p:cNvPr id="1" name=""/>
        <p:cNvGrpSpPr/>
        <p:nvPr/>
      </p:nvGrpSpPr>
      <p:grpSpPr>
        <a:xfrm>
          <a:off x="0" y="0"/>
          <a:ext cx="0" cy="0"/>
          <a:chOff x="0" y="0"/>
          <a:chExt cx="0" cy="0"/>
        </a:xfrm>
      </p:grpSpPr>
      <p:sp>
        <p:nvSpPr>
          <p:cNvPr id="5" name="Rectangle 4"/>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6"/>
            <a:ext cx="11375536" cy="665882"/>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a:spAutoFit/>
          </a:bodyPr>
          <a:lstStyle>
            <a:lvl1pPr marL="241235" indent="-241235">
              <a:buClr>
                <a:schemeClr val="accent1"/>
              </a:buClr>
              <a:buFont typeface="Wingdings" pitchFamily="2" charset="2"/>
              <a:buChar char="§"/>
              <a:defRPr/>
            </a:lvl1pPr>
            <a:lvl2pPr marL="584468" indent="-234759">
              <a:buClr>
                <a:schemeClr val="accent1"/>
              </a:buClr>
              <a:buFont typeface="Wingdings" pitchFamily="2" charset="2"/>
              <a:buChar char="§"/>
              <a:defRPr/>
            </a:lvl2pPr>
            <a:lvl3pPr marL="814370" indent="-229901">
              <a:buClr>
                <a:schemeClr val="accent1"/>
              </a:buClr>
              <a:buFont typeface="Wingdings" pitchFamily="2" charset="2"/>
              <a:buChar char="§"/>
              <a:defRPr/>
            </a:lvl3pPr>
            <a:lvl4pPr marL="1050747" indent="-236377">
              <a:buClr>
                <a:schemeClr val="accent1"/>
              </a:buClr>
              <a:buFont typeface="Wingdings" pitchFamily="2" charset="2"/>
              <a:buChar char="§"/>
              <a:defRPr/>
            </a:lvl4pPr>
            <a:lvl5pPr marL="1280648" indent="-229901">
              <a:buClr>
                <a:schemeClr val="accent1"/>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3223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Content Orng">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3"/>
            <a:ext cx="11375536" cy="665881"/>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3127263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Content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1575640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Content Purple">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48657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Content W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3"/>
            <a:ext cx="11375536" cy="677056"/>
          </a:xfrm>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149850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tes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3"/>
            <a:ext cx="11065522" cy="677056"/>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72C6"/>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72C6"/>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72C6"/>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72C6"/>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72C6"/>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806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tes LtB">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369" y="0"/>
            <a:ext cx="11065293"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AEEF"/>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AEEF"/>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AEEF"/>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AEEF"/>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AEEF"/>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361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tes Orng">
    <p:spTree>
      <p:nvGrpSpPr>
        <p:cNvPr id="1" name=""/>
        <p:cNvGrpSpPr/>
        <p:nvPr/>
      </p:nvGrpSpPr>
      <p:grpSpPr>
        <a:xfrm>
          <a:off x="0" y="0"/>
          <a:ext cx="0" cy="0"/>
          <a:chOff x="0" y="0"/>
          <a:chExt cx="0" cy="0"/>
        </a:xfrm>
      </p:grpSpPr>
      <p:sp>
        <p:nvSpPr>
          <p:cNvPr id="10" name="Rectangle 9"/>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❶"/>
              <a:tabLst/>
              <a:defRPr lang="en-US" sz="2040" kern="1200" spc="-72" baseline="0" dirty="0" smtClean="0">
                <a:solidFill>
                  <a:srgbClr val="000000"/>
                </a:solidFill>
                <a:latin typeface="+mn-lt"/>
                <a:ea typeface="+mn-ea"/>
                <a:cs typeface="+mn-cs"/>
              </a:defRPr>
            </a:lvl1pPr>
            <a:lvl2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❷"/>
              <a:tabLst/>
              <a:defRPr lang="en-US" sz="2040" kern="1200" spc="-72" baseline="0" dirty="0" smtClean="0">
                <a:solidFill>
                  <a:srgbClr val="000000"/>
                </a:solidFill>
                <a:latin typeface="+mn-lt"/>
                <a:ea typeface="+mn-ea"/>
                <a:cs typeface="+mn-cs"/>
              </a:defRPr>
            </a:lvl2pPr>
            <a:lvl3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❸"/>
              <a:tabLst/>
              <a:defRPr lang="en-US" sz="2040" kern="1200" spc="-72" baseline="0" dirty="0" smtClean="0">
                <a:solidFill>
                  <a:srgbClr val="000000"/>
                </a:solidFill>
                <a:latin typeface="+mn-lt"/>
                <a:ea typeface="+mn-ea"/>
                <a:cs typeface="+mn-cs"/>
              </a:defRPr>
            </a:lvl3pPr>
            <a:lvl4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❹"/>
              <a:tabLst/>
              <a:defRPr lang="en-US" sz="2040" kern="1200" spc="-72" baseline="0" dirty="0" smtClean="0">
                <a:solidFill>
                  <a:srgbClr val="000000"/>
                </a:solidFill>
                <a:latin typeface="+mn-lt"/>
                <a:ea typeface="+mn-ea"/>
                <a:cs typeface="+mn-cs"/>
              </a:defRPr>
            </a:lvl4pPr>
            <a:lvl5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❺"/>
              <a:tabLst/>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9906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tes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8CC600"/>
              </a:buClr>
              <a:buFont typeface="Segoe UI" pitchFamily="34" charset="0"/>
              <a:buChar char="❶"/>
              <a:defRPr lang="en-US" sz="2040" kern="1200" spc="-72" baseline="0" dirty="0" smtClean="0">
                <a:solidFill>
                  <a:srgbClr val="000000"/>
                </a:solidFill>
                <a:latin typeface="+mn-lt"/>
                <a:ea typeface="+mn-ea"/>
                <a:cs typeface="+mn-cs"/>
              </a:defRPr>
            </a:lvl1pPr>
            <a:lvl2pPr marL="373039" indent="-373039">
              <a:lnSpc>
                <a:spcPct val="100000"/>
              </a:lnSpc>
              <a:spcBef>
                <a:spcPts val="918"/>
              </a:spcBef>
              <a:buClr>
                <a:srgbClr val="8CC600"/>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8CC600"/>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8CC600"/>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8CC600"/>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5858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2203747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Walk-in">
    <p:bg>
      <p:bgPr>
        <a:solidFill>
          <a:srgbClr val="00569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1803685"/>
            <a:ext cx="11375536" cy="1243058"/>
          </a:xfrm>
        </p:spPr>
        <p:txBody>
          <a:bodyPr anchor="b" anchorCtr="0"/>
          <a:lstStyle>
            <a:lvl1pPr>
              <a:defRPr sz="8975" spc="-408"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4"/>
            <a:ext cx="7658199" cy="439465"/>
          </a:xfrm>
        </p:spPr>
        <p:txBody>
          <a:bodyPr/>
          <a:lstStyle>
            <a:lvl1pPr marL="0" indent="0">
              <a:spcBef>
                <a:spcPts val="0"/>
              </a:spcBef>
              <a:buNone/>
              <a:defRPr spc="-102" baseline="0">
                <a:solidFill>
                  <a:schemeClr val="bg1"/>
                </a:soli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734327" y="6729533"/>
            <a:ext cx="794277" cy="170077"/>
          </a:xfrm>
          <a:prstGeom prst="rect">
            <a:avLst/>
          </a:prstGeom>
        </p:spPr>
      </p:pic>
    </p:spTree>
    <p:extLst>
      <p:ext uri="{BB962C8B-B14F-4D97-AF65-F5344CB8AC3E}">
        <p14:creationId xmlns:p14="http://schemas.microsoft.com/office/powerpoint/2010/main" val="2924079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78" y="11630"/>
            <a:ext cx="11192830" cy="730214"/>
          </a:xfrm>
        </p:spPr>
        <p:txBody>
          <a:bodyPr>
            <a:normAutofit/>
          </a:bodyPr>
          <a:lstStyle>
            <a:lvl1pPr algn="l">
              <a:defRPr sz="2781"/>
            </a:lvl1pPr>
          </a:lstStyle>
          <a:p>
            <a:r>
              <a:rPr lang="en-US" dirty="0" smtClean="0"/>
              <a:t>Click to edit Master title style</a:t>
            </a:r>
            <a:endParaRPr lang="en-US" dirty="0"/>
          </a:p>
        </p:txBody>
      </p:sp>
      <p:sp>
        <p:nvSpPr>
          <p:cNvPr id="3" name="Content Placeholder 2"/>
          <p:cNvSpPr>
            <a:spLocks noGrp="1"/>
          </p:cNvSpPr>
          <p:nvPr>
            <p:ph idx="1"/>
          </p:nvPr>
        </p:nvSpPr>
        <p:spPr>
          <a:xfrm>
            <a:off x="365778" y="1632086"/>
            <a:ext cx="11192830" cy="1403654"/>
          </a:xfrm>
        </p:spPr>
        <p:txBody>
          <a:bodyPr/>
          <a:lstStyle>
            <a:lvl1pPr>
              <a:defRPr sz="2225"/>
            </a:lvl1pPr>
            <a:lvl2pPr>
              <a:defRPr sz="1669"/>
            </a:lvl2pPr>
            <a:lvl3pPr>
              <a:defRPr sz="1530"/>
            </a:lvl3pPr>
            <a:lvl4pPr>
              <a:defRPr sz="1251"/>
            </a:lvl4pPr>
            <a:lvl5pPr>
              <a:defRPr sz="111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1824" y="6482892"/>
            <a:ext cx="2901844" cy="372394"/>
          </a:xfrm>
          <a:prstGeom prst="rect">
            <a:avLst/>
          </a:prstGeom>
        </p:spPr>
        <p:txBody>
          <a:bodyPr/>
          <a:lstStyle/>
          <a:p>
            <a:pPr defTabSz="1013716"/>
            <a:fld id="{5D61DDAB-34D1-4388-ABBF-6CF866C680D9}" type="datetime1">
              <a:rPr lang="en-US" sz="2086" smtClean="0">
                <a:solidFill>
                  <a:prstClr val="black">
                    <a:tint val="75000"/>
                  </a:prstClr>
                </a:solidFill>
              </a:rPr>
              <a:pPr defTabSz="1013716"/>
              <a:t>10/27/2015</a:t>
            </a:fld>
            <a:endParaRPr lang="en-US" sz="2086" dirty="0">
              <a:solidFill>
                <a:prstClr val="black">
                  <a:tint val="75000"/>
                </a:prstClr>
              </a:solidFill>
            </a:endParaRPr>
          </a:p>
        </p:txBody>
      </p:sp>
      <p:sp>
        <p:nvSpPr>
          <p:cNvPr id="5" name="Footer Placeholder 4"/>
          <p:cNvSpPr>
            <a:spLocks noGrp="1"/>
          </p:cNvSpPr>
          <p:nvPr>
            <p:ph type="ftr" sz="quarter" idx="11"/>
          </p:nvPr>
        </p:nvSpPr>
        <p:spPr>
          <a:xfrm>
            <a:off x="4249130" y="6482919"/>
            <a:ext cx="3938219" cy="372394"/>
          </a:xfrm>
          <a:prstGeom prst="rect">
            <a:avLst/>
          </a:prstGeom>
        </p:spPr>
        <p:txBody>
          <a:bodyPr lIns="146114" tIns="73056" rIns="146114" bIns="73056"/>
          <a:lstStyle/>
          <a:p>
            <a:pPr defTabSz="1016112"/>
            <a:endParaRPr lang="en-US" sz="2086" dirty="0">
              <a:solidFill>
                <a:prstClr val="black"/>
              </a:solidFill>
            </a:endParaRPr>
          </a:p>
        </p:txBody>
      </p:sp>
      <p:sp>
        <p:nvSpPr>
          <p:cNvPr id="6" name="Slide Number Placeholder 5"/>
          <p:cNvSpPr>
            <a:spLocks noGrp="1"/>
          </p:cNvSpPr>
          <p:nvPr>
            <p:ph type="sldNum" sz="quarter" idx="12"/>
          </p:nvPr>
        </p:nvSpPr>
        <p:spPr>
          <a:xfrm>
            <a:off x="8912807" y="6482892"/>
            <a:ext cx="2901844" cy="372394"/>
          </a:xfrm>
          <a:prstGeom prst="rect">
            <a:avLst/>
          </a:prstGeom>
        </p:spPr>
        <p:txBody>
          <a:bodyPr/>
          <a:lstStyle/>
          <a:p>
            <a:pPr defTabSz="1013716"/>
            <a:fld id="{F2610070-3305-49F8-87D3-027CC969787C}" type="slidenum">
              <a:rPr lang="en-US" sz="2086" smtClean="0">
                <a:solidFill>
                  <a:prstClr val="black">
                    <a:tint val="75000"/>
                  </a:prstClr>
                </a:solidFill>
              </a:rPr>
              <a:pPr defTabSz="1013716"/>
              <a:t>‹#›</a:t>
            </a:fld>
            <a:endParaRPr lang="en-US" sz="2086" dirty="0">
              <a:solidFill>
                <a:prstClr val="black">
                  <a:tint val="75000"/>
                </a:prstClr>
              </a:solidFill>
            </a:endParaRPr>
          </a:p>
        </p:txBody>
      </p:sp>
      <p:sp>
        <p:nvSpPr>
          <p:cNvPr id="9" name="Text Placeholder 8"/>
          <p:cNvSpPr>
            <a:spLocks noGrp="1"/>
          </p:cNvSpPr>
          <p:nvPr>
            <p:ph type="body" sz="quarter" idx="13"/>
          </p:nvPr>
        </p:nvSpPr>
        <p:spPr>
          <a:xfrm>
            <a:off x="365806" y="953799"/>
            <a:ext cx="11217212" cy="20259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42793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F25DDA3E-6FDA-4BEB-8E62-90B89508F40B}" type="datetimeFigureOut">
              <a:rPr lang="en-US" smtClean="0">
                <a:solidFill>
                  <a:srgbClr val="000000"/>
                </a:solidFill>
              </a:rPr>
              <a:pPr defTabSz="932597"/>
              <a:t>10/27/2015</a:t>
            </a:fld>
            <a:endParaRPr lang="en-US">
              <a:solidFill>
                <a:srgbClr val="00000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00000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280CF5D6-E022-409B-84B9-2AF3DF11971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21336945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706"/>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F25DDA3E-6FDA-4BEB-8E62-90B89508F40B}" type="datetimeFigureOut">
              <a:rPr lang="en-US" smtClean="0">
                <a:solidFill>
                  <a:srgbClr val="000000"/>
                </a:solidFill>
              </a:rPr>
              <a:pPr defTabSz="932597"/>
              <a:t>10/27/2015</a:t>
            </a:fld>
            <a:endParaRPr lang="en-US">
              <a:solidFill>
                <a:srgbClr val="00000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00000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280CF5D6-E022-409B-84B9-2AF3DF11971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11162554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Content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72091851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40706034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Content LtB">
    <p:spTree>
      <p:nvGrpSpPr>
        <p:cNvPr id="1" name=""/>
        <p:cNvGrpSpPr/>
        <p:nvPr/>
      </p:nvGrpSpPr>
      <p:grpSpPr>
        <a:xfrm>
          <a:off x="0" y="0"/>
          <a:ext cx="0" cy="0"/>
          <a:chOff x="0" y="0"/>
          <a:chExt cx="0" cy="0"/>
        </a:xfrm>
      </p:grpSpPr>
      <p:sp>
        <p:nvSpPr>
          <p:cNvPr id="5" name="Rectangle 4"/>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6"/>
            <a:ext cx="11375536" cy="665882"/>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a:spAutoFit/>
          </a:bodyPr>
          <a:lstStyle>
            <a:lvl1pPr marL="241235" indent="-241235">
              <a:buClr>
                <a:schemeClr val="accent1"/>
              </a:buClr>
              <a:buFont typeface="Wingdings" pitchFamily="2" charset="2"/>
              <a:buChar char="§"/>
              <a:defRPr/>
            </a:lvl1pPr>
            <a:lvl2pPr marL="584468" indent="-234759">
              <a:buClr>
                <a:schemeClr val="accent1"/>
              </a:buClr>
              <a:buFont typeface="Wingdings" pitchFamily="2" charset="2"/>
              <a:buChar char="§"/>
              <a:defRPr/>
            </a:lvl2pPr>
            <a:lvl3pPr marL="814370" indent="-229901">
              <a:buClr>
                <a:schemeClr val="accent1"/>
              </a:buClr>
              <a:buFont typeface="Wingdings" pitchFamily="2" charset="2"/>
              <a:buChar char="§"/>
              <a:defRPr/>
            </a:lvl3pPr>
            <a:lvl4pPr marL="1050747" indent="-236377">
              <a:buClr>
                <a:schemeClr val="accent1"/>
              </a:buClr>
              <a:buFont typeface="Wingdings" pitchFamily="2" charset="2"/>
              <a:buChar char="§"/>
              <a:defRPr/>
            </a:lvl4pPr>
            <a:lvl5pPr marL="1280648" indent="-229901">
              <a:buClr>
                <a:schemeClr val="accent1"/>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388367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Content Orng">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3"/>
            <a:ext cx="11375536" cy="665881"/>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413072142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Content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94975003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
        <p:nvSpPr>
          <p:cNvPr id="3" name="TextBox 2"/>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62606635"/>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Content Purple">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55290246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Content W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3"/>
            <a:ext cx="11375536" cy="677056"/>
          </a:xfrm>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62753429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tes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3"/>
            <a:ext cx="11065522" cy="677056"/>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72C6"/>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72C6"/>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72C6"/>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72C6"/>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72C6"/>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901830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tes LtB">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369" y="0"/>
            <a:ext cx="11065293"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AEEF"/>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AEEF"/>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AEEF"/>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AEEF"/>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AEEF"/>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2577565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tes Orng">
    <p:spTree>
      <p:nvGrpSpPr>
        <p:cNvPr id="1" name=""/>
        <p:cNvGrpSpPr/>
        <p:nvPr/>
      </p:nvGrpSpPr>
      <p:grpSpPr>
        <a:xfrm>
          <a:off x="0" y="0"/>
          <a:ext cx="0" cy="0"/>
          <a:chOff x="0" y="0"/>
          <a:chExt cx="0" cy="0"/>
        </a:xfrm>
      </p:grpSpPr>
      <p:sp>
        <p:nvSpPr>
          <p:cNvPr id="10" name="Rectangle 9"/>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❶"/>
              <a:tabLst/>
              <a:defRPr lang="en-US" sz="2040" kern="1200" spc="-72" baseline="0" dirty="0" smtClean="0">
                <a:solidFill>
                  <a:srgbClr val="000000"/>
                </a:solidFill>
                <a:latin typeface="+mn-lt"/>
                <a:ea typeface="+mn-ea"/>
                <a:cs typeface="+mn-cs"/>
              </a:defRPr>
            </a:lvl1pPr>
            <a:lvl2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❷"/>
              <a:tabLst/>
              <a:defRPr lang="en-US" sz="2040" kern="1200" spc="-72" baseline="0" dirty="0" smtClean="0">
                <a:solidFill>
                  <a:srgbClr val="000000"/>
                </a:solidFill>
                <a:latin typeface="+mn-lt"/>
                <a:ea typeface="+mn-ea"/>
                <a:cs typeface="+mn-cs"/>
              </a:defRPr>
            </a:lvl2pPr>
            <a:lvl3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❸"/>
              <a:tabLst/>
              <a:defRPr lang="en-US" sz="2040" kern="1200" spc="-72" baseline="0" dirty="0" smtClean="0">
                <a:solidFill>
                  <a:srgbClr val="000000"/>
                </a:solidFill>
                <a:latin typeface="+mn-lt"/>
                <a:ea typeface="+mn-ea"/>
                <a:cs typeface="+mn-cs"/>
              </a:defRPr>
            </a:lvl3pPr>
            <a:lvl4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❹"/>
              <a:tabLst/>
              <a:defRPr lang="en-US" sz="2040" kern="1200" spc="-72" baseline="0" dirty="0" smtClean="0">
                <a:solidFill>
                  <a:srgbClr val="000000"/>
                </a:solidFill>
                <a:latin typeface="+mn-lt"/>
                <a:ea typeface="+mn-ea"/>
                <a:cs typeface="+mn-cs"/>
              </a:defRPr>
            </a:lvl4pPr>
            <a:lvl5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❺"/>
              <a:tabLst/>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05930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tes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8CC600"/>
              </a:buClr>
              <a:buFont typeface="Segoe UI" pitchFamily="34" charset="0"/>
              <a:buChar char="❶"/>
              <a:defRPr lang="en-US" sz="2040" kern="1200" spc="-72" baseline="0" dirty="0" smtClean="0">
                <a:solidFill>
                  <a:srgbClr val="000000"/>
                </a:solidFill>
                <a:latin typeface="+mn-lt"/>
                <a:ea typeface="+mn-ea"/>
                <a:cs typeface="+mn-cs"/>
              </a:defRPr>
            </a:lvl1pPr>
            <a:lvl2pPr marL="373039" indent="-373039">
              <a:lnSpc>
                <a:spcPct val="100000"/>
              </a:lnSpc>
              <a:spcBef>
                <a:spcPts val="918"/>
              </a:spcBef>
              <a:buClr>
                <a:srgbClr val="8CC600"/>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8CC600"/>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8CC600"/>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8CC600"/>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3233300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268087068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Walk-in">
    <p:bg>
      <p:bgPr>
        <a:solidFill>
          <a:srgbClr val="00569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1803685"/>
            <a:ext cx="11375536" cy="1243058"/>
          </a:xfrm>
        </p:spPr>
        <p:txBody>
          <a:bodyPr anchor="b" anchorCtr="0"/>
          <a:lstStyle>
            <a:lvl1pPr>
              <a:defRPr sz="8975" spc="-408"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4"/>
            <a:ext cx="7658199" cy="439465"/>
          </a:xfrm>
        </p:spPr>
        <p:txBody>
          <a:bodyPr/>
          <a:lstStyle>
            <a:lvl1pPr marL="0" indent="0">
              <a:spcBef>
                <a:spcPts val="0"/>
              </a:spcBef>
              <a:buNone/>
              <a:defRPr spc="-102" baseline="0">
                <a:solidFill>
                  <a:schemeClr val="bg1"/>
                </a:soli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734327" y="6729533"/>
            <a:ext cx="794277" cy="170077"/>
          </a:xfrm>
          <a:prstGeom prst="rect">
            <a:avLst/>
          </a:prstGeom>
        </p:spPr>
      </p:pic>
    </p:spTree>
    <p:extLst>
      <p:ext uri="{BB962C8B-B14F-4D97-AF65-F5344CB8AC3E}">
        <p14:creationId xmlns:p14="http://schemas.microsoft.com/office/powerpoint/2010/main" val="290239447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78" y="11630"/>
            <a:ext cx="11192830" cy="730214"/>
          </a:xfrm>
        </p:spPr>
        <p:txBody>
          <a:bodyPr>
            <a:normAutofit/>
          </a:bodyPr>
          <a:lstStyle>
            <a:lvl1pPr algn="l">
              <a:defRPr sz="2781"/>
            </a:lvl1pPr>
          </a:lstStyle>
          <a:p>
            <a:r>
              <a:rPr lang="en-US" dirty="0" smtClean="0"/>
              <a:t>Click to edit Master title style</a:t>
            </a:r>
            <a:endParaRPr lang="en-US" dirty="0"/>
          </a:p>
        </p:txBody>
      </p:sp>
      <p:sp>
        <p:nvSpPr>
          <p:cNvPr id="3" name="Content Placeholder 2"/>
          <p:cNvSpPr>
            <a:spLocks noGrp="1"/>
          </p:cNvSpPr>
          <p:nvPr>
            <p:ph idx="1"/>
          </p:nvPr>
        </p:nvSpPr>
        <p:spPr>
          <a:xfrm>
            <a:off x="365778" y="1632086"/>
            <a:ext cx="11192830" cy="1403654"/>
          </a:xfrm>
        </p:spPr>
        <p:txBody>
          <a:bodyPr/>
          <a:lstStyle>
            <a:lvl1pPr>
              <a:defRPr sz="2225"/>
            </a:lvl1pPr>
            <a:lvl2pPr>
              <a:defRPr sz="1669"/>
            </a:lvl2pPr>
            <a:lvl3pPr>
              <a:defRPr sz="1530"/>
            </a:lvl3pPr>
            <a:lvl4pPr>
              <a:defRPr sz="1251"/>
            </a:lvl4pPr>
            <a:lvl5pPr>
              <a:defRPr sz="111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1824" y="6482892"/>
            <a:ext cx="2901844" cy="372394"/>
          </a:xfrm>
          <a:prstGeom prst="rect">
            <a:avLst/>
          </a:prstGeom>
        </p:spPr>
        <p:txBody>
          <a:bodyPr/>
          <a:lstStyle/>
          <a:p>
            <a:pPr defTabSz="1013716"/>
            <a:fld id="{5D61DDAB-34D1-4388-ABBF-6CF866C680D9}" type="datetime1">
              <a:rPr lang="en-US" sz="2086" smtClean="0">
                <a:solidFill>
                  <a:prstClr val="black">
                    <a:tint val="75000"/>
                  </a:prstClr>
                </a:solidFill>
              </a:rPr>
              <a:pPr defTabSz="1013716"/>
              <a:t>10/27/2015</a:t>
            </a:fld>
            <a:endParaRPr lang="en-US" sz="2086" dirty="0">
              <a:solidFill>
                <a:prstClr val="black">
                  <a:tint val="75000"/>
                </a:prstClr>
              </a:solidFill>
            </a:endParaRPr>
          </a:p>
        </p:txBody>
      </p:sp>
      <p:sp>
        <p:nvSpPr>
          <p:cNvPr id="5" name="Footer Placeholder 4"/>
          <p:cNvSpPr>
            <a:spLocks noGrp="1"/>
          </p:cNvSpPr>
          <p:nvPr>
            <p:ph type="ftr" sz="quarter" idx="11"/>
          </p:nvPr>
        </p:nvSpPr>
        <p:spPr>
          <a:xfrm>
            <a:off x="4249130" y="6482919"/>
            <a:ext cx="3938219" cy="372394"/>
          </a:xfrm>
          <a:prstGeom prst="rect">
            <a:avLst/>
          </a:prstGeom>
        </p:spPr>
        <p:txBody>
          <a:bodyPr lIns="146114" tIns="73056" rIns="146114" bIns="73056"/>
          <a:lstStyle/>
          <a:p>
            <a:pPr defTabSz="1016112"/>
            <a:endParaRPr lang="en-US" sz="2086" dirty="0">
              <a:solidFill>
                <a:prstClr val="black"/>
              </a:solidFill>
            </a:endParaRPr>
          </a:p>
        </p:txBody>
      </p:sp>
      <p:sp>
        <p:nvSpPr>
          <p:cNvPr id="6" name="Slide Number Placeholder 5"/>
          <p:cNvSpPr>
            <a:spLocks noGrp="1"/>
          </p:cNvSpPr>
          <p:nvPr>
            <p:ph type="sldNum" sz="quarter" idx="12"/>
          </p:nvPr>
        </p:nvSpPr>
        <p:spPr>
          <a:xfrm>
            <a:off x="8912807" y="6482892"/>
            <a:ext cx="2901844" cy="372394"/>
          </a:xfrm>
          <a:prstGeom prst="rect">
            <a:avLst/>
          </a:prstGeom>
        </p:spPr>
        <p:txBody>
          <a:bodyPr/>
          <a:lstStyle/>
          <a:p>
            <a:pPr defTabSz="1013716"/>
            <a:fld id="{F2610070-3305-49F8-87D3-027CC969787C}" type="slidenum">
              <a:rPr lang="en-US" sz="2086" smtClean="0">
                <a:solidFill>
                  <a:prstClr val="black">
                    <a:tint val="75000"/>
                  </a:prstClr>
                </a:solidFill>
              </a:rPr>
              <a:pPr defTabSz="1013716"/>
              <a:t>‹#›</a:t>
            </a:fld>
            <a:endParaRPr lang="en-US" sz="2086" dirty="0">
              <a:solidFill>
                <a:prstClr val="black">
                  <a:tint val="75000"/>
                </a:prstClr>
              </a:solidFill>
            </a:endParaRPr>
          </a:p>
        </p:txBody>
      </p:sp>
      <p:sp>
        <p:nvSpPr>
          <p:cNvPr id="9" name="Text Placeholder 8"/>
          <p:cNvSpPr>
            <a:spLocks noGrp="1"/>
          </p:cNvSpPr>
          <p:nvPr>
            <p:ph type="body" sz="quarter" idx="13"/>
          </p:nvPr>
        </p:nvSpPr>
        <p:spPr>
          <a:xfrm>
            <a:off x="365806" y="953799"/>
            <a:ext cx="11217212" cy="20259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2519419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Walk-in or 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1803681"/>
            <a:ext cx="11375536" cy="1243058"/>
          </a:xfrm>
        </p:spPr>
        <p:txBody>
          <a:bodyPr anchor="b" anchorCtr="0"/>
          <a:lstStyle>
            <a:lvl1pPr>
              <a:defRPr sz="8975"/>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0" y="3283250"/>
            <a:ext cx="7658199" cy="508524"/>
          </a:xfrm>
        </p:spPr>
        <p:txBody>
          <a:bodyPr/>
          <a:lstStyle>
            <a:lvl1pPr marL="0" indent="0">
              <a:spcBef>
                <a:spcPts val="0"/>
              </a:spcBef>
              <a:buNone/>
              <a:defRPr spc="-102" baseline="0">
                <a:gradFill>
                  <a:gsLst>
                    <a:gs pos="0">
                      <a:schemeClr val="tx2"/>
                    </a:gs>
                    <a:gs pos="100000">
                      <a:schemeClr val="tx2"/>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1219553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561415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1"/>
                    </a:gs>
                    <a:gs pos="0">
                      <a:schemeClr val="tx1"/>
                    </a:gs>
                  </a:gsLst>
                  <a:lin ang="5400000" scaled="0"/>
                </a:gradFill>
                <a:latin typeface="+mj-lt"/>
              </a:defRPr>
            </a:lvl1pPr>
            <a:lvl2pPr marL="0" indent="0">
              <a:buNone/>
              <a:defRPr sz="2040">
                <a:gradFill>
                  <a:gsLst>
                    <a:gs pos="100000">
                      <a:schemeClr val="tx1"/>
                    </a:gs>
                    <a:gs pos="0">
                      <a:schemeClr val="tx1"/>
                    </a:gs>
                  </a:gsLst>
                  <a:lin ang="5400000" scaled="0"/>
                </a:gradFill>
              </a:defRPr>
            </a:lvl2pPr>
            <a:lvl3pPr marL="236387" indent="0">
              <a:buNone/>
              <a:defRPr sz="2040">
                <a:gradFill>
                  <a:gsLst>
                    <a:gs pos="100000">
                      <a:schemeClr val="tx1"/>
                    </a:gs>
                    <a:gs pos="0">
                      <a:schemeClr val="tx1"/>
                    </a:gs>
                  </a:gsLst>
                  <a:lin ang="5400000" scaled="0"/>
                </a:gradFill>
              </a:defRPr>
            </a:lvl3pPr>
            <a:lvl4pPr marL="466298" indent="0">
              <a:buNone/>
              <a:defRPr sz="2040">
                <a:gradFill>
                  <a:gsLst>
                    <a:gs pos="100000">
                      <a:schemeClr val="tx1"/>
                    </a:gs>
                    <a:gs pos="0">
                      <a:schemeClr val="tx1"/>
                    </a:gs>
                  </a:gsLst>
                  <a:lin ang="5400000" scaled="0"/>
                </a:gradFill>
              </a:defRPr>
            </a:lvl4pPr>
            <a:lvl5pPr marL="707543" indent="0">
              <a:buNone/>
              <a:defRPr sz="204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581617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ditional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09"/>
          </a:xfr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31279" y="1476622"/>
            <a:ext cx="11378776" cy="202781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239867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80" y="1476622"/>
            <a:ext cx="5633506" cy="1889700"/>
          </a:xfrm>
        </p:spPr>
        <p:txBody>
          <a:bodyPr/>
          <a:lstStyle>
            <a:lvl1pPr marL="0" indent="0">
              <a:buNone/>
              <a:defRPr sz="3672">
                <a:gradFill>
                  <a:gsLst>
                    <a:gs pos="1000">
                      <a:schemeClr val="tx2"/>
                    </a:gs>
                    <a:gs pos="9800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87887" y="1476622"/>
            <a:ext cx="5938020" cy="1889700"/>
          </a:xfrm>
        </p:spPr>
        <p:txBody>
          <a:bodyPr/>
          <a:lstStyle>
            <a:lvl1pPr marL="0" indent="0">
              <a:buNone/>
              <a:defRPr lang="en-US" sz="3672"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6243192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02411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55652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tx2"/>
                    </a:gs>
                    <a:gs pos="0">
                      <a:schemeClr val="tx2"/>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96512979"/>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2649193"/>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198859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79398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
        <p:nvSpPr>
          <p:cNvPr id="3" name="TextBox 2"/>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Walk-in or 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1803681"/>
            <a:ext cx="11375536" cy="1243058"/>
          </a:xfrm>
        </p:spPr>
        <p:txBody>
          <a:bodyPr anchor="b" anchorCtr="0"/>
          <a:lstStyle>
            <a:lvl1pPr>
              <a:defRPr sz="8973"/>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0"/>
            <a:ext cx="7658199" cy="508524"/>
          </a:xfrm>
        </p:spPr>
        <p:txBody>
          <a:bodyPr/>
          <a:lstStyle>
            <a:lvl1pPr marL="0" indent="0">
              <a:spcBef>
                <a:spcPts val="0"/>
              </a:spcBef>
              <a:buNone/>
              <a:defRPr spc="-102" baseline="0">
                <a:gradFill>
                  <a:gsLst>
                    <a:gs pos="0">
                      <a:schemeClr val="tx2"/>
                    </a:gs>
                    <a:gs pos="100000">
                      <a:schemeClr val="tx2"/>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9471021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41" indent="0">
              <a:buNone/>
              <a:defRPr sz="2040">
                <a:gradFill>
                  <a:gsLst>
                    <a:gs pos="100000">
                      <a:schemeClr val="tx1"/>
                    </a:gs>
                    <a:gs pos="6000">
                      <a:schemeClr val="tx1"/>
                    </a:gs>
                  </a:gsLst>
                  <a:lin ang="5400000" scaled="0"/>
                </a:gradFill>
              </a:defRPr>
            </a:lvl3pPr>
            <a:lvl4pPr marL="466209" indent="0">
              <a:buNone/>
              <a:defRPr sz="2040">
                <a:gradFill>
                  <a:gsLst>
                    <a:gs pos="100000">
                      <a:schemeClr val="tx1"/>
                    </a:gs>
                    <a:gs pos="6000">
                      <a:schemeClr val="tx1"/>
                    </a:gs>
                  </a:gsLst>
                  <a:lin ang="5400000" scaled="0"/>
                </a:gradFill>
              </a:defRPr>
            </a:lvl4pPr>
            <a:lvl5pPr marL="707407" indent="0">
              <a:buNone/>
              <a:defRPr sz="204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752213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1"/>
                    </a:gs>
                    <a:gs pos="0">
                      <a:schemeClr val="tx1"/>
                    </a:gs>
                  </a:gsLst>
                  <a:lin ang="5400000" scaled="0"/>
                </a:gradFill>
                <a:latin typeface="+mj-lt"/>
              </a:defRPr>
            </a:lvl1pPr>
            <a:lvl2pPr marL="0" indent="0">
              <a:buNone/>
              <a:defRPr sz="2040">
                <a:gradFill>
                  <a:gsLst>
                    <a:gs pos="100000">
                      <a:schemeClr val="tx1"/>
                    </a:gs>
                    <a:gs pos="0">
                      <a:schemeClr val="tx1"/>
                    </a:gs>
                  </a:gsLst>
                  <a:lin ang="5400000" scaled="0"/>
                </a:gradFill>
              </a:defRPr>
            </a:lvl2pPr>
            <a:lvl3pPr marL="236341" indent="0">
              <a:buNone/>
              <a:defRPr sz="2040">
                <a:gradFill>
                  <a:gsLst>
                    <a:gs pos="100000">
                      <a:schemeClr val="tx1"/>
                    </a:gs>
                    <a:gs pos="0">
                      <a:schemeClr val="tx1"/>
                    </a:gs>
                  </a:gsLst>
                  <a:lin ang="5400000" scaled="0"/>
                </a:gradFill>
              </a:defRPr>
            </a:lvl3pPr>
            <a:lvl4pPr marL="466209" indent="0">
              <a:buNone/>
              <a:defRPr sz="2040">
                <a:gradFill>
                  <a:gsLst>
                    <a:gs pos="100000">
                      <a:schemeClr val="tx1"/>
                    </a:gs>
                    <a:gs pos="0">
                      <a:schemeClr val="tx1"/>
                    </a:gs>
                  </a:gsLst>
                  <a:lin ang="5400000" scaled="0"/>
                </a:gradFill>
              </a:defRPr>
            </a:lvl4pPr>
            <a:lvl5pPr marL="707407" indent="0">
              <a:buNone/>
              <a:defRPr sz="204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067721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raditional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09"/>
          </a:xfr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31279" y="1476622"/>
            <a:ext cx="11378776" cy="202781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76893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80" y="1476622"/>
            <a:ext cx="5633506" cy="1889700"/>
          </a:xfrm>
        </p:spPr>
        <p:txBody>
          <a:bodyPr/>
          <a:lstStyle>
            <a:lvl1pPr marL="0" indent="0">
              <a:buNone/>
              <a:defRPr sz="3672">
                <a:gradFill>
                  <a:gsLst>
                    <a:gs pos="1000">
                      <a:schemeClr val="tx2"/>
                    </a:gs>
                    <a:gs pos="98000">
                      <a:schemeClr val="tx2"/>
                    </a:gs>
                  </a:gsLst>
                  <a:lin ang="5400000" scaled="0"/>
                </a:gradFill>
                <a:latin typeface="+mj-lt"/>
              </a:defRPr>
            </a:lvl1pPr>
            <a:lvl2pPr marL="0" indent="0">
              <a:buNone/>
              <a:defRPr sz="2040"/>
            </a:lvl2pPr>
            <a:lvl3pPr marL="237961" indent="0">
              <a:buNone/>
              <a:defRPr sz="2040"/>
            </a:lvl3pPr>
            <a:lvl4pPr marL="466209" indent="0">
              <a:buNone/>
              <a:defRPr sz="2040"/>
            </a:lvl4pPr>
            <a:lvl5pPr marL="707407" indent="0">
              <a:buNone/>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87887" y="1476622"/>
            <a:ext cx="5938020" cy="1889700"/>
          </a:xfrm>
        </p:spPr>
        <p:txBody>
          <a:bodyPr/>
          <a:lstStyle>
            <a:lvl1pPr marL="0" indent="0">
              <a:buNone/>
              <a:defRPr lang="en-US" sz="3672"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380"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2pPr>
            <a:lvl3pPr marL="237961" marR="0" indent="0" algn="l" defTabSz="932380"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3pPr>
            <a:lvl4pPr marL="469446" marR="0" indent="0" algn="l" defTabSz="932380"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4pPr>
            <a:lvl5pPr marL="700932" marR="0" indent="0" algn="l" defTabSz="932380"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4581578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0996103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2283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3" spc="-306" baseline="0">
                <a:gradFill>
                  <a:gsLst>
                    <a:gs pos="100000">
                      <a:schemeClr val="tx2"/>
                    </a:gs>
                    <a:gs pos="0">
                      <a:schemeClr val="tx2"/>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37536668"/>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41" indent="0">
              <a:buNone/>
              <a:defRPr sz="2040">
                <a:gradFill>
                  <a:gsLst>
                    <a:gs pos="100000">
                      <a:schemeClr val="tx1"/>
                    </a:gs>
                    <a:gs pos="6000">
                      <a:schemeClr val="tx1"/>
                    </a:gs>
                  </a:gsLst>
                  <a:lin ang="5400000" scaled="0"/>
                </a:gradFill>
              </a:defRPr>
            </a:lvl3pPr>
            <a:lvl4pPr marL="466209" indent="0">
              <a:buNone/>
              <a:defRPr sz="2040">
                <a:gradFill>
                  <a:gsLst>
                    <a:gs pos="100000">
                      <a:schemeClr val="tx1"/>
                    </a:gs>
                    <a:gs pos="6000">
                      <a:schemeClr val="tx1"/>
                    </a:gs>
                  </a:gsLst>
                  <a:lin ang="5400000" scaled="0"/>
                </a:gradFill>
              </a:defRPr>
            </a:lvl4pPr>
            <a:lvl5pPr marL="707407" indent="0">
              <a:buNone/>
              <a:defRPr sz="204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2048075"/>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803136"/>
          </a:xfrm>
        </p:spPr>
        <p:txBody>
          <a:bodyPr/>
          <a:lstStyle>
            <a:lvl1pPr>
              <a:defRPr sz="5799">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33234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946651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829056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803136"/>
          </a:xfrm>
        </p:spPr>
        <p:txBody>
          <a:bodyPr/>
          <a:lstStyle>
            <a:lvl1pPr>
              <a:defRPr sz="5799">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33234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
        <p:nvSpPr>
          <p:cNvPr id="6" name="TextBox 5"/>
          <p:cNvSpPr txBox="1"/>
          <p:nvPr userDrawn="1"/>
        </p:nvSpPr>
        <p:spPr>
          <a:xfrm>
            <a:off x="11538117" y="6231253"/>
            <a:ext cx="898359" cy="517064"/>
          </a:xfrm>
          <a:prstGeom prst="rect">
            <a:avLst/>
          </a:prstGeom>
          <a:noFill/>
        </p:spPr>
        <p:txBody>
          <a:bodyPr wrap="square" lIns="182854" tIns="146283" rIns="182854" bIns="146283" rtlCol="0">
            <a:spAutoFit/>
          </a:bodyPr>
          <a:lstStyle/>
          <a:p>
            <a:pPr defTabSz="932563">
              <a:lnSpc>
                <a:spcPct val="90000"/>
              </a:lnSpc>
              <a:spcAft>
                <a:spcPts val="600"/>
              </a:spcAft>
            </a:pPr>
            <a:fld id="{CEACF14B-07B0-48F9-A67A-9DC293E31A1E}" type="slidenum">
              <a:rPr lang="en-US" sz="1599">
                <a:gradFill>
                  <a:gsLst>
                    <a:gs pos="2917">
                      <a:srgbClr val="FFFFFF"/>
                    </a:gs>
                    <a:gs pos="30000">
                      <a:srgbClr val="FFFFFF"/>
                    </a:gs>
                  </a:gsLst>
                  <a:lin ang="5400000" scaled="0"/>
                </a:gradFill>
              </a:rPr>
              <a:pPr defTabSz="932563">
                <a:lnSpc>
                  <a:spcPct val="90000"/>
                </a:lnSpc>
                <a:spcAft>
                  <a:spcPts val="600"/>
                </a:spcAft>
              </a:pPr>
              <a:t>‹#›</a:t>
            </a:fld>
            <a:endParaRPr lang="en-US" sz="1599" dirty="0" err="1">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8966940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Walk-in or 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1803681"/>
            <a:ext cx="11375536" cy="1243058"/>
          </a:xfrm>
        </p:spPr>
        <p:txBody>
          <a:bodyPr anchor="b" anchorCtr="0"/>
          <a:lstStyle>
            <a:lvl1pPr>
              <a:defRPr sz="8973"/>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0"/>
            <a:ext cx="7658199" cy="508524"/>
          </a:xfrm>
        </p:spPr>
        <p:txBody>
          <a:bodyPr/>
          <a:lstStyle>
            <a:lvl1pPr marL="0" indent="0">
              <a:spcBef>
                <a:spcPts val="0"/>
              </a:spcBef>
              <a:buNone/>
              <a:defRPr spc="-102" baseline="0">
                <a:gradFill>
                  <a:gsLst>
                    <a:gs pos="0">
                      <a:schemeClr val="tx2"/>
                    </a:gs>
                    <a:gs pos="100000">
                      <a:schemeClr val="tx2"/>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77347700"/>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41" indent="0">
              <a:buNone/>
              <a:defRPr sz="2040">
                <a:gradFill>
                  <a:gsLst>
                    <a:gs pos="100000">
                      <a:schemeClr val="tx1"/>
                    </a:gs>
                    <a:gs pos="6000">
                      <a:schemeClr val="tx1"/>
                    </a:gs>
                  </a:gsLst>
                  <a:lin ang="5400000" scaled="0"/>
                </a:gradFill>
              </a:defRPr>
            </a:lvl3pPr>
            <a:lvl4pPr marL="466209" indent="0">
              <a:buNone/>
              <a:defRPr sz="2040">
                <a:gradFill>
                  <a:gsLst>
                    <a:gs pos="100000">
                      <a:schemeClr val="tx1"/>
                    </a:gs>
                    <a:gs pos="6000">
                      <a:schemeClr val="tx1"/>
                    </a:gs>
                  </a:gsLst>
                  <a:lin ang="5400000" scaled="0"/>
                </a:gradFill>
              </a:defRPr>
            </a:lvl4pPr>
            <a:lvl5pPr marL="707407" indent="0">
              <a:buNone/>
              <a:defRPr sz="204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3815060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1"/>
                    </a:gs>
                    <a:gs pos="0">
                      <a:schemeClr val="tx1"/>
                    </a:gs>
                  </a:gsLst>
                  <a:lin ang="5400000" scaled="0"/>
                </a:gradFill>
                <a:latin typeface="+mj-lt"/>
              </a:defRPr>
            </a:lvl1pPr>
            <a:lvl2pPr marL="0" indent="0">
              <a:buNone/>
              <a:defRPr sz="2040">
                <a:gradFill>
                  <a:gsLst>
                    <a:gs pos="100000">
                      <a:schemeClr val="tx1"/>
                    </a:gs>
                    <a:gs pos="0">
                      <a:schemeClr val="tx1"/>
                    </a:gs>
                  </a:gsLst>
                  <a:lin ang="5400000" scaled="0"/>
                </a:gradFill>
              </a:defRPr>
            </a:lvl2pPr>
            <a:lvl3pPr marL="236341" indent="0">
              <a:buNone/>
              <a:defRPr sz="2040">
                <a:gradFill>
                  <a:gsLst>
                    <a:gs pos="100000">
                      <a:schemeClr val="tx1"/>
                    </a:gs>
                    <a:gs pos="0">
                      <a:schemeClr val="tx1"/>
                    </a:gs>
                  </a:gsLst>
                  <a:lin ang="5400000" scaled="0"/>
                </a:gradFill>
              </a:defRPr>
            </a:lvl3pPr>
            <a:lvl4pPr marL="466209" indent="0">
              <a:buNone/>
              <a:defRPr sz="2040">
                <a:gradFill>
                  <a:gsLst>
                    <a:gs pos="100000">
                      <a:schemeClr val="tx1"/>
                    </a:gs>
                    <a:gs pos="0">
                      <a:schemeClr val="tx1"/>
                    </a:gs>
                  </a:gsLst>
                  <a:lin ang="5400000" scaled="0"/>
                </a:gradFill>
              </a:defRPr>
            </a:lvl4pPr>
            <a:lvl5pPr marL="707407" indent="0">
              <a:buNone/>
              <a:defRPr sz="204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919599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raditional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09"/>
          </a:xfr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31279" y="1476622"/>
            <a:ext cx="11378776" cy="202781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0876716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80" y="1476622"/>
            <a:ext cx="5633506" cy="1889700"/>
          </a:xfrm>
        </p:spPr>
        <p:txBody>
          <a:bodyPr/>
          <a:lstStyle>
            <a:lvl1pPr marL="0" indent="0">
              <a:buNone/>
              <a:defRPr sz="3672">
                <a:gradFill>
                  <a:gsLst>
                    <a:gs pos="1000">
                      <a:schemeClr val="tx2"/>
                    </a:gs>
                    <a:gs pos="98000">
                      <a:schemeClr val="tx2"/>
                    </a:gs>
                  </a:gsLst>
                  <a:lin ang="5400000" scaled="0"/>
                </a:gradFill>
                <a:latin typeface="+mj-lt"/>
              </a:defRPr>
            </a:lvl1pPr>
            <a:lvl2pPr marL="0" indent="0">
              <a:buNone/>
              <a:defRPr sz="2040"/>
            </a:lvl2pPr>
            <a:lvl3pPr marL="237961" indent="0">
              <a:buNone/>
              <a:defRPr sz="2040"/>
            </a:lvl3pPr>
            <a:lvl4pPr marL="466209" indent="0">
              <a:buNone/>
              <a:defRPr sz="2040"/>
            </a:lvl4pPr>
            <a:lvl5pPr marL="707407" indent="0">
              <a:buNone/>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87887" y="1476622"/>
            <a:ext cx="5938020" cy="1889700"/>
          </a:xfrm>
        </p:spPr>
        <p:txBody>
          <a:bodyPr/>
          <a:lstStyle>
            <a:lvl1pPr marL="0" indent="0">
              <a:buNone/>
              <a:defRPr lang="en-US" sz="3672"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380"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2pPr>
            <a:lvl3pPr marL="237961" marR="0" indent="0" algn="l" defTabSz="932380"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3pPr>
            <a:lvl4pPr marL="469446" marR="0" indent="0" algn="l" defTabSz="932380"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4pPr>
            <a:lvl5pPr marL="700932" marR="0" indent="0" algn="l" defTabSz="932380"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884598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3085644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59388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3" spc="-306" baseline="0">
                <a:gradFill>
                  <a:gsLst>
                    <a:gs pos="100000">
                      <a:schemeClr val="tx2"/>
                    </a:gs>
                    <a:gs pos="0">
                      <a:schemeClr val="tx2"/>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957898090"/>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41" indent="0">
              <a:buNone/>
              <a:defRPr sz="2040">
                <a:gradFill>
                  <a:gsLst>
                    <a:gs pos="100000">
                      <a:schemeClr val="tx1"/>
                    </a:gs>
                    <a:gs pos="6000">
                      <a:schemeClr val="tx1"/>
                    </a:gs>
                  </a:gsLst>
                  <a:lin ang="5400000" scaled="0"/>
                </a:gradFill>
              </a:defRPr>
            </a:lvl3pPr>
            <a:lvl4pPr marL="466209" indent="0">
              <a:buNone/>
              <a:defRPr sz="2040">
                <a:gradFill>
                  <a:gsLst>
                    <a:gs pos="100000">
                      <a:schemeClr val="tx1"/>
                    </a:gs>
                    <a:gs pos="6000">
                      <a:schemeClr val="tx1"/>
                    </a:gs>
                  </a:gsLst>
                  <a:lin ang="5400000" scaled="0"/>
                </a:gradFill>
              </a:defRPr>
            </a:lvl4pPr>
            <a:lvl5pPr marL="707407" indent="0">
              <a:buNone/>
              <a:defRPr sz="204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30452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803136"/>
          </a:xfrm>
        </p:spPr>
        <p:txBody>
          <a:bodyPr/>
          <a:lstStyle>
            <a:lvl1pPr>
              <a:defRPr sz="5799">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33234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1273607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Walk-in or 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1803681"/>
            <a:ext cx="11375536" cy="1243058"/>
          </a:xfrm>
        </p:spPr>
        <p:txBody>
          <a:bodyPr anchor="b" anchorCtr="0"/>
          <a:lstStyle>
            <a:lvl1pPr>
              <a:defRPr sz="8975"/>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0" y="3283250"/>
            <a:ext cx="7658199" cy="508524"/>
          </a:xfrm>
        </p:spPr>
        <p:txBody>
          <a:bodyPr/>
          <a:lstStyle>
            <a:lvl1pPr marL="0" indent="0">
              <a:spcBef>
                <a:spcPts val="0"/>
              </a:spcBef>
              <a:buNone/>
              <a:defRPr spc="-102" baseline="0">
                <a:gradFill>
                  <a:gsLst>
                    <a:gs pos="0">
                      <a:schemeClr val="tx2"/>
                    </a:gs>
                    <a:gs pos="100000">
                      <a:schemeClr val="tx2"/>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8156212"/>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444937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1"/>
                    </a:gs>
                    <a:gs pos="0">
                      <a:schemeClr val="tx1"/>
                    </a:gs>
                  </a:gsLst>
                  <a:lin ang="5400000" scaled="0"/>
                </a:gradFill>
                <a:latin typeface="+mj-lt"/>
              </a:defRPr>
            </a:lvl1pPr>
            <a:lvl2pPr marL="0" indent="0">
              <a:buNone/>
              <a:defRPr sz="2040">
                <a:gradFill>
                  <a:gsLst>
                    <a:gs pos="100000">
                      <a:schemeClr val="tx1"/>
                    </a:gs>
                    <a:gs pos="0">
                      <a:schemeClr val="tx1"/>
                    </a:gs>
                  </a:gsLst>
                  <a:lin ang="5400000" scaled="0"/>
                </a:gradFill>
              </a:defRPr>
            </a:lvl2pPr>
            <a:lvl3pPr marL="236387" indent="0">
              <a:buNone/>
              <a:defRPr sz="2040">
                <a:gradFill>
                  <a:gsLst>
                    <a:gs pos="100000">
                      <a:schemeClr val="tx1"/>
                    </a:gs>
                    <a:gs pos="0">
                      <a:schemeClr val="tx1"/>
                    </a:gs>
                  </a:gsLst>
                  <a:lin ang="5400000" scaled="0"/>
                </a:gradFill>
              </a:defRPr>
            </a:lvl3pPr>
            <a:lvl4pPr marL="466298" indent="0">
              <a:buNone/>
              <a:defRPr sz="2040">
                <a:gradFill>
                  <a:gsLst>
                    <a:gs pos="100000">
                      <a:schemeClr val="tx1"/>
                    </a:gs>
                    <a:gs pos="0">
                      <a:schemeClr val="tx1"/>
                    </a:gs>
                  </a:gsLst>
                  <a:lin ang="5400000" scaled="0"/>
                </a:gradFill>
              </a:defRPr>
            </a:lvl4pPr>
            <a:lvl5pPr marL="707543" indent="0">
              <a:buNone/>
              <a:defRPr sz="204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88726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raditional 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09"/>
          </a:xfrm>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31279" y="1476622"/>
            <a:ext cx="11378776" cy="2027818"/>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000037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31280" y="1476622"/>
            <a:ext cx="5633506" cy="1889700"/>
          </a:xfrm>
        </p:spPr>
        <p:txBody>
          <a:bodyPr/>
          <a:lstStyle>
            <a:lvl1pPr marL="0" indent="0">
              <a:buNone/>
              <a:defRPr sz="3672">
                <a:gradFill>
                  <a:gsLst>
                    <a:gs pos="1000">
                      <a:schemeClr val="tx2"/>
                    </a:gs>
                    <a:gs pos="9800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87887" y="1476622"/>
            <a:ext cx="5938020" cy="1889700"/>
          </a:xfrm>
        </p:spPr>
        <p:txBody>
          <a:bodyPr/>
          <a:lstStyle>
            <a:lvl1pPr marL="0" indent="0">
              <a:buNone/>
              <a:defRPr lang="en-US" sz="3672"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tx1"/>
                    </a:gs>
                    <a:gs pos="100000">
                      <a:schemeClr val="tx1"/>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777875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1805952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97341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tx2"/>
                    </a:gs>
                    <a:gs pos="0">
                      <a:schemeClr val="tx2"/>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7254583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tx1"/>
                    </a:gs>
                    <a:gs pos="6000">
                      <a:schemeClr val="tx1"/>
                    </a:gs>
                  </a:gsLst>
                  <a:lin ang="5400000" scaled="0"/>
                </a:gradFill>
              </a:defRPr>
            </a:lvl2pPr>
            <a:lvl3pPr marL="236387" indent="0">
              <a:buNone/>
              <a:defRPr sz="2040">
                <a:gradFill>
                  <a:gsLst>
                    <a:gs pos="100000">
                      <a:schemeClr val="tx1"/>
                    </a:gs>
                    <a:gs pos="6000">
                      <a:schemeClr val="tx1"/>
                    </a:gs>
                  </a:gsLst>
                  <a:lin ang="5400000" scaled="0"/>
                </a:gradFill>
              </a:defRPr>
            </a:lvl3pPr>
            <a:lvl4pPr marL="466298" indent="0">
              <a:buNone/>
              <a:defRPr sz="2040">
                <a:gradFill>
                  <a:gsLst>
                    <a:gs pos="100000">
                      <a:schemeClr val="tx1"/>
                    </a:gs>
                    <a:gs pos="6000">
                      <a:schemeClr val="tx1"/>
                    </a:gs>
                  </a:gsLst>
                  <a:lin ang="5400000" scaled="0"/>
                </a:gradFill>
              </a:defRPr>
            </a:lvl4pPr>
            <a:lvl5pPr marL="707543" indent="0">
              <a:buNone/>
              <a:defRPr sz="204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498031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
        <p:nvSpPr>
          <p:cNvPr id="6" name="TextBox 5"/>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261546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344607122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19406377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LtB">
    <p:spTree>
      <p:nvGrpSpPr>
        <p:cNvPr id="1" name=""/>
        <p:cNvGrpSpPr/>
        <p:nvPr/>
      </p:nvGrpSpPr>
      <p:grpSpPr>
        <a:xfrm>
          <a:off x="0" y="0"/>
          <a:ext cx="0" cy="0"/>
          <a:chOff x="0" y="0"/>
          <a:chExt cx="0" cy="0"/>
        </a:xfrm>
      </p:grpSpPr>
      <p:sp>
        <p:nvSpPr>
          <p:cNvPr id="5" name="Rectangle 4"/>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6"/>
            <a:ext cx="11375536" cy="665882"/>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a:spAutoFit/>
          </a:bodyPr>
          <a:lstStyle>
            <a:lvl1pPr marL="241235" indent="-241235">
              <a:buClr>
                <a:schemeClr val="accent1"/>
              </a:buClr>
              <a:buFont typeface="Wingdings" pitchFamily="2" charset="2"/>
              <a:buChar char="§"/>
              <a:defRPr/>
            </a:lvl1pPr>
            <a:lvl2pPr marL="584468" indent="-234759">
              <a:buClr>
                <a:schemeClr val="accent1"/>
              </a:buClr>
              <a:buFont typeface="Wingdings" pitchFamily="2" charset="2"/>
              <a:buChar char="§"/>
              <a:defRPr/>
            </a:lvl2pPr>
            <a:lvl3pPr marL="814370" indent="-229901">
              <a:buClr>
                <a:schemeClr val="accent1"/>
              </a:buClr>
              <a:buFont typeface="Wingdings" pitchFamily="2" charset="2"/>
              <a:buChar char="§"/>
              <a:defRPr/>
            </a:lvl3pPr>
            <a:lvl4pPr marL="1050747" indent="-236377">
              <a:buClr>
                <a:schemeClr val="accent1"/>
              </a:buClr>
              <a:buFont typeface="Wingdings" pitchFamily="2" charset="2"/>
              <a:buChar char="§"/>
              <a:defRPr/>
            </a:lvl4pPr>
            <a:lvl5pPr marL="1280648" indent="-229901">
              <a:buClr>
                <a:schemeClr val="accent1"/>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342166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Orng">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3"/>
            <a:ext cx="11375536" cy="665881"/>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51343982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Content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393298070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Content Purple">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06988388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Content W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3"/>
            <a:ext cx="11375536" cy="677056"/>
          </a:xfrm>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185296704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tes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3"/>
            <a:ext cx="11065522" cy="677056"/>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72C6"/>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72C6"/>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72C6"/>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72C6"/>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72C6"/>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579168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tes LtB">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369" y="0"/>
            <a:ext cx="11065293"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AEEF"/>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AEEF"/>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AEEF"/>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AEEF"/>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AEEF"/>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871861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tes Orng">
    <p:spTree>
      <p:nvGrpSpPr>
        <p:cNvPr id="1" name=""/>
        <p:cNvGrpSpPr/>
        <p:nvPr/>
      </p:nvGrpSpPr>
      <p:grpSpPr>
        <a:xfrm>
          <a:off x="0" y="0"/>
          <a:ext cx="0" cy="0"/>
          <a:chOff x="0" y="0"/>
          <a:chExt cx="0" cy="0"/>
        </a:xfrm>
      </p:grpSpPr>
      <p:sp>
        <p:nvSpPr>
          <p:cNvPr id="10" name="Rectangle 9"/>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❶"/>
              <a:tabLst/>
              <a:defRPr lang="en-US" sz="2040" kern="1200" spc="-72" baseline="0" dirty="0" smtClean="0">
                <a:solidFill>
                  <a:srgbClr val="000000"/>
                </a:solidFill>
                <a:latin typeface="+mn-lt"/>
                <a:ea typeface="+mn-ea"/>
                <a:cs typeface="+mn-cs"/>
              </a:defRPr>
            </a:lvl1pPr>
            <a:lvl2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❷"/>
              <a:tabLst/>
              <a:defRPr lang="en-US" sz="2040" kern="1200" spc="-72" baseline="0" dirty="0" smtClean="0">
                <a:solidFill>
                  <a:srgbClr val="000000"/>
                </a:solidFill>
                <a:latin typeface="+mn-lt"/>
                <a:ea typeface="+mn-ea"/>
                <a:cs typeface="+mn-cs"/>
              </a:defRPr>
            </a:lvl2pPr>
            <a:lvl3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❸"/>
              <a:tabLst/>
              <a:defRPr lang="en-US" sz="2040" kern="1200" spc="-72" baseline="0" dirty="0" smtClean="0">
                <a:solidFill>
                  <a:srgbClr val="000000"/>
                </a:solidFill>
                <a:latin typeface="+mn-lt"/>
                <a:ea typeface="+mn-ea"/>
                <a:cs typeface="+mn-cs"/>
              </a:defRPr>
            </a:lvl3pPr>
            <a:lvl4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❹"/>
              <a:tabLst/>
              <a:defRPr lang="en-US" sz="2040" kern="1200" spc="-72" baseline="0" dirty="0" smtClean="0">
                <a:solidFill>
                  <a:srgbClr val="000000"/>
                </a:solidFill>
                <a:latin typeface="+mn-lt"/>
                <a:ea typeface="+mn-ea"/>
                <a:cs typeface="+mn-cs"/>
              </a:defRPr>
            </a:lvl4pPr>
            <a:lvl5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❺"/>
              <a:tabLst/>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7923784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sp>
        <p:nvSpPr>
          <p:cNvPr id="5" name="TextBox 4"/>
          <p:cNvSpPr txBox="1"/>
          <p:nvPr userDrawn="1"/>
        </p:nvSpPr>
        <p:spPr>
          <a:xfrm>
            <a:off x="11538116" y="6247294"/>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7943577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smtClean="0"/>
              <a:t>Click to edit Master text styles</a:t>
            </a:r>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6575385"/>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tes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8CC600"/>
              </a:buClr>
              <a:buFont typeface="Segoe UI" pitchFamily="34" charset="0"/>
              <a:buChar char="❶"/>
              <a:defRPr lang="en-US" sz="2040" kern="1200" spc="-72" baseline="0" dirty="0" smtClean="0">
                <a:solidFill>
                  <a:srgbClr val="000000"/>
                </a:solidFill>
                <a:latin typeface="+mn-lt"/>
                <a:ea typeface="+mn-ea"/>
                <a:cs typeface="+mn-cs"/>
              </a:defRPr>
            </a:lvl1pPr>
            <a:lvl2pPr marL="373039" indent="-373039">
              <a:lnSpc>
                <a:spcPct val="100000"/>
              </a:lnSpc>
              <a:spcBef>
                <a:spcPts val="918"/>
              </a:spcBef>
              <a:buClr>
                <a:srgbClr val="8CC600"/>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8CC600"/>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8CC600"/>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8CC600"/>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114408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310767426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Walk-in">
    <p:bg>
      <p:bgPr>
        <a:solidFill>
          <a:srgbClr val="00569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1803685"/>
            <a:ext cx="11375536" cy="1243058"/>
          </a:xfrm>
        </p:spPr>
        <p:txBody>
          <a:bodyPr anchor="b" anchorCtr="0"/>
          <a:lstStyle>
            <a:lvl1pPr>
              <a:defRPr sz="8975" spc="-408"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4"/>
            <a:ext cx="7658199" cy="439465"/>
          </a:xfrm>
        </p:spPr>
        <p:txBody>
          <a:bodyPr/>
          <a:lstStyle>
            <a:lvl1pPr marL="0" indent="0">
              <a:spcBef>
                <a:spcPts val="0"/>
              </a:spcBef>
              <a:buNone/>
              <a:defRPr spc="-102" baseline="0">
                <a:solidFill>
                  <a:schemeClr val="bg1"/>
                </a:soli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734327" y="6729533"/>
            <a:ext cx="794277" cy="170077"/>
          </a:xfrm>
          <a:prstGeom prst="rect">
            <a:avLst/>
          </a:prstGeom>
        </p:spPr>
      </p:pic>
    </p:spTree>
    <p:extLst>
      <p:ext uri="{BB962C8B-B14F-4D97-AF65-F5344CB8AC3E}">
        <p14:creationId xmlns:p14="http://schemas.microsoft.com/office/powerpoint/2010/main" val="342223976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78" y="11630"/>
            <a:ext cx="11192830" cy="730214"/>
          </a:xfrm>
        </p:spPr>
        <p:txBody>
          <a:bodyPr>
            <a:normAutofit/>
          </a:bodyPr>
          <a:lstStyle>
            <a:lvl1pPr algn="l">
              <a:defRPr sz="2781"/>
            </a:lvl1pPr>
          </a:lstStyle>
          <a:p>
            <a:r>
              <a:rPr lang="en-US" dirty="0" smtClean="0"/>
              <a:t>Click to edit Master title style</a:t>
            </a:r>
            <a:endParaRPr lang="en-US" dirty="0"/>
          </a:p>
        </p:txBody>
      </p:sp>
      <p:sp>
        <p:nvSpPr>
          <p:cNvPr id="3" name="Content Placeholder 2"/>
          <p:cNvSpPr>
            <a:spLocks noGrp="1"/>
          </p:cNvSpPr>
          <p:nvPr>
            <p:ph idx="1"/>
          </p:nvPr>
        </p:nvSpPr>
        <p:spPr>
          <a:xfrm>
            <a:off x="365778" y="1632086"/>
            <a:ext cx="11192830" cy="1403654"/>
          </a:xfrm>
        </p:spPr>
        <p:txBody>
          <a:bodyPr/>
          <a:lstStyle>
            <a:lvl1pPr>
              <a:defRPr sz="2225"/>
            </a:lvl1pPr>
            <a:lvl2pPr>
              <a:defRPr sz="1669"/>
            </a:lvl2pPr>
            <a:lvl3pPr>
              <a:defRPr sz="1530"/>
            </a:lvl3pPr>
            <a:lvl4pPr>
              <a:defRPr sz="1251"/>
            </a:lvl4pPr>
            <a:lvl5pPr>
              <a:defRPr sz="111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1824" y="6482892"/>
            <a:ext cx="2901844" cy="372394"/>
          </a:xfrm>
          <a:prstGeom prst="rect">
            <a:avLst/>
          </a:prstGeom>
        </p:spPr>
        <p:txBody>
          <a:bodyPr/>
          <a:lstStyle/>
          <a:p>
            <a:pPr defTabSz="1013716"/>
            <a:fld id="{5D61DDAB-34D1-4388-ABBF-6CF866C680D9}" type="datetime1">
              <a:rPr lang="en-US" sz="2086" smtClean="0">
                <a:solidFill>
                  <a:prstClr val="black">
                    <a:tint val="75000"/>
                  </a:prstClr>
                </a:solidFill>
              </a:rPr>
              <a:pPr defTabSz="1013716"/>
              <a:t>10/27/2015</a:t>
            </a:fld>
            <a:endParaRPr lang="en-US" sz="2086" dirty="0">
              <a:solidFill>
                <a:prstClr val="black">
                  <a:tint val="75000"/>
                </a:prstClr>
              </a:solidFill>
            </a:endParaRPr>
          </a:p>
        </p:txBody>
      </p:sp>
      <p:sp>
        <p:nvSpPr>
          <p:cNvPr id="5" name="Footer Placeholder 4"/>
          <p:cNvSpPr>
            <a:spLocks noGrp="1"/>
          </p:cNvSpPr>
          <p:nvPr>
            <p:ph type="ftr" sz="quarter" idx="11"/>
          </p:nvPr>
        </p:nvSpPr>
        <p:spPr>
          <a:xfrm>
            <a:off x="4249130" y="6482919"/>
            <a:ext cx="3938219" cy="372394"/>
          </a:xfrm>
          <a:prstGeom prst="rect">
            <a:avLst/>
          </a:prstGeom>
        </p:spPr>
        <p:txBody>
          <a:bodyPr lIns="146114" tIns="73056" rIns="146114" bIns="73056"/>
          <a:lstStyle/>
          <a:p>
            <a:pPr defTabSz="1016112"/>
            <a:endParaRPr lang="en-US" sz="2086" dirty="0">
              <a:solidFill>
                <a:prstClr val="black"/>
              </a:solidFill>
            </a:endParaRPr>
          </a:p>
        </p:txBody>
      </p:sp>
      <p:sp>
        <p:nvSpPr>
          <p:cNvPr id="6" name="Slide Number Placeholder 5"/>
          <p:cNvSpPr>
            <a:spLocks noGrp="1"/>
          </p:cNvSpPr>
          <p:nvPr>
            <p:ph type="sldNum" sz="quarter" idx="12"/>
          </p:nvPr>
        </p:nvSpPr>
        <p:spPr>
          <a:xfrm>
            <a:off x="8912807" y="6482892"/>
            <a:ext cx="2901844" cy="372394"/>
          </a:xfrm>
          <a:prstGeom prst="rect">
            <a:avLst/>
          </a:prstGeom>
        </p:spPr>
        <p:txBody>
          <a:bodyPr/>
          <a:lstStyle/>
          <a:p>
            <a:pPr defTabSz="1013716"/>
            <a:fld id="{F2610070-3305-49F8-87D3-027CC969787C}" type="slidenum">
              <a:rPr lang="en-US" sz="2086" smtClean="0">
                <a:solidFill>
                  <a:prstClr val="black">
                    <a:tint val="75000"/>
                  </a:prstClr>
                </a:solidFill>
              </a:rPr>
              <a:pPr defTabSz="1013716"/>
              <a:t>‹#›</a:t>
            </a:fld>
            <a:endParaRPr lang="en-US" sz="2086" dirty="0">
              <a:solidFill>
                <a:prstClr val="black">
                  <a:tint val="75000"/>
                </a:prstClr>
              </a:solidFill>
            </a:endParaRPr>
          </a:p>
        </p:txBody>
      </p:sp>
      <p:sp>
        <p:nvSpPr>
          <p:cNvPr id="9" name="Text Placeholder 8"/>
          <p:cNvSpPr>
            <a:spLocks noGrp="1"/>
          </p:cNvSpPr>
          <p:nvPr>
            <p:ph type="body" sz="quarter" idx="13"/>
          </p:nvPr>
        </p:nvSpPr>
        <p:spPr>
          <a:xfrm>
            <a:off x="365806" y="953799"/>
            <a:ext cx="11217212" cy="20259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5420676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Content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74994540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32144715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Content LtB">
    <p:spTree>
      <p:nvGrpSpPr>
        <p:cNvPr id="1" name=""/>
        <p:cNvGrpSpPr/>
        <p:nvPr/>
      </p:nvGrpSpPr>
      <p:grpSpPr>
        <a:xfrm>
          <a:off x="0" y="0"/>
          <a:ext cx="0" cy="0"/>
          <a:chOff x="0" y="0"/>
          <a:chExt cx="0" cy="0"/>
        </a:xfrm>
      </p:grpSpPr>
      <p:sp>
        <p:nvSpPr>
          <p:cNvPr id="5" name="Rectangle 4"/>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6"/>
            <a:ext cx="11375536" cy="665882"/>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a:spAutoFit/>
          </a:bodyPr>
          <a:lstStyle>
            <a:lvl1pPr marL="241235" indent="-241235">
              <a:buClr>
                <a:schemeClr val="accent1"/>
              </a:buClr>
              <a:buFont typeface="Wingdings" pitchFamily="2" charset="2"/>
              <a:buChar char="§"/>
              <a:defRPr/>
            </a:lvl1pPr>
            <a:lvl2pPr marL="584468" indent="-234759">
              <a:buClr>
                <a:schemeClr val="accent1"/>
              </a:buClr>
              <a:buFont typeface="Wingdings" pitchFamily="2" charset="2"/>
              <a:buChar char="§"/>
              <a:defRPr/>
            </a:lvl2pPr>
            <a:lvl3pPr marL="814370" indent="-229901">
              <a:buClr>
                <a:schemeClr val="accent1"/>
              </a:buClr>
              <a:buFont typeface="Wingdings" pitchFamily="2" charset="2"/>
              <a:buChar char="§"/>
              <a:defRPr/>
            </a:lvl3pPr>
            <a:lvl4pPr marL="1050747" indent="-236377">
              <a:buClr>
                <a:schemeClr val="accent1"/>
              </a:buClr>
              <a:buFont typeface="Wingdings" pitchFamily="2" charset="2"/>
              <a:buChar char="§"/>
              <a:defRPr/>
            </a:lvl4pPr>
            <a:lvl5pPr marL="1280648" indent="-229901">
              <a:buClr>
                <a:schemeClr val="accent1"/>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017526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Content Orng">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3"/>
            <a:ext cx="11375536" cy="665881"/>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196452957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Content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418889418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Purple">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150007725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400883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Content W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3"/>
            <a:ext cx="11375536" cy="677056"/>
          </a:xfrm>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318425352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tes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3"/>
            <a:ext cx="11065522" cy="677056"/>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72C6"/>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72C6"/>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72C6"/>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72C6"/>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72C6"/>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9560583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tes LtB">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369" y="0"/>
            <a:ext cx="11065293"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AEEF"/>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AEEF"/>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AEEF"/>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AEEF"/>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AEEF"/>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671322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tes Orng">
    <p:spTree>
      <p:nvGrpSpPr>
        <p:cNvPr id="1" name=""/>
        <p:cNvGrpSpPr/>
        <p:nvPr/>
      </p:nvGrpSpPr>
      <p:grpSpPr>
        <a:xfrm>
          <a:off x="0" y="0"/>
          <a:ext cx="0" cy="0"/>
          <a:chOff x="0" y="0"/>
          <a:chExt cx="0" cy="0"/>
        </a:xfrm>
      </p:grpSpPr>
      <p:sp>
        <p:nvSpPr>
          <p:cNvPr id="10" name="Rectangle 9"/>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❶"/>
              <a:tabLst/>
              <a:defRPr lang="en-US" sz="2040" kern="1200" spc="-72" baseline="0" dirty="0" smtClean="0">
                <a:solidFill>
                  <a:srgbClr val="000000"/>
                </a:solidFill>
                <a:latin typeface="+mn-lt"/>
                <a:ea typeface="+mn-ea"/>
                <a:cs typeface="+mn-cs"/>
              </a:defRPr>
            </a:lvl1pPr>
            <a:lvl2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❷"/>
              <a:tabLst/>
              <a:defRPr lang="en-US" sz="2040" kern="1200" spc="-72" baseline="0" dirty="0" smtClean="0">
                <a:solidFill>
                  <a:srgbClr val="000000"/>
                </a:solidFill>
                <a:latin typeface="+mn-lt"/>
                <a:ea typeface="+mn-ea"/>
                <a:cs typeface="+mn-cs"/>
              </a:defRPr>
            </a:lvl2pPr>
            <a:lvl3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❸"/>
              <a:tabLst/>
              <a:defRPr lang="en-US" sz="2040" kern="1200" spc="-72" baseline="0" dirty="0" smtClean="0">
                <a:solidFill>
                  <a:srgbClr val="000000"/>
                </a:solidFill>
                <a:latin typeface="+mn-lt"/>
                <a:ea typeface="+mn-ea"/>
                <a:cs typeface="+mn-cs"/>
              </a:defRPr>
            </a:lvl3pPr>
            <a:lvl4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❹"/>
              <a:tabLst/>
              <a:defRPr lang="en-US" sz="2040" kern="1200" spc="-72" baseline="0" dirty="0" smtClean="0">
                <a:solidFill>
                  <a:srgbClr val="000000"/>
                </a:solidFill>
                <a:latin typeface="+mn-lt"/>
                <a:ea typeface="+mn-ea"/>
                <a:cs typeface="+mn-cs"/>
              </a:defRPr>
            </a:lvl4pPr>
            <a:lvl5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❺"/>
              <a:tabLst/>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161457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tes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8CC600"/>
              </a:buClr>
              <a:buFont typeface="Segoe UI" pitchFamily="34" charset="0"/>
              <a:buChar char="❶"/>
              <a:defRPr lang="en-US" sz="2040" kern="1200" spc="-72" baseline="0" dirty="0" smtClean="0">
                <a:solidFill>
                  <a:srgbClr val="000000"/>
                </a:solidFill>
                <a:latin typeface="+mn-lt"/>
                <a:ea typeface="+mn-ea"/>
                <a:cs typeface="+mn-cs"/>
              </a:defRPr>
            </a:lvl1pPr>
            <a:lvl2pPr marL="373039" indent="-373039">
              <a:lnSpc>
                <a:spcPct val="100000"/>
              </a:lnSpc>
              <a:spcBef>
                <a:spcPts val="918"/>
              </a:spcBef>
              <a:buClr>
                <a:srgbClr val="8CC600"/>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8CC600"/>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8CC600"/>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8CC600"/>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8894473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30575006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Walk-in">
    <p:bg>
      <p:bgPr>
        <a:solidFill>
          <a:srgbClr val="00569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1803685"/>
            <a:ext cx="11375536" cy="1243058"/>
          </a:xfrm>
        </p:spPr>
        <p:txBody>
          <a:bodyPr anchor="b" anchorCtr="0"/>
          <a:lstStyle>
            <a:lvl1pPr>
              <a:defRPr sz="8975" spc="-408"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4"/>
            <a:ext cx="7658199" cy="439465"/>
          </a:xfrm>
        </p:spPr>
        <p:txBody>
          <a:bodyPr/>
          <a:lstStyle>
            <a:lvl1pPr marL="0" indent="0">
              <a:spcBef>
                <a:spcPts val="0"/>
              </a:spcBef>
              <a:buNone/>
              <a:defRPr spc="-102" baseline="0">
                <a:solidFill>
                  <a:schemeClr val="bg1"/>
                </a:soli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734327" y="6729533"/>
            <a:ext cx="794277" cy="170077"/>
          </a:xfrm>
          <a:prstGeom prst="rect">
            <a:avLst/>
          </a:prstGeom>
        </p:spPr>
      </p:pic>
    </p:spTree>
    <p:extLst>
      <p:ext uri="{BB962C8B-B14F-4D97-AF65-F5344CB8AC3E}">
        <p14:creationId xmlns:p14="http://schemas.microsoft.com/office/powerpoint/2010/main" val="249928096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78" y="11630"/>
            <a:ext cx="11192830" cy="730214"/>
          </a:xfrm>
        </p:spPr>
        <p:txBody>
          <a:bodyPr>
            <a:normAutofit/>
          </a:bodyPr>
          <a:lstStyle>
            <a:lvl1pPr algn="l">
              <a:defRPr sz="2781"/>
            </a:lvl1pPr>
          </a:lstStyle>
          <a:p>
            <a:r>
              <a:rPr lang="en-US" dirty="0" smtClean="0"/>
              <a:t>Click to edit Master title style</a:t>
            </a:r>
            <a:endParaRPr lang="en-US" dirty="0"/>
          </a:p>
        </p:txBody>
      </p:sp>
      <p:sp>
        <p:nvSpPr>
          <p:cNvPr id="3" name="Content Placeholder 2"/>
          <p:cNvSpPr>
            <a:spLocks noGrp="1"/>
          </p:cNvSpPr>
          <p:nvPr>
            <p:ph idx="1"/>
          </p:nvPr>
        </p:nvSpPr>
        <p:spPr>
          <a:xfrm>
            <a:off x="365778" y="1632086"/>
            <a:ext cx="11192830" cy="1403654"/>
          </a:xfrm>
        </p:spPr>
        <p:txBody>
          <a:bodyPr/>
          <a:lstStyle>
            <a:lvl1pPr>
              <a:defRPr sz="2225"/>
            </a:lvl1pPr>
            <a:lvl2pPr>
              <a:defRPr sz="1669"/>
            </a:lvl2pPr>
            <a:lvl3pPr>
              <a:defRPr sz="1530"/>
            </a:lvl3pPr>
            <a:lvl4pPr>
              <a:defRPr sz="1251"/>
            </a:lvl4pPr>
            <a:lvl5pPr>
              <a:defRPr sz="111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1824" y="6482892"/>
            <a:ext cx="2901844" cy="372394"/>
          </a:xfrm>
          <a:prstGeom prst="rect">
            <a:avLst/>
          </a:prstGeom>
        </p:spPr>
        <p:txBody>
          <a:bodyPr/>
          <a:lstStyle/>
          <a:p>
            <a:pPr defTabSz="1013716"/>
            <a:fld id="{5D61DDAB-34D1-4388-ABBF-6CF866C680D9}" type="datetime1">
              <a:rPr lang="en-US" sz="2086" smtClean="0">
                <a:solidFill>
                  <a:prstClr val="black">
                    <a:tint val="75000"/>
                  </a:prstClr>
                </a:solidFill>
              </a:rPr>
              <a:pPr defTabSz="1013716"/>
              <a:t>10/27/2015</a:t>
            </a:fld>
            <a:endParaRPr lang="en-US" sz="2086" dirty="0">
              <a:solidFill>
                <a:prstClr val="black">
                  <a:tint val="75000"/>
                </a:prstClr>
              </a:solidFill>
            </a:endParaRPr>
          </a:p>
        </p:txBody>
      </p:sp>
      <p:sp>
        <p:nvSpPr>
          <p:cNvPr id="5" name="Footer Placeholder 4"/>
          <p:cNvSpPr>
            <a:spLocks noGrp="1"/>
          </p:cNvSpPr>
          <p:nvPr>
            <p:ph type="ftr" sz="quarter" idx="11"/>
          </p:nvPr>
        </p:nvSpPr>
        <p:spPr>
          <a:xfrm>
            <a:off x="4249130" y="6482919"/>
            <a:ext cx="3938219" cy="372394"/>
          </a:xfrm>
          <a:prstGeom prst="rect">
            <a:avLst/>
          </a:prstGeom>
        </p:spPr>
        <p:txBody>
          <a:bodyPr lIns="146114" tIns="73056" rIns="146114" bIns="73056"/>
          <a:lstStyle/>
          <a:p>
            <a:pPr defTabSz="1016112"/>
            <a:endParaRPr lang="en-US" sz="2086" dirty="0">
              <a:solidFill>
                <a:prstClr val="black"/>
              </a:solidFill>
            </a:endParaRPr>
          </a:p>
        </p:txBody>
      </p:sp>
      <p:sp>
        <p:nvSpPr>
          <p:cNvPr id="6" name="Slide Number Placeholder 5"/>
          <p:cNvSpPr>
            <a:spLocks noGrp="1"/>
          </p:cNvSpPr>
          <p:nvPr>
            <p:ph type="sldNum" sz="quarter" idx="12"/>
          </p:nvPr>
        </p:nvSpPr>
        <p:spPr>
          <a:xfrm>
            <a:off x="8912807" y="6482892"/>
            <a:ext cx="2901844" cy="372394"/>
          </a:xfrm>
          <a:prstGeom prst="rect">
            <a:avLst/>
          </a:prstGeom>
        </p:spPr>
        <p:txBody>
          <a:bodyPr/>
          <a:lstStyle/>
          <a:p>
            <a:pPr defTabSz="1013716"/>
            <a:fld id="{F2610070-3305-49F8-87D3-027CC969787C}" type="slidenum">
              <a:rPr lang="en-US" sz="2086" smtClean="0">
                <a:solidFill>
                  <a:prstClr val="black">
                    <a:tint val="75000"/>
                  </a:prstClr>
                </a:solidFill>
              </a:rPr>
              <a:pPr defTabSz="1013716"/>
              <a:t>‹#›</a:t>
            </a:fld>
            <a:endParaRPr lang="en-US" sz="2086" dirty="0">
              <a:solidFill>
                <a:prstClr val="black">
                  <a:tint val="75000"/>
                </a:prstClr>
              </a:solidFill>
            </a:endParaRPr>
          </a:p>
        </p:txBody>
      </p:sp>
      <p:sp>
        <p:nvSpPr>
          <p:cNvPr id="9" name="Text Placeholder 8"/>
          <p:cNvSpPr>
            <a:spLocks noGrp="1"/>
          </p:cNvSpPr>
          <p:nvPr>
            <p:ph type="body" sz="quarter" idx="13"/>
          </p:nvPr>
        </p:nvSpPr>
        <p:spPr>
          <a:xfrm>
            <a:off x="365806" y="953799"/>
            <a:ext cx="11217212" cy="20259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930299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2436475" cy="742187"/>
          </a:xfrm>
        </p:spPr>
        <p:txBody>
          <a:bodyPr/>
          <a:lstStyle>
            <a:lvl1pPr marL="0" indent="0">
              <a:buNone/>
              <a:defRPr/>
            </a:lvl1pPr>
          </a:lstStyle>
          <a:p>
            <a:endParaRPr lang="en-US"/>
          </a:p>
        </p:txBody>
      </p:sp>
      <p:sp>
        <p:nvSpPr>
          <p:cNvPr id="5" name="Title 4"/>
          <p:cNvSpPr>
            <a:spLocks noGrp="1"/>
          </p:cNvSpPr>
          <p:nvPr>
            <p:ph type="title"/>
          </p:nvPr>
        </p:nvSpPr>
        <p:spPr>
          <a:xfrm>
            <a:off x="274320" y="307609"/>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sp>
        <p:nvSpPr>
          <p:cNvPr id="2" name="TextBox 1"/>
          <p:cNvSpPr txBox="1"/>
          <p:nvPr userDrawn="1"/>
        </p:nvSpPr>
        <p:spPr>
          <a:xfrm>
            <a:off x="11538117" y="6247296"/>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183781434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355">
          <p15:clr>
            <a:srgbClr val="C35EA4"/>
          </p15:clr>
        </p15:guide>
        <p15:guide id="3" orient="horz" pos="302">
          <p15:clr>
            <a:srgbClr val="C35EA4"/>
          </p15:clr>
        </p15:guide>
        <p15:guide id="4" pos="9290">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sp>
        <p:nvSpPr>
          <p:cNvPr id="5" name="TextBox 4"/>
          <p:cNvSpPr txBox="1"/>
          <p:nvPr userDrawn="1"/>
        </p:nvSpPr>
        <p:spPr>
          <a:xfrm>
            <a:off x="11538117" y="6247296"/>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138002715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sp>
        <p:nvSpPr>
          <p:cNvPr id="4" name="TextBox 3"/>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474599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556490764"/>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
        <p:nvSpPr>
          <p:cNvPr id="3" name="TextBox 2"/>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2409645705"/>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3" name="TextBox 2"/>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4007229430"/>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9" y="1759885"/>
            <a:ext cx="3474739"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40"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9"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40"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9"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291180661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1" y="4137019"/>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1"/>
              </a:spcAft>
              <a:buFontTx/>
              <a:buNone/>
              <a:defRPr sz="1200" b="0">
                <a:gradFill>
                  <a:gsLst>
                    <a:gs pos="15929">
                      <a:schemeClr val="tx1"/>
                    </a:gs>
                    <a:gs pos="41000">
                      <a:schemeClr val="tx1"/>
                    </a:gs>
                  </a:gsLst>
                  <a:lin ang="5400000" scaled="0"/>
                </a:gradFill>
                <a:latin typeface="+mn-lt"/>
                <a:cs typeface="Segoe Pro"/>
              </a:defRPr>
            </a:lvl1pPr>
            <a:lvl2pPr marL="342837" indent="0">
              <a:buFontTx/>
              <a:buNone/>
              <a:defRPr/>
            </a:lvl2pPr>
            <a:lvl3pPr marL="571395" indent="0">
              <a:buFontTx/>
              <a:buNone/>
              <a:defRPr/>
            </a:lvl3pPr>
            <a:lvl4pPr marL="799953" indent="0">
              <a:buFontTx/>
              <a:buNone/>
              <a:defRPr/>
            </a:lvl4pPr>
            <a:lvl5pPr marL="1028511"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2" y="4137021"/>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1"/>
              </a:spcAft>
              <a:buFontTx/>
              <a:buNone/>
              <a:defRPr sz="1200" b="0">
                <a:gradFill>
                  <a:gsLst>
                    <a:gs pos="15929">
                      <a:schemeClr val="tx1"/>
                    </a:gs>
                    <a:gs pos="41000">
                      <a:schemeClr val="tx1"/>
                    </a:gs>
                  </a:gsLst>
                  <a:lin ang="5400000" scaled="0"/>
                </a:gradFill>
                <a:latin typeface="+mn-lt"/>
                <a:cs typeface="Segoe Pro"/>
              </a:defRPr>
            </a:lvl1pPr>
            <a:lvl2pPr marL="342837" indent="0">
              <a:buFontTx/>
              <a:buNone/>
              <a:defRPr/>
            </a:lvl2pPr>
            <a:lvl3pPr marL="571395" indent="0">
              <a:buFontTx/>
              <a:buNone/>
              <a:defRPr/>
            </a:lvl3pPr>
            <a:lvl4pPr marL="799953" indent="0">
              <a:buFontTx/>
              <a:buNone/>
              <a:defRPr/>
            </a:lvl4pPr>
            <a:lvl5pPr marL="1028511"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3" y="4137021"/>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1"/>
              </a:spcAft>
              <a:buFontTx/>
              <a:buNone/>
              <a:defRPr sz="1200" b="0">
                <a:gradFill>
                  <a:gsLst>
                    <a:gs pos="15929">
                      <a:schemeClr val="tx1"/>
                    </a:gs>
                    <a:gs pos="41000">
                      <a:schemeClr val="tx1"/>
                    </a:gs>
                  </a:gsLst>
                  <a:lin ang="5400000" scaled="0"/>
                </a:gradFill>
                <a:latin typeface="+mn-lt"/>
                <a:cs typeface="Segoe Pro"/>
              </a:defRPr>
            </a:lvl1pPr>
            <a:lvl2pPr marL="342837" indent="0">
              <a:buFontTx/>
              <a:buNone/>
              <a:defRPr/>
            </a:lvl2pPr>
            <a:lvl3pPr marL="571395" indent="0">
              <a:buFontTx/>
              <a:buNone/>
              <a:defRPr/>
            </a:lvl3pPr>
            <a:lvl4pPr marL="799953" indent="0">
              <a:buFontTx/>
              <a:buNone/>
              <a:defRPr/>
            </a:lvl4pPr>
            <a:lvl5pPr marL="1028511"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7" y="4137021"/>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1"/>
              </a:spcAft>
              <a:buFontTx/>
              <a:buNone/>
              <a:defRPr sz="1200" b="0">
                <a:gradFill>
                  <a:gsLst>
                    <a:gs pos="15929">
                      <a:schemeClr val="tx1"/>
                    </a:gs>
                    <a:gs pos="41000">
                      <a:schemeClr val="tx1"/>
                    </a:gs>
                  </a:gsLst>
                  <a:lin ang="5400000" scaled="0"/>
                </a:gradFill>
                <a:latin typeface="+mn-lt"/>
                <a:cs typeface="Segoe Pro"/>
              </a:defRPr>
            </a:lvl1pPr>
            <a:lvl2pPr marL="342837" indent="0">
              <a:buFontTx/>
              <a:buNone/>
              <a:defRPr/>
            </a:lvl2pPr>
            <a:lvl3pPr marL="571395" indent="0">
              <a:buFontTx/>
              <a:buNone/>
              <a:defRPr/>
            </a:lvl3pPr>
            <a:lvl4pPr marL="799953" indent="0">
              <a:buFontTx/>
              <a:buNone/>
              <a:defRPr/>
            </a:lvl4pPr>
            <a:lvl5pPr marL="1028511"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1"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37" indent="0">
              <a:buFontTx/>
              <a:buNone/>
              <a:defRPr/>
            </a:lvl2pPr>
            <a:lvl3pPr marL="571395" indent="0">
              <a:buFontTx/>
              <a:buNone/>
              <a:defRPr/>
            </a:lvl3pPr>
            <a:lvl4pPr marL="799953" indent="0">
              <a:buFontTx/>
              <a:buNone/>
              <a:defRPr/>
            </a:lvl4pPr>
            <a:lvl5pPr marL="1028511"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37" indent="0">
              <a:buFontTx/>
              <a:buNone/>
              <a:defRPr/>
            </a:lvl2pPr>
            <a:lvl3pPr marL="571395" indent="0">
              <a:buFontTx/>
              <a:buNone/>
              <a:defRPr/>
            </a:lvl3pPr>
            <a:lvl4pPr marL="799953" indent="0">
              <a:buFontTx/>
              <a:buNone/>
              <a:defRPr/>
            </a:lvl4pPr>
            <a:lvl5pPr marL="1028511"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37" indent="0">
              <a:buFontTx/>
              <a:buNone/>
              <a:defRPr/>
            </a:lvl2pPr>
            <a:lvl3pPr marL="571395" indent="0">
              <a:buFontTx/>
              <a:buNone/>
              <a:defRPr/>
            </a:lvl3pPr>
            <a:lvl4pPr marL="799953" indent="0">
              <a:buFontTx/>
              <a:buNone/>
              <a:defRPr/>
            </a:lvl4pPr>
            <a:lvl5pPr marL="1028511"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8"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37" indent="0">
              <a:buFontTx/>
              <a:buNone/>
              <a:defRPr/>
            </a:lvl2pPr>
            <a:lvl3pPr marL="571395" indent="0">
              <a:buFontTx/>
              <a:buNone/>
              <a:defRPr/>
            </a:lvl3pPr>
            <a:lvl4pPr marL="799953" indent="0">
              <a:buFontTx/>
              <a:buNone/>
              <a:defRPr/>
            </a:lvl4pPr>
            <a:lvl5pPr marL="1028511" indent="0">
              <a:buFontTx/>
              <a:buNone/>
              <a:defRPr/>
            </a:lvl5pPr>
          </a:lstStyle>
          <a:p>
            <a:pPr lvl="0"/>
            <a:r>
              <a:rPr lang="en-US" dirty="0" smtClean="0"/>
              <a:t>Click to edit </a:t>
            </a:r>
            <a:br>
              <a:rPr lang="en-US" dirty="0" smtClean="0"/>
            </a:br>
            <a:r>
              <a:rPr lang="en-US" dirty="0" smtClean="0"/>
              <a:t>Master text styles</a:t>
            </a:r>
          </a:p>
        </p:txBody>
      </p:sp>
      <p:sp>
        <p:nvSpPr>
          <p:cNvPr id="11" name="TextBox 10"/>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429394521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9"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
        <p:nvSpPr>
          <p:cNvPr id="5" name="TextBox 4"/>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2411550877"/>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9"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1697064"/>
            <a:ext cx="10972800" cy="1902322"/>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799"/>
            </a:lvl4pPr>
            <a:lvl5pPr>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2702178127"/>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9"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
        <p:nvSpPr>
          <p:cNvPr id="5" name="TextBox 4"/>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505050"/>
                    </a:gs>
                    <a:gs pos="30000">
                      <a:srgbClr val="505050"/>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505050"/>
                  </a:gs>
                  <a:gs pos="30000">
                    <a:srgbClr val="505050"/>
                  </a:gs>
                </a:gsLst>
                <a:lin ang="5400000" scaled="0"/>
              </a:gradFill>
              <a:cs typeface="Times New Roman" pitchFamily="18" charset="0"/>
            </a:endParaRPr>
          </a:p>
        </p:txBody>
      </p:sp>
    </p:spTree>
    <p:extLst>
      <p:ext uri="{BB962C8B-B14F-4D97-AF65-F5344CB8AC3E}">
        <p14:creationId xmlns:p14="http://schemas.microsoft.com/office/powerpoint/2010/main" val="26946899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9"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1697064"/>
            <a:ext cx="10972800" cy="1902322"/>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799"/>
            </a:lvl4pPr>
            <a:lvl5pPr>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505050"/>
                    </a:gs>
                    <a:gs pos="30000">
                      <a:srgbClr val="505050"/>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505050"/>
                  </a:gs>
                  <a:gs pos="30000">
                    <a:srgbClr val="505050"/>
                  </a:gs>
                </a:gsLst>
                <a:lin ang="5400000" scaled="0"/>
              </a:gradFill>
              <a:cs typeface="Times New Roman" pitchFamily="18" charset="0"/>
            </a:endParaRPr>
          </a:p>
        </p:txBody>
      </p:sp>
    </p:spTree>
    <p:extLst>
      <p:ext uri="{BB962C8B-B14F-4D97-AF65-F5344CB8AC3E}">
        <p14:creationId xmlns:p14="http://schemas.microsoft.com/office/powerpoint/2010/main" val="336090032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9" y="1697040"/>
            <a:ext cx="9144000" cy="853098"/>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
        <p:nvSpPr>
          <p:cNvPr id="5" name="TextBox 4"/>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42039874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20046903"/>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9" y="1697040"/>
            <a:ext cx="9144000" cy="853098"/>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
        <p:nvSpPr>
          <p:cNvPr id="5" name="TextBox 4"/>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505050"/>
                    </a:gs>
                    <a:gs pos="30000">
                      <a:srgbClr val="505050"/>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505050"/>
                  </a:gs>
                  <a:gs pos="30000">
                    <a:srgbClr val="505050"/>
                  </a:gs>
                </a:gsLst>
                <a:lin ang="5400000" scaled="0"/>
              </a:gradFill>
              <a:cs typeface="Times New Roman" pitchFamily="18" charset="0"/>
            </a:endParaRPr>
          </a:p>
        </p:txBody>
      </p:sp>
    </p:spTree>
    <p:extLst>
      <p:ext uri="{BB962C8B-B14F-4D97-AF65-F5344CB8AC3E}">
        <p14:creationId xmlns:p14="http://schemas.microsoft.com/office/powerpoint/2010/main" val="209460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9"/>
            <a:ext cx="9144317"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
        <p:nvSpPr>
          <p:cNvPr id="3" name="TextBox 2"/>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3155799932"/>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9"/>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
        <p:nvSpPr>
          <p:cNvPr id="4" name="TextBox 3"/>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3580350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smtClean="0"/>
              <a:t>Video title</a:t>
            </a:r>
            <a:endParaRPr lang="en-US" dirty="0"/>
          </a:p>
        </p:txBody>
      </p:sp>
      <p:sp>
        <p:nvSpPr>
          <p:cNvPr id="3" name="TextBox 2"/>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39695984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199"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2"/>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117102738"/>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199" cy="2447337"/>
          </a:xfrm>
          <a:prstGeom prst="rect">
            <a:avLst/>
          </a:prstGeom>
        </p:spPr>
        <p:txBody>
          <a:bodyPr/>
          <a:lstStyle>
            <a:lvl1pPr marL="290489" indent="-29048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1" indent="-280964">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0" indent="-290489">
              <a:buClr>
                <a:schemeClr val="tx1"/>
              </a:buClr>
              <a:buSzPct val="90000"/>
              <a:buFont typeface="Arial" pitchFamily="34" charset="0"/>
              <a:buChar char="•"/>
              <a:defRPr sz="280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0" indent="-22858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0" indent="-22858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TextBox 4"/>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33581710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9"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
        <p:nvSpPr>
          <p:cNvPr id="6" name="TextBox 5"/>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10021722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smtClean="0"/>
              <a:t>Click icon to add picture</a:t>
            </a:r>
            <a:endParaRPr lang="en-US" dirty="0"/>
          </a:p>
        </p:txBody>
      </p:sp>
      <p:sp>
        <p:nvSpPr>
          <p:cNvPr id="6" name="Content Placeholder 5"/>
          <p:cNvSpPr>
            <a:spLocks noGrp="1"/>
          </p:cNvSpPr>
          <p:nvPr>
            <p:ph sz="quarter" idx="10"/>
          </p:nvPr>
        </p:nvSpPr>
        <p:spPr>
          <a:xfrm>
            <a:off x="5761038" y="1211264"/>
            <a:ext cx="6400800" cy="603741"/>
          </a:xfrm>
        </p:spPr>
        <p:txBody>
          <a:bodyPr/>
          <a:lstStyle>
            <a:lvl1pPr marL="0" indent="0">
              <a:buNone/>
              <a:defRPr sz="3000"/>
            </a:lvl1pPr>
          </a:lstStyle>
          <a:p>
            <a:pPr lvl="0"/>
            <a:r>
              <a:rPr lang="en-US" smtClean="0"/>
              <a:t>Click to edit Master text styles</a:t>
            </a:r>
          </a:p>
        </p:txBody>
      </p:sp>
      <p:sp>
        <p:nvSpPr>
          <p:cNvPr id="5" name="TextBox 4"/>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689259359"/>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E19C7FE8-5A78-47E5-8513-63FD352B2720}"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3426165631"/>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12436475" cy="742187"/>
          </a:xfrm>
        </p:spPr>
        <p:txBody>
          <a:bodyPr/>
          <a:lstStyle>
            <a:lvl1pPr marL="0" indent="0">
              <a:buNone/>
              <a:defRPr/>
            </a:lvl1pPr>
          </a:lstStyle>
          <a:p>
            <a:endParaRPr lang="en-US"/>
          </a:p>
        </p:txBody>
      </p:sp>
      <p:sp>
        <p:nvSpPr>
          <p:cNvPr id="5" name="Title 4"/>
          <p:cNvSpPr>
            <a:spLocks noGrp="1"/>
          </p:cNvSpPr>
          <p:nvPr>
            <p:ph type="title"/>
          </p:nvPr>
        </p:nvSpPr>
        <p:spPr>
          <a:xfrm>
            <a:off x="274320" y="307609"/>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sp>
        <p:nvSpPr>
          <p:cNvPr id="4" name="TextBox 3"/>
          <p:cNvSpPr txBox="1"/>
          <p:nvPr userDrawn="1"/>
        </p:nvSpPr>
        <p:spPr>
          <a:xfrm>
            <a:off x="11538117" y="6231253"/>
            <a:ext cx="898360" cy="517053"/>
          </a:xfrm>
          <a:prstGeom prst="rect">
            <a:avLst/>
          </a:prstGeom>
          <a:noFill/>
        </p:spPr>
        <p:txBody>
          <a:bodyPr wrap="square" lIns="182854" tIns="146283" rIns="182854" bIns="146283" rtlCol="0">
            <a:spAutoFit/>
          </a:bodyPr>
          <a:lstStyle/>
          <a:p>
            <a:pPr defTabSz="932662">
              <a:lnSpc>
                <a:spcPct val="90000"/>
              </a:lnSpc>
              <a:spcAft>
                <a:spcPts val="601"/>
              </a:spcAft>
            </a:pPr>
            <a:fld id="{CEACF14B-07B0-48F9-A67A-9DC293E31A1E}" type="slidenum">
              <a:rPr lang="en-US" sz="1600" smtClean="0">
                <a:gradFill>
                  <a:gsLst>
                    <a:gs pos="2917">
                      <a:srgbClr val="FFFFFF"/>
                    </a:gs>
                    <a:gs pos="30000">
                      <a:srgbClr val="FFFFFF"/>
                    </a:gs>
                  </a:gsLst>
                  <a:lin ang="5400000" scaled="0"/>
                </a:gradFill>
                <a:cs typeface="Times New Roman" pitchFamily="18" charset="0"/>
              </a:rPr>
              <a:pPr defTabSz="932662">
                <a:lnSpc>
                  <a:spcPct val="90000"/>
                </a:lnSpc>
                <a:spcAft>
                  <a:spcPts val="601"/>
                </a:spcAft>
              </a:pPr>
              <a:t>‹#›</a:t>
            </a:fld>
            <a:endParaRPr lang="en-US" sz="1600" dirty="0" err="1" smtClean="0">
              <a:gradFill>
                <a:gsLst>
                  <a:gs pos="2917">
                    <a:srgbClr val="FFFFFF"/>
                  </a:gs>
                  <a:gs pos="30000">
                    <a:srgbClr val="FFFFFF"/>
                  </a:gs>
                </a:gsLst>
                <a:lin ang="5400000" scaled="0"/>
              </a:gradFill>
              <a:cs typeface="Times New Roman" pitchFamily="18" charset="0"/>
            </a:endParaRPr>
          </a:p>
        </p:txBody>
      </p:sp>
    </p:spTree>
    <p:extLst>
      <p:ext uri="{BB962C8B-B14F-4D97-AF65-F5344CB8AC3E}">
        <p14:creationId xmlns:p14="http://schemas.microsoft.com/office/powerpoint/2010/main" val="424431091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355">
          <p15:clr>
            <a:srgbClr val="C35EA4"/>
          </p15:clr>
        </p15:guide>
        <p15:guide id="3" orient="horz" pos="302">
          <p15:clr>
            <a:srgbClr val="C35EA4"/>
          </p15:clr>
        </p15:guide>
        <p15:guide id="4" pos="9290">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710908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
        <p:nvSpPr>
          <p:cNvPr id="3" name="TextBox 2"/>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1619398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3" name="TextBox 2"/>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7005615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1755601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206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206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206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206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21987147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4214194"/>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248851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854464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
        <p:nvSpPr>
          <p:cNvPr id="3" name="TextBox 2"/>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9525056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5715419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8968773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solidFill>
            <a:srgbClr val="505050"/>
          </a:solidFill>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6470707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rgbClr val="505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bg bwMode="gray">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49456308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70961"/>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170" y="4137018"/>
            <a:ext cx="2743200" cy="2560671"/>
          </a:xfrm>
          <a:prstGeom prst="rect">
            <a:avLst/>
          </a:prstGeom>
          <a:solidFill>
            <a:schemeClr val="bg2"/>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461" y="4137020"/>
            <a:ext cx="2742914" cy="2560643"/>
          </a:xfrm>
          <a:prstGeom prst="rect">
            <a:avLst/>
          </a:prstGeom>
          <a:solidFill>
            <a:schemeClr val="bg2"/>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bg2"/>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466" y="4137020"/>
            <a:ext cx="2742914" cy="2560643"/>
          </a:xfrm>
          <a:prstGeom prst="rect">
            <a:avLst/>
          </a:prstGeom>
          <a:solidFill>
            <a:schemeClr val="bg2"/>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339326233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3" name="TextBox 2"/>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342768"/>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48958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6595503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4205063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22562351"/>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Content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71488969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411129786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Content LtB">
    <p:spTree>
      <p:nvGrpSpPr>
        <p:cNvPr id="1" name=""/>
        <p:cNvGrpSpPr/>
        <p:nvPr/>
      </p:nvGrpSpPr>
      <p:grpSpPr>
        <a:xfrm>
          <a:off x="0" y="0"/>
          <a:ext cx="0" cy="0"/>
          <a:chOff x="0" y="0"/>
          <a:chExt cx="0" cy="0"/>
        </a:xfrm>
      </p:grpSpPr>
      <p:sp>
        <p:nvSpPr>
          <p:cNvPr id="5" name="Rectangle 4"/>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6"/>
            <a:ext cx="11375536" cy="665882"/>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a:spAutoFit/>
          </a:bodyPr>
          <a:lstStyle>
            <a:lvl1pPr marL="241235" indent="-241235">
              <a:buClr>
                <a:schemeClr val="accent1"/>
              </a:buClr>
              <a:buFont typeface="Wingdings" pitchFamily="2" charset="2"/>
              <a:buChar char="§"/>
              <a:defRPr/>
            </a:lvl1pPr>
            <a:lvl2pPr marL="584468" indent="-234759">
              <a:buClr>
                <a:schemeClr val="accent1"/>
              </a:buClr>
              <a:buFont typeface="Wingdings" pitchFamily="2" charset="2"/>
              <a:buChar char="§"/>
              <a:defRPr/>
            </a:lvl2pPr>
            <a:lvl3pPr marL="814370" indent="-229901">
              <a:buClr>
                <a:schemeClr val="accent1"/>
              </a:buClr>
              <a:buFont typeface="Wingdings" pitchFamily="2" charset="2"/>
              <a:buChar char="§"/>
              <a:defRPr/>
            </a:lvl3pPr>
            <a:lvl4pPr marL="1050747" indent="-236377">
              <a:buClr>
                <a:schemeClr val="accent1"/>
              </a:buClr>
              <a:buFont typeface="Wingdings" pitchFamily="2" charset="2"/>
              <a:buChar char="§"/>
              <a:defRPr/>
            </a:lvl4pPr>
            <a:lvl5pPr marL="1280648" indent="-229901">
              <a:buClr>
                <a:schemeClr val="accent1"/>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9067363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Content Orng">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3"/>
            <a:ext cx="11375536" cy="665881"/>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6624713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178076332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Purple">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303773986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Content W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3"/>
            <a:ext cx="11375536" cy="677056"/>
          </a:xfrm>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72653558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tes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3"/>
            <a:ext cx="11065522" cy="677056"/>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72C6"/>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72C6"/>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72C6"/>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72C6"/>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72C6"/>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331731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tes LtB">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369" y="0"/>
            <a:ext cx="11065293"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AEEF"/>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AEEF"/>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AEEF"/>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AEEF"/>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AEEF"/>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5799199"/>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tes Orng">
    <p:spTree>
      <p:nvGrpSpPr>
        <p:cNvPr id="1" name=""/>
        <p:cNvGrpSpPr/>
        <p:nvPr/>
      </p:nvGrpSpPr>
      <p:grpSpPr>
        <a:xfrm>
          <a:off x="0" y="0"/>
          <a:ext cx="0" cy="0"/>
          <a:chOff x="0" y="0"/>
          <a:chExt cx="0" cy="0"/>
        </a:xfrm>
      </p:grpSpPr>
      <p:sp>
        <p:nvSpPr>
          <p:cNvPr id="10" name="Rectangle 9"/>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❶"/>
              <a:tabLst/>
              <a:defRPr lang="en-US" sz="2040" kern="1200" spc="-72" baseline="0" dirty="0" smtClean="0">
                <a:solidFill>
                  <a:srgbClr val="000000"/>
                </a:solidFill>
                <a:latin typeface="+mn-lt"/>
                <a:ea typeface="+mn-ea"/>
                <a:cs typeface="+mn-cs"/>
              </a:defRPr>
            </a:lvl1pPr>
            <a:lvl2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❷"/>
              <a:tabLst/>
              <a:defRPr lang="en-US" sz="2040" kern="1200" spc="-72" baseline="0" dirty="0" smtClean="0">
                <a:solidFill>
                  <a:srgbClr val="000000"/>
                </a:solidFill>
                <a:latin typeface="+mn-lt"/>
                <a:ea typeface="+mn-ea"/>
                <a:cs typeface="+mn-cs"/>
              </a:defRPr>
            </a:lvl2pPr>
            <a:lvl3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❸"/>
              <a:tabLst/>
              <a:defRPr lang="en-US" sz="2040" kern="1200" spc="-72" baseline="0" dirty="0" smtClean="0">
                <a:solidFill>
                  <a:srgbClr val="000000"/>
                </a:solidFill>
                <a:latin typeface="+mn-lt"/>
                <a:ea typeface="+mn-ea"/>
                <a:cs typeface="+mn-cs"/>
              </a:defRPr>
            </a:lvl3pPr>
            <a:lvl4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❹"/>
              <a:tabLst/>
              <a:defRPr lang="en-US" sz="2040" kern="1200" spc="-72" baseline="0" dirty="0" smtClean="0">
                <a:solidFill>
                  <a:srgbClr val="000000"/>
                </a:solidFill>
                <a:latin typeface="+mn-lt"/>
                <a:ea typeface="+mn-ea"/>
                <a:cs typeface="+mn-cs"/>
              </a:defRPr>
            </a:lvl4pPr>
            <a:lvl5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❺"/>
              <a:tabLst/>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2357535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Box 10"/>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263614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tes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8CC600"/>
              </a:buClr>
              <a:buFont typeface="Segoe UI" pitchFamily="34" charset="0"/>
              <a:buChar char="❶"/>
              <a:defRPr lang="en-US" sz="2040" kern="1200" spc="-72" baseline="0" dirty="0" smtClean="0">
                <a:solidFill>
                  <a:srgbClr val="000000"/>
                </a:solidFill>
                <a:latin typeface="+mn-lt"/>
                <a:ea typeface="+mn-ea"/>
                <a:cs typeface="+mn-cs"/>
              </a:defRPr>
            </a:lvl1pPr>
            <a:lvl2pPr marL="373039" indent="-373039">
              <a:lnSpc>
                <a:spcPct val="100000"/>
              </a:lnSpc>
              <a:spcBef>
                <a:spcPts val="918"/>
              </a:spcBef>
              <a:buClr>
                <a:srgbClr val="8CC600"/>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8CC600"/>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8CC600"/>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8CC600"/>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860198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316624158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Walk-in">
    <p:bg>
      <p:bgPr>
        <a:solidFill>
          <a:srgbClr val="00569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1803685"/>
            <a:ext cx="11375536" cy="1243058"/>
          </a:xfrm>
        </p:spPr>
        <p:txBody>
          <a:bodyPr anchor="b" anchorCtr="0"/>
          <a:lstStyle>
            <a:lvl1pPr>
              <a:defRPr sz="8975" spc="-408"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4"/>
            <a:ext cx="7658199" cy="439465"/>
          </a:xfrm>
        </p:spPr>
        <p:txBody>
          <a:bodyPr/>
          <a:lstStyle>
            <a:lvl1pPr marL="0" indent="0">
              <a:spcBef>
                <a:spcPts val="0"/>
              </a:spcBef>
              <a:buNone/>
              <a:defRPr spc="-102" baseline="0">
                <a:solidFill>
                  <a:schemeClr val="bg1"/>
                </a:soli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734327" y="6729533"/>
            <a:ext cx="794277" cy="170077"/>
          </a:xfrm>
          <a:prstGeom prst="rect">
            <a:avLst/>
          </a:prstGeom>
        </p:spPr>
      </p:pic>
      <p:sp>
        <p:nvSpPr>
          <p:cNvPr id="7" name="TextBox 6"/>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7565429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78" y="11630"/>
            <a:ext cx="11192830" cy="730214"/>
          </a:xfrm>
        </p:spPr>
        <p:txBody>
          <a:bodyPr>
            <a:normAutofit/>
          </a:bodyPr>
          <a:lstStyle>
            <a:lvl1pPr algn="l">
              <a:defRPr sz="2781"/>
            </a:lvl1pPr>
          </a:lstStyle>
          <a:p>
            <a:r>
              <a:rPr lang="en-US" dirty="0" smtClean="0"/>
              <a:t>Click to edit Master title style</a:t>
            </a:r>
            <a:endParaRPr lang="en-US" dirty="0"/>
          </a:p>
        </p:txBody>
      </p:sp>
      <p:sp>
        <p:nvSpPr>
          <p:cNvPr id="3" name="Content Placeholder 2"/>
          <p:cNvSpPr>
            <a:spLocks noGrp="1"/>
          </p:cNvSpPr>
          <p:nvPr>
            <p:ph idx="1"/>
          </p:nvPr>
        </p:nvSpPr>
        <p:spPr>
          <a:xfrm>
            <a:off x="365778" y="1632086"/>
            <a:ext cx="11192830" cy="1403654"/>
          </a:xfrm>
        </p:spPr>
        <p:txBody>
          <a:bodyPr/>
          <a:lstStyle>
            <a:lvl1pPr>
              <a:defRPr sz="2225"/>
            </a:lvl1pPr>
            <a:lvl2pPr>
              <a:defRPr sz="1669"/>
            </a:lvl2pPr>
            <a:lvl3pPr>
              <a:defRPr sz="1530"/>
            </a:lvl3pPr>
            <a:lvl4pPr>
              <a:defRPr sz="1251"/>
            </a:lvl4pPr>
            <a:lvl5pPr>
              <a:defRPr sz="111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1824" y="6482892"/>
            <a:ext cx="2901844" cy="372394"/>
          </a:xfrm>
          <a:prstGeom prst="rect">
            <a:avLst/>
          </a:prstGeom>
        </p:spPr>
        <p:txBody>
          <a:bodyPr/>
          <a:lstStyle/>
          <a:p>
            <a:pPr defTabSz="1013716"/>
            <a:endParaRPr lang="en-US" sz="2086" dirty="0">
              <a:solidFill>
                <a:prstClr val="black">
                  <a:tint val="75000"/>
                </a:prstClr>
              </a:solidFill>
            </a:endParaRPr>
          </a:p>
        </p:txBody>
      </p:sp>
      <p:sp>
        <p:nvSpPr>
          <p:cNvPr id="5" name="Footer Placeholder 4"/>
          <p:cNvSpPr>
            <a:spLocks noGrp="1"/>
          </p:cNvSpPr>
          <p:nvPr>
            <p:ph type="ftr" sz="quarter" idx="11"/>
          </p:nvPr>
        </p:nvSpPr>
        <p:spPr>
          <a:xfrm>
            <a:off x="4249130" y="6482919"/>
            <a:ext cx="3938219" cy="372394"/>
          </a:xfrm>
          <a:prstGeom prst="rect">
            <a:avLst/>
          </a:prstGeom>
        </p:spPr>
        <p:txBody>
          <a:bodyPr lIns="146114" tIns="73056" rIns="146114" bIns="73056"/>
          <a:lstStyle/>
          <a:p>
            <a:pPr defTabSz="1016112"/>
            <a:endParaRPr lang="en-US" sz="2086" dirty="0">
              <a:solidFill>
                <a:prstClr val="black"/>
              </a:solidFill>
            </a:endParaRPr>
          </a:p>
        </p:txBody>
      </p:sp>
      <p:sp>
        <p:nvSpPr>
          <p:cNvPr id="6" name="Slide Number Placeholder 5"/>
          <p:cNvSpPr>
            <a:spLocks noGrp="1"/>
          </p:cNvSpPr>
          <p:nvPr>
            <p:ph type="sldNum" sz="quarter" idx="12"/>
          </p:nvPr>
        </p:nvSpPr>
        <p:spPr>
          <a:xfrm>
            <a:off x="8912807" y="6482892"/>
            <a:ext cx="2901844" cy="372394"/>
          </a:xfrm>
          <a:prstGeom prst="rect">
            <a:avLst/>
          </a:prstGeom>
        </p:spPr>
        <p:txBody>
          <a:bodyPr/>
          <a:lstStyle/>
          <a:p>
            <a:pPr defTabSz="1013716"/>
            <a:fld id="{F2610070-3305-49F8-87D3-027CC969787C}" type="slidenum">
              <a:rPr lang="en-US" sz="2086" smtClean="0">
                <a:solidFill>
                  <a:prstClr val="black">
                    <a:tint val="75000"/>
                  </a:prstClr>
                </a:solidFill>
              </a:rPr>
              <a:pPr defTabSz="1013716"/>
              <a:t>‹#›</a:t>
            </a:fld>
            <a:endParaRPr lang="en-US" sz="2086" dirty="0">
              <a:solidFill>
                <a:prstClr val="black">
                  <a:tint val="75000"/>
                </a:prstClr>
              </a:solidFill>
            </a:endParaRPr>
          </a:p>
        </p:txBody>
      </p:sp>
      <p:sp>
        <p:nvSpPr>
          <p:cNvPr id="9" name="Text Placeholder 8"/>
          <p:cNvSpPr>
            <a:spLocks noGrp="1"/>
          </p:cNvSpPr>
          <p:nvPr>
            <p:ph type="body" sz="quarter" idx="13"/>
          </p:nvPr>
        </p:nvSpPr>
        <p:spPr>
          <a:xfrm>
            <a:off x="365806" y="953799"/>
            <a:ext cx="11217212" cy="20259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32429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14809846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60261155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LtB">
    <p:spTree>
      <p:nvGrpSpPr>
        <p:cNvPr id="1" name=""/>
        <p:cNvGrpSpPr/>
        <p:nvPr/>
      </p:nvGrpSpPr>
      <p:grpSpPr>
        <a:xfrm>
          <a:off x="0" y="0"/>
          <a:ext cx="0" cy="0"/>
          <a:chOff x="0" y="0"/>
          <a:chExt cx="0" cy="0"/>
        </a:xfrm>
      </p:grpSpPr>
      <p:sp>
        <p:nvSpPr>
          <p:cNvPr id="5" name="Rectangle 4"/>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6"/>
            <a:ext cx="11375536" cy="665882"/>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a:spAutoFit/>
          </a:bodyPr>
          <a:lstStyle>
            <a:lvl1pPr marL="241235" indent="-241235">
              <a:buClr>
                <a:schemeClr val="accent1"/>
              </a:buClr>
              <a:buFont typeface="Wingdings" pitchFamily="2" charset="2"/>
              <a:buChar char="§"/>
              <a:defRPr/>
            </a:lvl1pPr>
            <a:lvl2pPr marL="584468" indent="-234759">
              <a:buClr>
                <a:schemeClr val="accent1"/>
              </a:buClr>
              <a:buFont typeface="Wingdings" pitchFamily="2" charset="2"/>
              <a:buChar char="§"/>
              <a:defRPr/>
            </a:lvl2pPr>
            <a:lvl3pPr marL="814370" indent="-229901">
              <a:buClr>
                <a:schemeClr val="accent1"/>
              </a:buClr>
              <a:buFont typeface="Wingdings" pitchFamily="2" charset="2"/>
              <a:buChar char="§"/>
              <a:defRPr/>
            </a:lvl3pPr>
            <a:lvl4pPr marL="1050747" indent="-236377">
              <a:buClr>
                <a:schemeClr val="accent1"/>
              </a:buClr>
              <a:buFont typeface="Wingdings" pitchFamily="2" charset="2"/>
              <a:buChar char="§"/>
              <a:defRPr/>
            </a:lvl4pPr>
            <a:lvl5pPr marL="1280648" indent="-229901">
              <a:buClr>
                <a:schemeClr val="accent1"/>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36025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Orng">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3"/>
            <a:ext cx="11375536" cy="665881"/>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1977923775"/>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065788143"/>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Content Purple">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415110410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06584245"/>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Content W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3"/>
            <a:ext cx="11375536" cy="677056"/>
          </a:xfrm>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18279409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tes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3"/>
            <a:ext cx="11065522" cy="677056"/>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72C6"/>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72C6"/>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72C6"/>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72C6"/>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72C6"/>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8007737"/>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tes LtB">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369" y="0"/>
            <a:ext cx="11065293"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AEEF"/>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AEEF"/>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AEEF"/>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AEEF"/>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AEEF"/>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3615466"/>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tes Orng">
    <p:spTree>
      <p:nvGrpSpPr>
        <p:cNvPr id="1" name=""/>
        <p:cNvGrpSpPr/>
        <p:nvPr/>
      </p:nvGrpSpPr>
      <p:grpSpPr>
        <a:xfrm>
          <a:off x="0" y="0"/>
          <a:ext cx="0" cy="0"/>
          <a:chOff x="0" y="0"/>
          <a:chExt cx="0" cy="0"/>
        </a:xfrm>
      </p:grpSpPr>
      <p:sp>
        <p:nvSpPr>
          <p:cNvPr id="10" name="Rectangle 9"/>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❶"/>
              <a:tabLst/>
              <a:defRPr lang="en-US" sz="2040" kern="1200" spc="-72" baseline="0" dirty="0" smtClean="0">
                <a:solidFill>
                  <a:srgbClr val="000000"/>
                </a:solidFill>
                <a:latin typeface="+mn-lt"/>
                <a:ea typeface="+mn-ea"/>
                <a:cs typeface="+mn-cs"/>
              </a:defRPr>
            </a:lvl1pPr>
            <a:lvl2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❷"/>
              <a:tabLst/>
              <a:defRPr lang="en-US" sz="2040" kern="1200" spc="-72" baseline="0" dirty="0" smtClean="0">
                <a:solidFill>
                  <a:srgbClr val="000000"/>
                </a:solidFill>
                <a:latin typeface="+mn-lt"/>
                <a:ea typeface="+mn-ea"/>
                <a:cs typeface="+mn-cs"/>
              </a:defRPr>
            </a:lvl2pPr>
            <a:lvl3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❸"/>
              <a:tabLst/>
              <a:defRPr lang="en-US" sz="2040" kern="1200" spc="-72" baseline="0" dirty="0" smtClean="0">
                <a:solidFill>
                  <a:srgbClr val="000000"/>
                </a:solidFill>
                <a:latin typeface="+mn-lt"/>
                <a:ea typeface="+mn-ea"/>
                <a:cs typeface="+mn-cs"/>
              </a:defRPr>
            </a:lvl3pPr>
            <a:lvl4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❹"/>
              <a:tabLst/>
              <a:defRPr lang="en-US" sz="2040" kern="1200" spc="-72" baseline="0" dirty="0" smtClean="0">
                <a:solidFill>
                  <a:srgbClr val="000000"/>
                </a:solidFill>
                <a:latin typeface="+mn-lt"/>
                <a:ea typeface="+mn-ea"/>
                <a:cs typeface="+mn-cs"/>
              </a:defRPr>
            </a:lvl4pPr>
            <a:lvl5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❺"/>
              <a:tabLst/>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824661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tes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8CC600"/>
              </a:buClr>
              <a:buFont typeface="Segoe UI" pitchFamily="34" charset="0"/>
              <a:buChar char="❶"/>
              <a:defRPr lang="en-US" sz="2040" kern="1200" spc="-72" baseline="0" dirty="0" smtClean="0">
                <a:solidFill>
                  <a:srgbClr val="000000"/>
                </a:solidFill>
                <a:latin typeface="+mn-lt"/>
                <a:ea typeface="+mn-ea"/>
                <a:cs typeface="+mn-cs"/>
              </a:defRPr>
            </a:lvl1pPr>
            <a:lvl2pPr marL="373039" indent="-373039">
              <a:lnSpc>
                <a:spcPct val="100000"/>
              </a:lnSpc>
              <a:spcBef>
                <a:spcPts val="918"/>
              </a:spcBef>
              <a:buClr>
                <a:srgbClr val="8CC600"/>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8CC600"/>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8CC600"/>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8CC600"/>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7989871"/>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3107180092"/>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Walk-in">
    <p:bg>
      <p:bgPr>
        <a:solidFill>
          <a:srgbClr val="00569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1803685"/>
            <a:ext cx="11375536" cy="1243058"/>
          </a:xfrm>
        </p:spPr>
        <p:txBody>
          <a:bodyPr anchor="b" anchorCtr="0"/>
          <a:lstStyle>
            <a:lvl1pPr>
              <a:defRPr sz="8975" spc="-408"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31281" y="3283254"/>
            <a:ext cx="7658199" cy="439465"/>
          </a:xfrm>
        </p:spPr>
        <p:txBody>
          <a:bodyPr/>
          <a:lstStyle>
            <a:lvl1pPr marL="0" indent="0">
              <a:spcBef>
                <a:spcPts val="0"/>
              </a:spcBef>
              <a:buNone/>
              <a:defRPr spc="-102" baseline="0">
                <a:solidFill>
                  <a:schemeClr val="bg1"/>
                </a:soli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734327" y="6729533"/>
            <a:ext cx="794277" cy="170077"/>
          </a:xfrm>
          <a:prstGeom prst="rect">
            <a:avLst/>
          </a:prstGeom>
        </p:spPr>
      </p:pic>
      <p:sp>
        <p:nvSpPr>
          <p:cNvPr id="7" name="TextBox 6"/>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32677384"/>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78" y="11630"/>
            <a:ext cx="11192830" cy="730214"/>
          </a:xfrm>
        </p:spPr>
        <p:txBody>
          <a:bodyPr>
            <a:normAutofit/>
          </a:bodyPr>
          <a:lstStyle>
            <a:lvl1pPr algn="l">
              <a:defRPr sz="2781"/>
            </a:lvl1pPr>
          </a:lstStyle>
          <a:p>
            <a:r>
              <a:rPr lang="en-US" dirty="0" smtClean="0"/>
              <a:t>Click to edit Master title style</a:t>
            </a:r>
            <a:endParaRPr lang="en-US" dirty="0"/>
          </a:p>
        </p:txBody>
      </p:sp>
      <p:sp>
        <p:nvSpPr>
          <p:cNvPr id="3" name="Content Placeholder 2"/>
          <p:cNvSpPr>
            <a:spLocks noGrp="1"/>
          </p:cNvSpPr>
          <p:nvPr>
            <p:ph idx="1"/>
          </p:nvPr>
        </p:nvSpPr>
        <p:spPr>
          <a:xfrm>
            <a:off x="365778" y="1632086"/>
            <a:ext cx="11192830" cy="1403654"/>
          </a:xfrm>
        </p:spPr>
        <p:txBody>
          <a:bodyPr/>
          <a:lstStyle>
            <a:lvl1pPr>
              <a:defRPr sz="2225"/>
            </a:lvl1pPr>
            <a:lvl2pPr>
              <a:defRPr sz="1669"/>
            </a:lvl2pPr>
            <a:lvl3pPr>
              <a:defRPr sz="1530"/>
            </a:lvl3pPr>
            <a:lvl4pPr>
              <a:defRPr sz="1251"/>
            </a:lvl4pPr>
            <a:lvl5pPr>
              <a:defRPr sz="1113"/>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21824" y="6482892"/>
            <a:ext cx="2901844" cy="372394"/>
          </a:xfrm>
          <a:prstGeom prst="rect">
            <a:avLst/>
          </a:prstGeom>
        </p:spPr>
        <p:txBody>
          <a:bodyPr/>
          <a:lstStyle/>
          <a:p>
            <a:pPr defTabSz="1013716"/>
            <a:endParaRPr lang="en-US" sz="2086" dirty="0">
              <a:solidFill>
                <a:prstClr val="black">
                  <a:tint val="75000"/>
                </a:prstClr>
              </a:solidFill>
            </a:endParaRPr>
          </a:p>
        </p:txBody>
      </p:sp>
      <p:sp>
        <p:nvSpPr>
          <p:cNvPr id="5" name="Footer Placeholder 4"/>
          <p:cNvSpPr>
            <a:spLocks noGrp="1"/>
          </p:cNvSpPr>
          <p:nvPr>
            <p:ph type="ftr" sz="quarter" idx="11"/>
          </p:nvPr>
        </p:nvSpPr>
        <p:spPr>
          <a:xfrm>
            <a:off x="4249130" y="6482919"/>
            <a:ext cx="3938219" cy="372394"/>
          </a:xfrm>
          <a:prstGeom prst="rect">
            <a:avLst/>
          </a:prstGeom>
        </p:spPr>
        <p:txBody>
          <a:bodyPr lIns="146114" tIns="73056" rIns="146114" bIns="73056"/>
          <a:lstStyle/>
          <a:p>
            <a:pPr defTabSz="1016112"/>
            <a:endParaRPr lang="en-US" sz="2086" dirty="0">
              <a:solidFill>
                <a:prstClr val="black"/>
              </a:solidFill>
            </a:endParaRPr>
          </a:p>
        </p:txBody>
      </p:sp>
      <p:sp>
        <p:nvSpPr>
          <p:cNvPr id="6" name="Slide Number Placeholder 5"/>
          <p:cNvSpPr>
            <a:spLocks noGrp="1"/>
          </p:cNvSpPr>
          <p:nvPr>
            <p:ph type="sldNum" sz="quarter" idx="12"/>
          </p:nvPr>
        </p:nvSpPr>
        <p:spPr>
          <a:xfrm>
            <a:off x="8912807" y="6482892"/>
            <a:ext cx="2901844" cy="372394"/>
          </a:xfrm>
          <a:prstGeom prst="rect">
            <a:avLst/>
          </a:prstGeom>
        </p:spPr>
        <p:txBody>
          <a:bodyPr/>
          <a:lstStyle/>
          <a:p>
            <a:pPr defTabSz="1013716"/>
            <a:fld id="{F2610070-3305-49F8-87D3-027CC969787C}" type="slidenum">
              <a:rPr lang="en-US" sz="2086" smtClean="0">
                <a:solidFill>
                  <a:prstClr val="black">
                    <a:tint val="75000"/>
                  </a:prstClr>
                </a:solidFill>
              </a:rPr>
              <a:pPr defTabSz="1013716"/>
              <a:t>‹#›</a:t>
            </a:fld>
            <a:endParaRPr lang="en-US" sz="2086" dirty="0">
              <a:solidFill>
                <a:prstClr val="black">
                  <a:tint val="75000"/>
                </a:prstClr>
              </a:solidFill>
            </a:endParaRPr>
          </a:p>
        </p:txBody>
      </p:sp>
      <p:sp>
        <p:nvSpPr>
          <p:cNvPr id="9" name="Text Placeholder 8"/>
          <p:cNvSpPr>
            <a:spLocks noGrp="1"/>
          </p:cNvSpPr>
          <p:nvPr>
            <p:ph type="body" sz="quarter" idx="13"/>
          </p:nvPr>
        </p:nvSpPr>
        <p:spPr>
          <a:xfrm>
            <a:off x="365806" y="953799"/>
            <a:ext cx="11217212" cy="202593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0074870"/>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472160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b="1" dirty="0">
                <a:solidFill>
                  <a:schemeClr val="bg1"/>
                </a:solidFill>
                <a:latin typeface="+mj-lt"/>
                <a:cs typeface="Arial" charset="0"/>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01650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4"/>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86498298"/>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LtB">
    <p:spTree>
      <p:nvGrpSpPr>
        <p:cNvPr id="1" name=""/>
        <p:cNvGrpSpPr/>
        <p:nvPr/>
      </p:nvGrpSpPr>
      <p:grpSpPr>
        <a:xfrm>
          <a:off x="0" y="0"/>
          <a:ext cx="0" cy="0"/>
          <a:chOff x="0" y="0"/>
          <a:chExt cx="0" cy="0"/>
        </a:xfrm>
      </p:grpSpPr>
      <p:sp>
        <p:nvSpPr>
          <p:cNvPr id="5" name="Rectangle 4"/>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6"/>
            <a:ext cx="11375536" cy="665882"/>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a:spAutoFit/>
          </a:bodyPr>
          <a:lstStyle>
            <a:lvl1pPr marL="241235" indent="-241235">
              <a:buClr>
                <a:schemeClr val="accent1"/>
              </a:buClr>
              <a:buFont typeface="Wingdings" pitchFamily="2" charset="2"/>
              <a:buChar char="§"/>
              <a:defRPr/>
            </a:lvl1pPr>
            <a:lvl2pPr marL="584468" indent="-234759">
              <a:buClr>
                <a:schemeClr val="accent1"/>
              </a:buClr>
              <a:buFont typeface="Wingdings" pitchFamily="2" charset="2"/>
              <a:buChar char="§"/>
              <a:defRPr/>
            </a:lvl2pPr>
            <a:lvl3pPr marL="814370" indent="-229901">
              <a:buClr>
                <a:schemeClr val="accent1"/>
              </a:buClr>
              <a:buFont typeface="Wingdings" pitchFamily="2" charset="2"/>
              <a:buChar char="§"/>
              <a:defRPr/>
            </a:lvl3pPr>
            <a:lvl4pPr marL="1050747" indent="-236377">
              <a:buClr>
                <a:schemeClr val="accent1"/>
              </a:buClr>
              <a:buFont typeface="Wingdings" pitchFamily="2" charset="2"/>
              <a:buChar char="§"/>
              <a:defRPr/>
            </a:lvl4pPr>
            <a:lvl5pPr marL="1280648" indent="-229901">
              <a:buClr>
                <a:schemeClr val="accent1"/>
              </a:buClr>
              <a:buFont typeface="Wingdings" pitchFamily="2" charset="2"/>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53913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Orng">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11173"/>
            <a:ext cx="11375536" cy="665881"/>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1430425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344308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Purple">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29662" y="0"/>
            <a:ext cx="11375536" cy="677055"/>
          </a:xfrm>
        </p:spPr>
        <p:txBody>
          <a:bodyPr vert="horz" wrap="square" lIns="0" tIns="0" rIns="0" bIns="0" rtlCol="0" anchor="b" anchorCtr="0">
            <a:noAutofit/>
          </a:bodyPr>
          <a:lstStyle>
            <a:lvl1pPr>
              <a:defRPr lang="en-US" dirty="0">
                <a:solidFill>
                  <a:schemeClr val="bg1"/>
                </a:solidFill>
                <a:latin typeface="+mj-lt"/>
                <a:cs typeface="Arial"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332227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Content W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2" y="3"/>
            <a:ext cx="11375536" cy="677056"/>
          </a:xfrm>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
        <p:nvSpPr>
          <p:cNvPr id="4" name="Text Placeholder 3"/>
          <p:cNvSpPr>
            <a:spLocks noGrp="1"/>
          </p:cNvSpPr>
          <p:nvPr>
            <p:ph type="body" sz="quarter" idx="10"/>
          </p:nvPr>
        </p:nvSpPr>
        <p:spPr>
          <a:xfrm>
            <a:off x="531281" y="990413"/>
            <a:ext cx="11378776" cy="202990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Tree>
    <p:extLst>
      <p:ext uri="{BB962C8B-B14F-4D97-AF65-F5344CB8AC3E}">
        <p14:creationId xmlns:p14="http://schemas.microsoft.com/office/powerpoint/2010/main" val="2864397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tes DkB">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3"/>
            <a:ext cx="11065522" cy="677056"/>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72C6"/>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72C6"/>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72C6"/>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72C6"/>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72C6"/>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87791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tes LtB">
    <p:bg>
      <p:bgPr>
        <a:solidFill>
          <a:srgbClr val="FFFFFF"/>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3" y="1"/>
            <a:ext cx="12436474" cy="716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369" y="0"/>
            <a:ext cx="11065293"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00AEEF"/>
              </a:buClr>
              <a:buFont typeface="Segoe UI" pitchFamily="34" charset="0"/>
              <a:buChar char="❶"/>
              <a:defRPr sz="2040">
                <a:solidFill>
                  <a:srgbClr val="000000"/>
                </a:solidFill>
                <a:latin typeface="+mn-lt"/>
              </a:defRPr>
            </a:lvl1pPr>
            <a:lvl2pPr marL="373039" indent="-373039">
              <a:lnSpc>
                <a:spcPct val="100000"/>
              </a:lnSpc>
              <a:spcBef>
                <a:spcPts val="918"/>
              </a:spcBef>
              <a:buClr>
                <a:srgbClr val="00AEEF"/>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00AEEF"/>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00AEEF"/>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00AEEF"/>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24942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tes Orng">
    <p:spTree>
      <p:nvGrpSpPr>
        <p:cNvPr id="1" name=""/>
        <p:cNvGrpSpPr/>
        <p:nvPr/>
      </p:nvGrpSpPr>
      <p:grpSpPr>
        <a:xfrm>
          <a:off x="0" y="0"/>
          <a:ext cx="0" cy="0"/>
          <a:chOff x="0" y="0"/>
          <a:chExt cx="0" cy="0"/>
        </a:xfrm>
      </p:grpSpPr>
      <p:sp>
        <p:nvSpPr>
          <p:cNvPr id="10" name="Rectangle 9"/>
          <p:cNvSpPr/>
          <p:nvPr userDrawn="1"/>
        </p:nvSpPr>
        <p:spPr bwMode="auto">
          <a:xfrm>
            <a:off x="3" y="1"/>
            <a:ext cx="12436474" cy="7162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dirty="0"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❶"/>
              <a:tabLst/>
              <a:defRPr lang="en-US" sz="2040" kern="1200" spc="-72" baseline="0" dirty="0" smtClean="0">
                <a:solidFill>
                  <a:srgbClr val="000000"/>
                </a:solidFill>
                <a:latin typeface="+mn-lt"/>
                <a:ea typeface="+mn-ea"/>
                <a:cs typeface="+mn-cs"/>
              </a:defRPr>
            </a:lvl1pPr>
            <a:lvl2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❷"/>
              <a:tabLst/>
              <a:defRPr lang="en-US" sz="2040" kern="1200" spc="-72" baseline="0" dirty="0" smtClean="0">
                <a:solidFill>
                  <a:srgbClr val="000000"/>
                </a:solidFill>
                <a:latin typeface="+mn-lt"/>
                <a:ea typeface="+mn-ea"/>
                <a:cs typeface="+mn-cs"/>
              </a:defRPr>
            </a:lvl2pPr>
            <a:lvl3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❸"/>
              <a:tabLst/>
              <a:defRPr lang="en-US" sz="2040" kern="1200" spc="-72" baseline="0" dirty="0" smtClean="0">
                <a:solidFill>
                  <a:srgbClr val="000000"/>
                </a:solidFill>
                <a:latin typeface="+mn-lt"/>
                <a:ea typeface="+mn-ea"/>
                <a:cs typeface="+mn-cs"/>
              </a:defRPr>
            </a:lvl3pPr>
            <a:lvl4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❹"/>
              <a:tabLst/>
              <a:defRPr lang="en-US" sz="2040" kern="1200" spc="-72" baseline="0" dirty="0" smtClean="0">
                <a:solidFill>
                  <a:srgbClr val="000000"/>
                </a:solidFill>
                <a:latin typeface="+mn-lt"/>
                <a:ea typeface="+mn-ea"/>
                <a:cs typeface="+mn-cs"/>
              </a:defRPr>
            </a:lvl4pPr>
            <a:lvl5pPr marL="373039" marR="0" indent="-373039" algn="l" defTabSz="932520" rtl="0" eaLnBrk="1" fontAlgn="auto" latinLnBrk="0" hangingPunct="1">
              <a:lnSpc>
                <a:spcPct val="100000"/>
              </a:lnSpc>
              <a:spcBef>
                <a:spcPts val="918"/>
              </a:spcBef>
              <a:spcAft>
                <a:spcPts val="0"/>
              </a:spcAft>
              <a:buClr>
                <a:srgbClr val="FF8C00"/>
              </a:buClr>
              <a:buSzPct val="90000"/>
              <a:buFont typeface="Segoe UI" pitchFamily="34" charset="0"/>
              <a:buChar char="❺"/>
              <a:tabLst/>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39283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tes Grn">
    <p:spTree>
      <p:nvGrpSpPr>
        <p:cNvPr id="1" name=""/>
        <p:cNvGrpSpPr/>
        <p:nvPr/>
      </p:nvGrpSpPr>
      <p:grpSpPr>
        <a:xfrm>
          <a:off x="0" y="0"/>
          <a:ext cx="0" cy="0"/>
          <a:chOff x="0" y="0"/>
          <a:chExt cx="0" cy="0"/>
        </a:xfrm>
      </p:grpSpPr>
      <p:sp>
        <p:nvSpPr>
          <p:cNvPr id="6" name="Rectangle 5"/>
          <p:cNvSpPr/>
          <p:nvPr userDrawn="1"/>
        </p:nvSpPr>
        <p:spPr bwMode="auto">
          <a:xfrm>
            <a:off x="3" y="1"/>
            <a:ext cx="12436474" cy="716225"/>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spcBef>
                <a:spcPts val="612"/>
              </a:spcBef>
              <a:spcAft>
                <a:spcPct val="0"/>
              </a:spcAft>
            </a:pPr>
            <a:endParaRPr lang="en-US" sz="1836" b="1" dirty="0" smtClean="0">
              <a:solidFill>
                <a:srgbClr val="FFFFFF"/>
              </a:solidFill>
              <a:ea typeface="Segoe UI" pitchFamily="34" charset="0"/>
              <a:cs typeface="Segoe UI" pitchFamily="34" charset="0"/>
            </a:endParaRPr>
          </a:p>
        </p:txBody>
      </p:sp>
      <p:sp>
        <p:nvSpPr>
          <p:cNvPr id="2" name="Title 1"/>
          <p:cNvSpPr>
            <a:spLocks noGrp="1"/>
          </p:cNvSpPr>
          <p:nvPr>
            <p:ph type="title"/>
          </p:nvPr>
        </p:nvSpPr>
        <p:spPr>
          <a:xfrm>
            <a:off x="536140" y="0"/>
            <a:ext cx="11065522" cy="677055"/>
          </a:xfrm>
        </p:spPr>
        <p:txBody>
          <a:bodyPr vert="horz" wrap="square" lIns="0" tIns="0" rIns="0" bIns="0" rtlCol="0" anchor="b" anchorCtr="0">
            <a:noAutofit/>
          </a:bodyPr>
          <a:lstStyle>
            <a:lvl1pPr>
              <a:defRPr lang="en-US" dirty="0">
                <a:solidFill>
                  <a:schemeClr val="bg1"/>
                </a:solidFill>
              </a:defRPr>
            </a:lvl1pPr>
          </a:lstStyle>
          <a:p>
            <a:pPr lvl="0"/>
            <a:r>
              <a:rPr lang="en-US" smtClean="0"/>
              <a:t>Click to edit Master title style</a:t>
            </a:r>
            <a:endParaRPr lang="en-US" dirty="0"/>
          </a:p>
        </p:txBody>
      </p:sp>
      <p:sp>
        <p:nvSpPr>
          <p:cNvPr id="7" name="Text Placeholder 6"/>
          <p:cNvSpPr>
            <a:spLocks noGrp="1"/>
          </p:cNvSpPr>
          <p:nvPr>
            <p:ph type="body" sz="quarter" idx="10"/>
          </p:nvPr>
        </p:nvSpPr>
        <p:spPr>
          <a:xfrm>
            <a:off x="222888" y="1029582"/>
            <a:ext cx="3265425" cy="2354277"/>
          </a:xfrm>
        </p:spPr>
        <p:txBody>
          <a:bodyPr rIns="18287">
            <a:spAutoFit/>
          </a:bodyPr>
          <a:lstStyle>
            <a:lvl1pPr marL="373039" indent="-373039">
              <a:lnSpc>
                <a:spcPct val="100000"/>
              </a:lnSpc>
              <a:spcBef>
                <a:spcPts val="918"/>
              </a:spcBef>
              <a:buClr>
                <a:srgbClr val="8CC600"/>
              </a:buClr>
              <a:buFont typeface="Segoe UI" pitchFamily="34" charset="0"/>
              <a:buChar char="❶"/>
              <a:defRPr lang="en-US" sz="2040" kern="1200" spc="-72" baseline="0" dirty="0" smtClean="0">
                <a:solidFill>
                  <a:srgbClr val="000000"/>
                </a:solidFill>
                <a:latin typeface="+mn-lt"/>
                <a:ea typeface="+mn-ea"/>
                <a:cs typeface="+mn-cs"/>
              </a:defRPr>
            </a:lvl1pPr>
            <a:lvl2pPr marL="373039" indent="-373039">
              <a:lnSpc>
                <a:spcPct val="100000"/>
              </a:lnSpc>
              <a:spcBef>
                <a:spcPts val="918"/>
              </a:spcBef>
              <a:buClr>
                <a:srgbClr val="8CC600"/>
              </a:buClr>
              <a:buFont typeface="Segoe UI" pitchFamily="34" charset="0"/>
              <a:buChar char="❷"/>
              <a:defRPr lang="en-US" sz="2040" kern="1200" spc="-72" baseline="0" dirty="0" smtClean="0">
                <a:solidFill>
                  <a:srgbClr val="000000"/>
                </a:solidFill>
                <a:latin typeface="+mn-lt"/>
                <a:ea typeface="+mn-ea"/>
                <a:cs typeface="+mn-cs"/>
              </a:defRPr>
            </a:lvl2pPr>
            <a:lvl3pPr marL="373039" indent="-373039">
              <a:lnSpc>
                <a:spcPct val="100000"/>
              </a:lnSpc>
              <a:spcBef>
                <a:spcPts val="918"/>
              </a:spcBef>
              <a:buClr>
                <a:srgbClr val="8CC600"/>
              </a:buClr>
              <a:buFont typeface="Segoe UI" pitchFamily="34" charset="0"/>
              <a:buChar char="❸"/>
              <a:tabLst/>
              <a:defRPr lang="en-US" sz="2040" kern="1200" spc="-72" baseline="0" dirty="0" smtClean="0">
                <a:solidFill>
                  <a:srgbClr val="000000"/>
                </a:solidFill>
                <a:latin typeface="+mn-lt"/>
                <a:ea typeface="+mn-ea"/>
                <a:cs typeface="+mn-cs"/>
              </a:defRPr>
            </a:lvl3pPr>
            <a:lvl4pPr marL="373039" indent="-373039">
              <a:lnSpc>
                <a:spcPct val="100000"/>
              </a:lnSpc>
              <a:spcBef>
                <a:spcPts val="918"/>
              </a:spcBef>
              <a:buClr>
                <a:srgbClr val="8CC600"/>
              </a:buClr>
              <a:buFont typeface="Segoe UI" pitchFamily="34" charset="0"/>
              <a:buChar char="❹"/>
              <a:defRPr lang="en-US" sz="2040" kern="1200" spc="-72" baseline="0" dirty="0" smtClean="0">
                <a:solidFill>
                  <a:srgbClr val="000000"/>
                </a:solidFill>
                <a:latin typeface="+mn-lt"/>
                <a:ea typeface="+mn-ea"/>
                <a:cs typeface="+mn-cs"/>
              </a:defRPr>
            </a:lvl4pPr>
            <a:lvl5pPr marL="373039" indent="-373039">
              <a:lnSpc>
                <a:spcPct val="100000"/>
              </a:lnSpc>
              <a:spcBef>
                <a:spcPts val="918"/>
              </a:spcBef>
              <a:buClr>
                <a:srgbClr val="8CC600"/>
              </a:buClr>
              <a:buFont typeface="Segoe UI" pitchFamily="34" charset="0"/>
              <a:buChar char="❺"/>
              <a:defRPr lang="en-US" sz="2040" kern="1200" spc="-72" baseline="0" dirty="0">
                <a:solidFill>
                  <a:srgbClr val="000000"/>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8664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b" anchorCtr="0">
            <a:noAutofit/>
          </a:bodyPr>
          <a:lstStyle>
            <a:lvl1pPr>
              <a:defRPr lang="en-US" dirty="0"/>
            </a:lvl1pPr>
          </a:lstStyle>
          <a:p>
            <a:pPr lvl="0"/>
            <a:r>
              <a:rPr lang="en-US" smtClean="0"/>
              <a:t>Click to edit Master title style</a:t>
            </a:r>
            <a:endParaRPr lang="en-US" dirty="0"/>
          </a:p>
        </p:txBody>
      </p:sp>
    </p:spTree>
    <p:extLst>
      <p:ext uri="{BB962C8B-B14F-4D97-AF65-F5344CB8AC3E}">
        <p14:creationId xmlns:p14="http://schemas.microsoft.com/office/powerpoint/2010/main" val="546360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theme" Target="../theme/theme10.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1.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theme" Target="../theme/theme12.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image" Target="../media/image3.png"/><Relationship Id="rId5" Type="http://schemas.openxmlformats.org/officeDocument/2006/relationships/slideLayout" Target="../slideLayouts/slideLayout185.xml"/><Relationship Id="rId10" Type="http://schemas.openxmlformats.org/officeDocument/2006/relationships/theme" Target="../theme/theme13.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2" Type="http://schemas.openxmlformats.org/officeDocument/2006/relationships/slideLayout" Target="../slideLayouts/slideLayout191.xml"/><Relationship Id="rId16" Type="http://schemas.openxmlformats.org/officeDocument/2006/relationships/image" Target="../media/image1.png"/><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theme" Target="../theme/theme1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6" Type="http://schemas.openxmlformats.org/officeDocument/2006/relationships/image" Target="../media/image1.png"/><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theme" Target="../theme/theme15.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theme" Target="../theme/theme16.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image" Target="../media/image1.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6" Type="http://schemas.openxmlformats.org/officeDocument/2006/relationships/image" Target="../media/image1.png"/><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5.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image" Target="../media/image1.png"/><Relationship Id="rId2" Type="http://schemas.openxmlformats.org/officeDocument/2006/relationships/slideLayout" Target="../slideLayouts/slideLayout89.xml"/><Relationship Id="rId16" Type="http://schemas.openxmlformats.org/officeDocument/2006/relationships/theme" Target="../theme/theme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theme" Target="../theme/theme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image" Target="../media/image1.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theme" Target="../theme/theme8.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image" Target="../media/image1.png"/><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heme" Target="../theme/theme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E19C7FE8-5A78-47E5-8513-63FD352B2720}" type="slidenum">
              <a:rPr lang="en-US" smtClean="0"/>
              <a:t>‹#›</a:t>
            </a:fld>
            <a:endParaRPr lang="en-US" dirty="0"/>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 id="2147484549" r:id="rId19"/>
    <p:sldLayoutId id="2147484550" r:id="rId20"/>
    <p:sldLayoutId id="2147484551" r:id="rId21"/>
    <p:sldLayoutId id="2147484531" r:id="rId22"/>
  </p:sldLayoutIdLst>
  <p:transition>
    <p:fade/>
  </p:transition>
  <p:timing>
    <p:tnLst>
      <p:par>
        <p:cTn id="1" dur="indefinite" restart="never" nodeType="tmRoot"/>
      </p:par>
    </p:tnLst>
  </p:timing>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8079989"/>
      </p:ext>
    </p:extLst>
  </p:cSld>
  <p:clrMap bg1="dk1" tx1="lt1" bg2="dk2" tx2="lt2" accent1="accent1" accent2="accent2" accent3="accent3" accent4="accent4" accent5="accent5" accent6="accent6" hlink="hlink" folHlink="folHlink"/>
  <p:sldLayoutIdLst>
    <p:sldLayoutId id="2147484652" r:id="rId1"/>
    <p:sldLayoutId id="2147484653" r:id="rId2"/>
    <p:sldLayoutId id="2147484654" r:id="rId3"/>
    <p:sldLayoutId id="2147484655" r:id="rId4"/>
    <p:sldLayoutId id="2147484656" r:id="rId5"/>
    <p:sldLayoutId id="2147484657" r:id="rId6"/>
    <p:sldLayoutId id="2147484658" r:id="rId7"/>
    <p:sldLayoutId id="2147484659" r:id="rId8"/>
    <p:sldLayoutId id="2147484660" r:id="rId9"/>
    <p:sldLayoutId id="2147484662" r:id="rId10"/>
    <p:sldLayoutId id="2147484726" r:id="rId11"/>
  </p:sldLayoutIdLst>
  <p:transition>
    <p:fade/>
  </p:transition>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gradFill>
            <a:gsLst>
              <a:gs pos="1250">
                <a:schemeClr val="tx1"/>
              </a:gs>
              <a:gs pos="100000">
                <a:schemeClr val="tx1"/>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20779478"/>
      </p:ext>
    </p:extLst>
  </p:cSld>
  <p:clrMap bg1="dk1" tx1="lt1" bg2="dk2" tx2="lt2" accent1="accent1" accent2="accent2" accent3="accent3" accent4="accent4" accent5="accent5" accent6="accent6" hlink="hlink" folHlink="folHlink"/>
  <p:sldLayoutIdLst>
    <p:sldLayoutId id="2147484664" r:id="rId1"/>
    <p:sldLayoutId id="2147484665" r:id="rId2"/>
    <p:sldLayoutId id="2147484666" r:id="rId3"/>
    <p:sldLayoutId id="2147484667" r:id="rId4"/>
    <p:sldLayoutId id="2147484668" r:id="rId5"/>
    <p:sldLayoutId id="2147484669" r:id="rId6"/>
    <p:sldLayoutId id="2147484670" r:id="rId7"/>
    <p:sldLayoutId id="2147484671" r:id="rId8"/>
    <p:sldLayoutId id="2147484672" r:id="rId9"/>
    <p:sldLayoutId id="2147484673" r:id="rId10"/>
    <p:sldLayoutId id="2147484674" r:id="rId11"/>
  </p:sldLayoutIdLst>
  <p:transition>
    <p:fade/>
  </p:transition>
  <p:txStyles>
    <p:titleStyle>
      <a:lvl1pPr algn="l" defTabSz="932380" rtl="0" eaLnBrk="1" latinLnBrk="0" hangingPunct="1">
        <a:lnSpc>
          <a:spcPct val="90000"/>
        </a:lnSpc>
        <a:spcBef>
          <a:spcPct val="0"/>
        </a:spcBef>
        <a:buNone/>
        <a:defRPr lang="en-US" sz="5506"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46419" marR="0" indent="-346419" algn="l" defTabSz="932380"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gradFill>
            <a:gsLst>
              <a:gs pos="1250">
                <a:schemeClr val="tx1"/>
              </a:gs>
              <a:gs pos="100000">
                <a:schemeClr val="tx1"/>
              </a:gs>
            </a:gsLst>
            <a:lin ang="5400000" scaled="0"/>
          </a:gradFill>
          <a:latin typeface="+mj-lt"/>
          <a:ea typeface="+mn-ea"/>
          <a:cs typeface="+mn-cs"/>
        </a:defRPr>
      </a:lvl1pPr>
      <a:lvl2pPr marL="584380" marR="0" indent="-237961" algn="l" defTabSz="93238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81424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3pPr>
      <a:lvl4pPr marL="1050589" marR="0" indent="-236341" algn="l" defTabSz="93238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28045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5pPr>
      <a:lvl6pPr marL="2564046"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23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42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61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80" rtl="0" eaLnBrk="1" latinLnBrk="0" hangingPunct="1">
        <a:defRPr sz="1836" kern="1200">
          <a:solidFill>
            <a:schemeClr val="tx1"/>
          </a:solidFill>
          <a:latin typeface="+mn-lt"/>
          <a:ea typeface="+mn-ea"/>
          <a:cs typeface="+mn-cs"/>
        </a:defRPr>
      </a:lvl1pPr>
      <a:lvl2pPr marL="466190" algn="l" defTabSz="932380" rtl="0" eaLnBrk="1" latinLnBrk="0" hangingPunct="1">
        <a:defRPr sz="1836" kern="1200">
          <a:solidFill>
            <a:schemeClr val="tx1"/>
          </a:solidFill>
          <a:latin typeface="+mn-lt"/>
          <a:ea typeface="+mn-ea"/>
          <a:cs typeface="+mn-cs"/>
        </a:defRPr>
      </a:lvl2pPr>
      <a:lvl3pPr marL="932380" algn="l" defTabSz="932380" rtl="0" eaLnBrk="1" latinLnBrk="0" hangingPunct="1">
        <a:defRPr sz="1836" kern="1200">
          <a:solidFill>
            <a:schemeClr val="tx1"/>
          </a:solidFill>
          <a:latin typeface="+mn-lt"/>
          <a:ea typeface="+mn-ea"/>
          <a:cs typeface="+mn-cs"/>
        </a:defRPr>
      </a:lvl3pPr>
      <a:lvl4pPr marL="1398571" algn="l" defTabSz="932380" rtl="0" eaLnBrk="1" latinLnBrk="0" hangingPunct="1">
        <a:defRPr sz="1836" kern="1200">
          <a:solidFill>
            <a:schemeClr val="tx1"/>
          </a:solidFill>
          <a:latin typeface="+mn-lt"/>
          <a:ea typeface="+mn-ea"/>
          <a:cs typeface="+mn-cs"/>
        </a:defRPr>
      </a:lvl4pPr>
      <a:lvl5pPr marL="1864761" algn="l" defTabSz="932380" rtl="0" eaLnBrk="1" latinLnBrk="0" hangingPunct="1">
        <a:defRPr sz="1836" kern="1200">
          <a:solidFill>
            <a:schemeClr val="tx1"/>
          </a:solidFill>
          <a:latin typeface="+mn-lt"/>
          <a:ea typeface="+mn-ea"/>
          <a:cs typeface="+mn-cs"/>
        </a:defRPr>
      </a:lvl5pPr>
      <a:lvl6pPr marL="2330951" algn="l" defTabSz="932380" rtl="0" eaLnBrk="1" latinLnBrk="0" hangingPunct="1">
        <a:defRPr sz="1836" kern="1200">
          <a:solidFill>
            <a:schemeClr val="tx1"/>
          </a:solidFill>
          <a:latin typeface="+mn-lt"/>
          <a:ea typeface="+mn-ea"/>
          <a:cs typeface="+mn-cs"/>
        </a:defRPr>
      </a:lvl6pPr>
      <a:lvl7pPr marL="2797140" algn="l" defTabSz="932380" rtl="0" eaLnBrk="1" latinLnBrk="0" hangingPunct="1">
        <a:defRPr sz="1836" kern="1200">
          <a:solidFill>
            <a:schemeClr val="tx1"/>
          </a:solidFill>
          <a:latin typeface="+mn-lt"/>
          <a:ea typeface="+mn-ea"/>
          <a:cs typeface="+mn-cs"/>
        </a:defRPr>
      </a:lvl7pPr>
      <a:lvl8pPr marL="3263330" algn="l" defTabSz="932380" rtl="0" eaLnBrk="1" latinLnBrk="0" hangingPunct="1">
        <a:defRPr sz="1836" kern="1200">
          <a:solidFill>
            <a:schemeClr val="tx1"/>
          </a:solidFill>
          <a:latin typeface="+mn-lt"/>
          <a:ea typeface="+mn-ea"/>
          <a:cs typeface="+mn-cs"/>
        </a:defRPr>
      </a:lvl8pPr>
      <a:lvl9pPr marL="3729520" algn="l" defTabSz="932380"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85631544"/>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Lst>
  <p:transition>
    <p:fade/>
  </p:transition>
  <p:txStyles>
    <p:titleStyle>
      <a:lvl1pPr algn="l" defTabSz="932380" rtl="0" eaLnBrk="1" latinLnBrk="0" hangingPunct="1">
        <a:lnSpc>
          <a:spcPct val="90000"/>
        </a:lnSpc>
        <a:spcBef>
          <a:spcPct val="0"/>
        </a:spcBef>
        <a:buNone/>
        <a:defRPr lang="en-US" sz="5506"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46419" marR="0" indent="-346419" algn="l" defTabSz="932380"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gradFill>
            <a:gsLst>
              <a:gs pos="1250">
                <a:schemeClr val="tx1"/>
              </a:gs>
              <a:gs pos="100000">
                <a:schemeClr val="tx1"/>
              </a:gs>
            </a:gsLst>
            <a:lin ang="5400000" scaled="0"/>
          </a:gradFill>
          <a:latin typeface="+mj-lt"/>
          <a:ea typeface="+mn-ea"/>
          <a:cs typeface="+mn-cs"/>
        </a:defRPr>
      </a:lvl1pPr>
      <a:lvl2pPr marL="584380" marR="0" indent="-237961" algn="l" defTabSz="93238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81424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3pPr>
      <a:lvl4pPr marL="1050589" marR="0" indent="-236341" algn="l" defTabSz="93238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280456" marR="0" indent="-229867" algn="l" defTabSz="93238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5pPr>
      <a:lvl6pPr marL="2564046"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23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42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615" indent="-233095" algn="l" defTabSz="93238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80" rtl="0" eaLnBrk="1" latinLnBrk="0" hangingPunct="1">
        <a:defRPr sz="1836" kern="1200">
          <a:solidFill>
            <a:schemeClr val="tx1"/>
          </a:solidFill>
          <a:latin typeface="+mn-lt"/>
          <a:ea typeface="+mn-ea"/>
          <a:cs typeface="+mn-cs"/>
        </a:defRPr>
      </a:lvl1pPr>
      <a:lvl2pPr marL="466190" algn="l" defTabSz="932380" rtl="0" eaLnBrk="1" latinLnBrk="0" hangingPunct="1">
        <a:defRPr sz="1836" kern="1200">
          <a:solidFill>
            <a:schemeClr val="tx1"/>
          </a:solidFill>
          <a:latin typeface="+mn-lt"/>
          <a:ea typeface="+mn-ea"/>
          <a:cs typeface="+mn-cs"/>
        </a:defRPr>
      </a:lvl2pPr>
      <a:lvl3pPr marL="932380" algn="l" defTabSz="932380" rtl="0" eaLnBrk="1" latinLnBrk="0" hangingPunct="1">
        <a:defRPr sz="1836" kern="1200">
          <a:solidFill>
            <a:schemeClr val="tx1"/>
          </a:solidFill>
          <a:latin typeface="+mn-lt"/>
          <a:ea typeface="+mn-ea"/>
          <a:cs typeface="+mn-cs"/>
        </a:defRPr>
      </a:lvl3pPr>
      <a:lvl4pPr marL="1398571" algn="l" defTabSz="932380" rtl="0" eaLnBrk="1" latinLnBrk="0" hangingPunct="1">
        <a:defRPr sz="1836" kern="1200">
          <a:solidFill>
            <a:schemeClr val="tx1"/>
          </a:solidFill>
          <a:latin typeface="+mn-lt"/>
          <a:ea typeface="+mn-ea"/>
          <a:cs typeface="+mn-cs"/>
        </a:defRPr>
      </a:lvl4pPr>
      <a:lvl5pPr marL="1864761" algn="l" defTabSz="932380" rtl="0" eaLnBrk="1" latinLnBrk="0" hangingPunct="1">
        <a:defRPr sz="1836" kern="1200">
          <a:solidFill>
            <a:schemeClr val="tx1"/>
          </a:solidFill>
          <a:latin typeface="+mn-lt"/>
          <a:ea typeface="+mn-ea"/>
          <a:cs typeface="+mn-cs"/>
        </a:defRPr>
      </a:lvl5pPr>
      <a:lvl6pPr marL="2330951" algn="l" defTabSz="932380" rtl="0" eaLnBrk="1" latinLnBrk="0" hangingPunct="1">
        <a:defRPr sz="1836" kern="1200">
          <a:solidFill>
            <a:schemeClr val="tx1"/>
          </a:solidFill>
          <a:latin typeface="+mn-lt"/>
          <a:ea typeface="+mn-ea"/>
          <a:cs typeface="+mn-cs"/>
        </a:defRPr>
      </a:lvl6pPr>
      <a:lvl7pPr marL="2797140" algn="l" defTabSz="932380" rtl="0" eaLnBrk="1" latinLnBrk="0" hangingPunct="1">
        <a:defRPr sz="1836" kern="1200">
          <a:solidFill>
            <a:schemeClr val="tx1"/>
          </a:solidFill>
          <a:latin typeface="+mn-lt"/>
          <a:ea typeface="+mn-ea"/>
          <a:cs typeface="+mn-cs"/>
        </a:defRPr>
      </a:lvl7pPr>
      <a:lvl8pPr marL="3263330" algn="l" defTabSz="932380" rtl="0" eaLnBrk="1" latinLnBrk="0" hangingPunct="1">
        <a:defRPr sz="1836" kern="1200">
          <a:solidFill>
            <a:schemeClr val="tx1"/>
          </a:solidFill>
          <a:latin typeface="+mn-lt"/>
          <a:ea typeface="+mn-ea"/>
          <a:cs typeface="+mn-cs"/>
        </a:defRPr>
      </a:lvl8pPr>
      <a:lvl9pPr marL="3729520" algn="l" defTabSz="932380"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2" descr="\\sfp\Work\White_Whale\8-30021_CherylNichols\Client_Supplied\CCCMG_Logos\CCandCMG-Logo-h-r.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black">
          <a:xfrm>
            <a:off x="8686570" y="6659487"/>
            <a:ext cx="3633283" cy="27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78782"/>
      </p:ext>
    </p:extLst>
  </p:cSld>
  <p:clrMap bg1="dk1" tx1="lt1" bg2="dk2" tx2="lt2" accent1="accent1" accent2="accent2" accent3="accent3" accent4="accent4" accent5="accent5" accent6="accent6" hlink="hlink" folHlink="folHlink"/>
  <p:sldLayoutIdLst>
    <p:sldLayoutId id="2147484687" r:id="rId1"/>
    <p:sldLayoutId id="2147484688" r:id="rId2"/>
    <p:sldLayoutId id="2147484689" r:id="rId3"/>
    <p:sldLayoutId id="2147484690" r:id="rId4"/>
    <p:sldLayoutId id="2147484691" r:id="rId5"/>
    <p:sldLayoutId id="2147484692" r:id="rId6"/>
    <p:sldLayoutId id="2147484693" r:id="rId7"/>
    <p:sldLayoutId id="2147484694" r:id="rId8"/>
    <p:sldLayoutId id="2147484695" r:id="rId9"/>
  </p:sldLayoutIdLst>
  <p:transition>
    <p:fade/>
  </p:transition>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gradFill>
            <a:gsLst>
              <a:gs pos="1250">
                <a:schemeClr val="tx1"/>
              </a:gs>
              <a:gs pos="100000">
                <a:schemeClr val="tx1"/>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281" y="11176"/>
            <a:ext cx="11378776" cy="665882"/>
          </a:xfrm>
          <a:prstGeom prst="rect">
            <a:avLst/>
          </a:prstGeom>
        </p:spPr>
        <p:txBody>
          <a:bodyPr vert="horz" wrap="square" lIns="0" tIns="0" rIns="0" bIns="0" rtlCol="0" anchor="b" anchorCtr="0">
            <a:noAutofit/>
          </a:bodyPr>
          <a:lstStyle/>
          <a:p>
            <a:r>
              <a:rPr lang="en-US" dirty="0" smtClean="0"/>
              <a:t>Click to edit Master title style</a:t>
            </a:r>
            <a:endParaRPr lang="en-US" dirty="0"/>
          </a:p>
        </p:txBody>
      </p:sp>
      <p:sp>
        <p:nvSpPr>
          <p:cNvPr id="10" name="Text Placeholder 9"/>
          <p:cNvSpPr>
            <a:spLocks noGrp="1"/>
          </p:cNvSpPr>
          <p:nvPr>
            <p:ph type="body" idx="1"/>
          </p:nvPr>
        </p:nvSpPr>
        <p:spPr>
          <a:xfrm>
            <a:off x="531281" y="990412"/>
            <a:ext cx="11378776" cy="2029909"/>
          </a:xfrm>
          <a:prstGeom prst="rect">
            <a:avLst/>
          </a:prstGeom>
        </p:spPr>
        <p:txBody>
          <a:bodyPr vert="horz" wrap="square" lIns="0" tIns="0" rIns="0" bIns="0" rtlCol="0">
            <a:spAutoFit/>
          </a:body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
        <p:nvSpPr>
          <p:cNvPr id="12" name="Slide Number Placeholder 8"/>
          <p:cNvSpPr txBox="1">
            <a:spLocks/>
          </p:cNvSpPr>
          <p:nvPr/>
        </p:nvSpPr>
        <p:spPr>
          <a:xfrm>
            <a:off x="11762324" y="6703826"/>
            <a:ext cx="353137" cy="118502"/>
          </a:xfrm>
          <a:prstGeom prst="rect">
            <a:avLst/>
          </a:prstGeom>
        </p:spPr>
        <p:txBody>
          <a:bodyPr lIns="69954" tIns="34978" rIns="69954" bIns="34978"/>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fld id="{96DEF805-7469-404E-9C73-56CE05B34E44}" type="slidenum">
              <a:rPr lang="en-US" sz="816" smtClean="0">
                <a:solidFill>
                  <a:srgbClr val="000000"/>
                </a:solidFill>
              </a:rPr>
              <a:pPr/>
              <a:t>‹#›</a:t>
            </a:fld>
            <a:endParaRPr lang="en-US" sz="816" dirty="0">
              <a:solidFill>
                <a:srgbClr val="000000"/>
              </a:solidFill>
            </a:endParaRPr>
          </a:p>
        </p:txBody>
      </p:sp>
      <p:sp>
        <p:nvSpPr>
          <p:cNvPr id="11" name="TextBox 10"/>
          <p:cNvSpPr txBox="1"/>
          <p:nvPr/>
        </p:nvSpPr>
        <p:spPr>
          <a:xfrm>
            <a:off x="575165" y="6668905"/>
            <a:ext cx="1920470" cy="188342"/>
          </a:xfrm>
          <a:prstGeom prst="rect">
            <a:avLst/>
          </a:prstGeom>
          <a:noFill/>
        </p:spPr>
        <p:txBody>
          <a:bodyPr wrap="square" lIns="0" tIns="0" rIns="0" bIns="0" rtlCol="0">
            <a:noAutofit/>
          </a:bodyPr>
          <a:lstStyle/>
          <a:p>
            <a:pPr algn="ctr" defTabSz="932559"/>
            <a:r>
              <a:rPr lang="en-US" sz="1122" dirty="0">
                <a:solidFill>
                  <a:srgbClr val="000000"/>
                </a:solidFill>
              </a:rPr>
              <a:t>Microsoft Confidential</a:t>
            </a:r>
          </a:p>
        </p:txBody>
      </p:sp>
      <p:pic>
        <p:nvPicPr>
          <p:cNvPr id="4" name="Picture 3"/>
          <p:cNvPicPr>
            <a:picLocks noChangeAspect="1"/>
          </p:cNvPicPr>
          <p:nvPr userDrawn="1"/>
        </p:nvPicPr>
        <p:blipFill>
          <a:blip r:embed="rId16"/>
          <a:stretch>
            <a:fillRect/>
          </a:stretch>
        </p:blipFill>
        <p:spPr>
          <a:xfrm>
            <a:off x="10274443" y="6648911"/>
            <a:ext cx="985349" cy="228332"/>
          </a:xfrm>
          <a:prstGeom prst="rect">
            <a:avLst/>
          </a:prstGeom>
        </p:spPr>
      </p:pic>
    </p:spTree>
    <p:extLst>
      <p:ext uri="{BB962C8B-B14F-4D97-AF65-F5344CB8AC3E}">
        <p14:creationId xmlns:p14="http://schemas.microsoft.com/office/powerpoint/2010/main" val="596597763"/>
      </p:ext>
    </p:extLst>
  </p:cSld>
  <p:clrMap bg1="lt1" tx1="dk1" bg2="lt2" tx2="dk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 id="2147484710" r:id="rId14"/>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hf sldNum="0" hdr="0" ftr="0" dt="0"/>
  <p:txStyles>
    <p:titleStyle>
      <a:lvl1pPr algn="l" defTabSz="932520" rtl="0" eaLnBrk="1" latinLnBrk="0" hangingPunct="1">
        <a:lnSpc>
          <a:spcPct val="90000"/>
        </a:lnSpc>
        <a:spcBef>
          <a:spcPct val="0"/>
        </a:spcBef>
        <a:buNone/>
        <a:defRPr lang="en-US" sz="3264" b="0" kern="1200" cap="none" spc="-102" baseline="0" dirty="0" smtClean="0">
          <a:ln w="3175">
            <a:noFill/>
          </a:ln>
          <a:gradFill flip="none" rotWithShape="1">
            <a:gsLst>
              <a:gs pos="2917">
                <a:schemeClr val="tx1">
                  <a:lumMod val="75000"/>
                  <a:lumOff val="25000"/>
                </a:schemeClr>
              </a:gs>
              <a:gs pos="100000">
                <a:schemeClr val="tx1">
                  <a:lumMod val="75000"/>
                  <a:lumOff val="25000"/>
                </a:schemeClr>
              </a:gs>
            </a:gsLst>
            <a:lin ang="5400000" scaled="0"/>
            <a:tileRect/>
          </a:gradFill>
          <a:effectLst/>
          <a:latin typeface="+mj-lt"/>
          <a:ea typeface="+mn-ea"/>
          <a:cs typeface="Arial" charset="0"/>
        </a:defRPr>
      </a:lvl1pPr>
    </p:titleStyle>
    <p:bodyStyle>
      <a:lvl1pPr marL="241235" marR="0" indent="-241235" algn="l" defTabSz="932520" rtl="0" eaLnBrk="1" fontAlgn="auto" latinLnBrk="0" hangingPunct="1">
        <a:lnSpc>
          <a:spcPct val="100000"/>
        </a:lnSpc>
        <a:spcBef>
          <a:spcPts val="612"/>
        </a:spcBef>
        <a:spcAft>
          <a:spcPts val="0"/>
        </a:spcAft>
        <a:buClr>
          <a:schemeClr val="tx2"/>
        </a:buClr>
        <a:buSzPct val="90000"/>
        <a:buFont typeface="Arial" pitchFamily="34" charset="0"/>
        <a:buChar char="•"/>
        <a:tabLst/>
        <a:defRPr lang="en-US" sz="2856" b="0" kern="1200" spc="-72" baseline="0" dirty="0" smtClean="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1pPr>
      <a:lvl2pPr marL="584468" marR="0" indent="-234759"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2pPr>
      <a:lvl3pPr marL="814370"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tab pos="814370" algn="l"/>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3pPr>
      <a:lvl4pPr marL="1050747" marR="0" indent="-236377"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4pPr>
      <a:lvl5pPr marL="1280648"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5pPr>
      <a:lvl6pPr marL="256443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69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95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21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20" rtl="0" eaLnBrk="1" latinLnBrk="0" hangingPunct="1">
        <a:defRPr sz="1938" kern="1200">
          <a:solidFill>
            <a:schemeClr val="tx1"/>
          </a:solidFill>
          <a:latin typeface="+mn-lt"/>
          <a:ea typeface="+mn-ea"/>
          <a:cs typeface="+mn-cs"/>
        </a:defRPr>
      </a:lvl1pPr>
      <a:lvl2pPr marL="466261" algn="l" defTabSz="932520" rtl="0" eaLnBrk="1" latinLnBrk="0" hangingPunct="1">
        <a:defRPr sz="1938" kern="1200">
          <a:solidFill>
            <a:schemeClr val="tx1"/>
          </a:solidFill>
          <a:latin typeface="+mn-lt"/>
          <a:ea typeface="+mn-ea"/>
          <a:cs typeface="+mn-cs"/>
        </a:defRPr>
      </a:lvl2pPr>
      <a:lvl3pPr marL="932520" algn="l" defTabSz="932520" rtl="0" eaLnBrk="1" latinLnBrk="0" hangingPunct="1">
        <a:defRPr sz="1938" kern="1200">
          <a:solidFill>
            <a:schemeClr val="tx1"/>
          </a:solidFill>
          <a:latin typeface="+mn-lt"/>
          <a:ea typeface="+mn-ea"/>
          <a:cs typeface="+mn-cs"/>
        </a:defRPr>
      </a:lvl3pPr>
      <a:lvl4pPr marL="1398781" algn="l" defTabSz="932520" rtl="0" eaLnBrk="1" latinLnBrk="0" hangingPunct="1">
        <a:defRPr sz="1938" kern="1200">
          <a:solidFill>
            <a:schemeClr val="tx1"/>
          </a:solidFill>
          <a:latin typeface="+mn-lt"/>
          <a:ea typeface="+mn-ea"/>
          <a:cs typeface="+mn-cs"/>
        </a:defRPr>
      </a:lvl4pPr>
      <a:lvl5pPr marL="1865041" algn="l" defTabSz="932520" rtl="0" eaLnBrk="1" latinLnBrk="0" hangingPunct="1">
        <a:defRPr sz="1938" kern="1200">
          <a:solidFill>
            <a:schemeClr val="tx1"/>
          </a:solidFill>
          <a:latin typeface="+mn-lt"/>
          <a:ea typeface="+mn-ea"/>
          <a:cs typeface="+mn-cs"/>
        </a:defRPr>
      </a:lvl5pPr>
      <a:lvl6pPr marL="2331301" algn="l" defTabSz="932520" rtl="0" eaLnBrk="1" latinLnBrk="0" hangingPunct="1">
        <a:defRPr sz="1938" kern="1200">
          <a:solidFill>
            <a:schemeClr val="tx1"/>
          </a:solidFill>
          <a:latin typeface="+mn-lt"/>
          <a:ea typeface="+mn-ea"/>
          <a:cs typeface="+mn-cs"/>
        </a:defRPr>
      </a:lvl6pPr>
      <a:lvl7pPr marL="2797561" algn="l" defTabSz="932520" rtl="0" eaLnBrk="1" latinLnBrk="0" hangingPunct="1">
        <a:defRPr sz="1938" kern="1200">
          <a:solidFill>
            <a:schemeClr val="tx1"/>
          </a:solidFill>
          <a:latin typeface="+mn-lt"/>
          <a:ea typeface="+mn-ea"/>
          <a:cs typeface="+mn-cs"/>
        </a:defRPr>
      </a:lvl7pPr>
      <a:lvl8pPr marL="3263822" algn="l" defTabSz="932520" rtl="0" eaLnBrk="1" latinLnBrk="0" hangingPunct="1">
        <a:defRPr sz="1938" kern="1200">
          <a:solidFill>
            <a:schemeClr val="tx1"/>
          </a:solidFill>
          <a:latin typeface="+mn-lt"/>
          <a:ea typeface="+mn-ea"/>
          <a:cs typeface="+mn-cs"/>
        </a:defRPr>
      </a:lvl8pPr>
      <a:lvl9pPr marL="3730081" algn="l" defTabSz="932520" rtl="0" eaLnBrk="1" latinLnBrk="0" hangingPunct="1">
        <a:defRPr sz="1938"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281" y="11176"/>
            <a:ext cx="11378776" cy="665882"/>
          </a:xfrm>
          <a:prstGeom prst="rect">
            <a:avLst/>
          </a:prstGeom>
        </p:spPr>
        <p:txBody>
          <a:bodyPr vert="horz" wrap="square" lIns="0" tIns="0" rIns="0" bIns="0" rtlCol="0" anchor="b" anchorCtr="0">
            <a:noAutofit/>
          </a:bodyPr>
          <a:lstStyle/>
          <a:p>
            <a:r>
              <a:rPr lang="en-US" dirty="0" smtClean="0"/>
              <a:t>Click to edit Master title style</a:t>
            </a:r>
            <a:endParaRPr lang="en-US" dirty="0"/>
          </a:p>
        </p:txBody>
      </p:sp>
      <p:sp>
        <p:nvSpPr>
          <p:cNvPr id="10" name="Text Placeholder 9"/>
          <p:cNvSpPr>
            <a:spLocks noGrp="1"/>
          </p:cNvSpPr>
          <p:nvPr>
            <p:ph type="body" idx="1"/>
          </p:nvPr>
        </p:nvSpPr>
        <p:spPr>
          <a:xfrm>
            <a:off x="531281" y="990412"/>
            <a:ext cx="11378776" cy="2029909"/>
          </a:xfrm>
          <a:prstGeom prst="rect">
            <a:avLst/>
          </a:prstGeom>
        </p:spPr>
        <p:txBody>
          <a:bodyPr vert="horz" wrap="square" lIns="0" tIns="0" rIns="0" bIns="0" rtlCol="0">
            <a:spAutoFit/>
          </a:body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
        <p:nvSpPr>
          <p:cNvPr id="12" name="Slide Number Placeholder 8"/>
          <p:cNvSpPr txBox="1">
            <a:spLocks/>
          </p:cNvSpPr>
          <p:nvPr/>
        </p:nvSpPr>
        <p:spPr>
          <a:xfrm>
            <a:off x="11762324" y="6703826"/>
            <a:ext cx="353137" cy="118502"/>
          </a:xfrm>
          <a:prstGeom prst="rect">
            <a:avLst/>
          </a:prstGeom>
        </p:spPr>
        <p:txBody>
          <a:bodyPr lIns="69954" tIns="34978" rIns="69954" bIns="34978"/>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fld id="{96DEF805-7469-404E-9C73-56CE05B34E44}" type="slidenum">
              <a:rPr lang="en-US" sz="816" smtClean="0">
                <a:solidFill>
                  <a:srgbClr val="000000"/>
                </a:solidFill>
              </a:rPr>
              <a:pPr/>
              <a:t>‹#›</a:t>
            </a:fld>
            <a:endParaRPr lang="en-US" sz="816" dirty="0">
              <a:solidFill>
                <a:srgbClr val="000000"/>
              </a:solidFill>
            </a:endParaRPr>
          </a:p>
        </p:txBody>
      </p:sp>
      <p:sp>
        <p:nvSpPr>
          <p:cNvPr id="11" name="TextBox 10"/>
          <p:cNvSpPr txBox="1"/>
          <p:nvPr/>
        </p:nvSpPr>
        <p:spPr>
          <a:xfrm>
            <a:off x="575165" y="6668905"/>
            <a:ext cx="1920470" cy="188342"/>
          </a:xfrm>
          <a:prstGeom prst="rect">
            <a:avLst/>
          </a:prstGeom>
          <a:noFill/>
        </p:spPr>
        <p:txBody>
          <a:bodyPr wrap="square" lIns="0" tIns="0" rIns="0" bIns="0" rtlCol="0">
            <a:noAutofit/>
          </a:bodyPr>
          <a:lstStyle/>
          <a:p>
            <a:pPr algn="ctr" defTabSz="932559"/>
            <a:r>
              <a:rPr lang="en-US" sz="1122" dirty="0">
                <a:solidFill>
                  <a:srgbClr val="000000"/>
                </a:solidFill>
              </a:rPr>
              <a:t>Microsoft Confidential</a:t>
            </a:r>
          </a:p>
        </p:txBody>
      </p:sp>
      <p:pic>
        <p:nvPicPr>
          <p:cNvPr id="4" name="Picture 3"/>
          <p:cNvPicPr>
            <a:picLocks noChangeAspect="1"/>
          </p:cNvPicPr>
          <p:nvPr userDrawn="1"/>
        </p:nvPicPr>
        <p:blipFill>
          <a:blip r:embed="rId16"/>
          <a:stretch>
            <a:fillRect/>
          </a:stretch>
        </p:blipFill>
        <p:spPr>
          <a:xfrm>
            <a:off x="10274443" y="6648911"/>
            <a:ext cx="985349" cy="228332"/>
          </a:xfrm>
          <a:prstGeom prst="rect">
            <a:avLst/>
          </a:prstGeom>
        </p:spPr>
      </p:pic>
    </p:spTree>
    <p:extLst>
      <p:ext uri="{BB962C8B-B14F-4D97-AF65-F5344CB8AC3E}">
        <p14:creationId xmlns:p14="http://schemas.microsoft.com/office/powerpoint/2010/main" val="3917816579"/>
      </p:ext>
    </p:extLst>
  </p:cSld>
  <p:clrMap bg1="lt1" tx1="dk1" bg2="lt2" tx2="dk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hf sldNum="0" hdr="0" ftr="0" dt="0"/>
  <p:txStyles>
    <p:titleStyle>
      <a:lvl1pPr algn="l" defTabSz="932520" rtl="0" eaLnBrk="1" latinLnBrk="0" hangingPunct="1">
        <a:lnSpc>
          <a:spcPct val="90000"/>
        </a:lnSpc>
        <a:spcBef>
          <a:spcPct val="0"/>
        </a:spcBef>
        <a:buNone/>
        <a:defRPr lang="en-US" sz="3264" b="0" kern="1200" cap="none" spc="-102" baseline="0" dirty="0" smtClean="0">
          <a:ln w="3175">
            <a:noFill/>
          </a:ln>
          <a:gradFill flip="none" rotWithShape="1">
            <a:gsLst>
              <a:gs pos="2917">
                <a:schemeClr val="tx1">
                  <a:lumMod val="75000"/>
                  <a:lumOff val="25000"/>
                </a:schemeClr>
              </a:gs>
              <a:gs pos="100000">
                <a:schemeClr val="tx1">
                  <a:lumMod val="75000"/>
                  <a:lumOff val="25000"/>
                </a:schemeClr>
              </a:gs>
            </a:gsLst>
            <a:lin ang="5400000" scaled="0"/>
            <a:tileRect/>
          </a:gradFill>
          <a:effectLst/>
          <a:latin typeface="+mj-lt"/>
          <a:ea typeface="+mn-ea"/>
          <a:cs typeface="Arial" charset="0"/>
        </a:defRPr>
      </a:lvl1pPr>
    </p:titleStyle>
    <p:bodyStyle>
      <a:lvl1pPr marL="241235" marR="0" indent="-241235" algn="l" defTabSz="932520" rtl="0" eaLnBrk="1" fontAlgn="auto" latinLnBrk="0" hangingPunct="1">
        <a:lnSpc>
          <a:spcPct val="100000"/>
        </a:lnSpc>
        <a:spcBef>
          <a:spcPts val="612"/>
        </a:spcBef>
        <a:spcAft>
          <a:spcPts val="0"/>
        </a:spcAft>
        <a:buClr>
          <a:schemeClr val="tx2"/>
        </a:buClr>
        <a:buSzPct val="90000"/>
        <a:buFont typeface="Arial" pitchFamily="34" charset="0"/>
        <a:buChar char="•"/>
        <a:tabLst/>
        <a:defRPr lang="en-US" sz="2856" b="0" kern="1200" spc="-72" baseline="0" dirty="0" smtClean="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1pPr>
      <a:lvl2pPr marL="584468" marR="0" indent="-234759"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2pPr>
      <a:lvl3pPr marL="814370"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tab pos="814370" algn="l"/>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3pPr>
      <a:lvl4pPr marL="1050747" marR="0" indent="-236377"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4pPr>
      <a:lvl5pPr marL="1280648"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5pPr>
      <a:lvl6pPr marL="256443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69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95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21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20" rtl="0" eaLnBrk="1" latinLnBrk="0" hangingPunct="1">
        <a:defRPr sz="1938" kern="1200">
          <a:solidFill>
            <a:schemeClr val="tx1"/>
          </a:solidFill>
          <a:latin typeface="+mn-lt"/>
          <a:ea typeface="+mn-ea"/>
          <a:cs typeface="+mn-cs"/>
        </a:defRPr>
      </a:lvl1pPr>
      <a:lvl2pPr marL="466261" algn="l" defTabSz="932520" rtl="0" eaLnBrk="1" latinLnBrk="0" hangingPunct="1">
        <a:defRPr sz="1938" kern="1200">
          <a:solidFill>
            <a:schemeClr val="tx1"/>
          </a:solidFill>
          <a:latin typeface="+mn-lt"/>
          <a:ea typeface="+mn-ea"/>
          <a:cs typeface="+mn-cs"/>
        </a:defRPr>
      </a:lvl2pPr>
      <a:lvl3pPr marL="932520" algn="l" defTabSz="932520" rtl="0" eaLnBrk="1" latinLnBrk="0" hangingPunct="1">
        <a:defRPr sz="1938" kern="1200">
          <a:solidFill>
            <a:schemeClr val="tx1"/>
          </a:solidFill>
          <a:latin typeface="+mn-lt"/>
          <a:ea typeface="+mn-ea"/>
          <a:cs typeface="+mn-cs"/>
        </a:defRPr>
      </a:lvl3pPr>
      <a:lvl4pPr marL="1398781" algn="l" defTabSz="932520" rtl="0" eaLnBrk="1" latinLnBrk="0" hangingPunct="1">
        <a:defRPr sz="1938" kern="1200">
          <a:solidFill>
            <a:schemeClr val="tx1"/>
          </a:solidFill>
          <a:latin typeface="+mn-lt"/>
          <a:ea typeface="+mn-ea"/>
          <a:cs typeface="+mn-cs"/>
        </a:defRPr>
      </a:lvl4pPr>
      <a:lvl5pPr marL="1865041" algn="l" defTabSz="932520" rtl="0" eaLnBrk="1" latinLnBrk="0" hangingPunct="1">
        <a:defRPr sz="1938" kern="1200">
          <a:solidFill>
            <a:schemeClr val="tx1"/>
          </a:solidFill>
          <a:latin typeface="+mn-lt"/>
          <a:ea typeface="+mn-ea"/>
          <a:cs typeface="+mn-cs"/>
        </a:defRPr>
      </a:lvl5pPr>
      <a:lvl6pPr marL="2331301" algn="l" defTabSz="932520" rtl="0" eaLnBrk="1" latinLnBrk="0" hangingPunct="1">
        <a:defRPr sz="1938" kern="1200">
          <a:solidFill>
            <a:schemeClr val="tx1"/>
          </a:solidFill>
          <a:latin typeface="+mn-lt"/>
          <a:ea typeface="+mn-ea"/>
          <a:cs typeface="+mn-cs"/>
        </a:defRPr>
      </a:lvl6pPr>
      <a:lvl7pPr marL="2797561" algn="l" defTabSz="932520" rtl="0" eaLnBrk="1" latinLnBrk="0" hangingPunct="1">
        <a:defRPr sz="1938" kern="1200">
          <a:solidFill>
            <a:schemeClr val="tx1"/>
          </a:solidFill>
          <a:latin typeface="+mn-lt"/>
          <a:ea typeface="+mn-ea"/>
          <a:cs typeface="+mn-cs"/>
        </a:defRPr>
      </a:lvl7pPr>
      <a:lvl8pPr marL="3263822" algn="l" defTabSz="932520" rtl="0" eaLnBrk="1" latinLnBrk="0" hangingPunct="1">
        <a:defRPr sz="1938" kern="1200">
          <a:solidFill>
            <a:schemeClr val="tx1"/>
          </a:solidFill>
          <a:latin typeface="+mn-lt"/>
          <a:ea typeface="+mn-ea"/>
          <a:cs typeface="+mn-cs"/>
        </a:defRPr>
      </a:lvl8pPr>
      <a:lvl9pPr marL="3730081" algn="l" defTabSz="932520" rtl="0" eaLnBrk="1" latinLnBrk="0" hangingPunct="1">
        <a:defRPr sz="1938"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3"/>
            <a:ext cx="11887198" cy="223152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4"/>
          </p:nvPr>
        </p:nvSpPr>
        <p:spPr>
          <a:xfrm>
            <a:off x="8783639"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32662"/>
            <a:fld id="{E19C7FE8-5A78-47E5-8513-63FD352B2720}" type="slidenum">
              <a:rPr lang="en-US" smtClean="0">
                <a:solidFill>
                  <a:srgbClr val="FFFFFF">
                    <a:tint val="75000"/>
                  </a:srgbClr>
                </a:solidFill>
                <a:cs typeface="Times New Roman" pitchFamily="18" charset="0"/>
              </a:rPr>
              <a:pPr defTabSz="932662"/>
              <a:t>‹#›</a:t>
            </a:fld>
            <a:endParaRPr lang="en-US" dirty="0">
              <a:solidFill>
                <a:srgbClr val="FFFFFF">
                  <a:tint val="75000"/>
                </a:srgbClr>
              </a:solidFill>
              <a:cs typeface="Times New Roman" pitchFamily="18" charset="0"/>
            </a:endParaRPr>
          </a:p>
        </p:txBody>
      </p:sp>
    </p:spTree>
    <p:extLst>
      <p:ext uri="{BB962C8B-B14F-4D97-AF65-F5344CB8AC3E}">
        <p14:creationId xmlns:p14="http://schemas.microsoft.com/office/powerpoint/2010/main" val="1137089436"/>
      </p:ext>
    </p:extLst>
  </p:cSld>
  <p:clrMap bg1="dk1" tx1="lt1" bg2="dk2" tx2="lt2" accent1="accent1" accent2="accent2" accent3="accent3" accent4="accent4" accent5="accent5" accent6="accent6" hlink="hlink" folHlink="folHlink"/>
  <p:sldLayoutIdLst>
    <p:sldLayoutId id="2147484728" r:id="rId1"/>
    <p:sldLayoutId id="2147484729" r:id="rId2"/>
    <p:sldLayoutId id="2147484730" r:id="rId3"/>
    <p:sldLayoutId id="2147484731" r:id="rId4"/>
    <p:sldLayoutId id="2147484732" r:id="rId5"/>
    <p:sldLayoutId id="2147484733" r:id="rId6"/>
    <p:sldLayoutId id="2147484734" r:id="rId7"/>
    <p:sldLayoutId id="2147484735" r:id="rId8"/>
    <p:sldLayoutId id="2147484736" r:id="rId9"/>
    <p:sldLayoutId id="2147484737" r:id="rId10"/>
    <p:sldLayoutId id="2147484738" r:id="rId11"/>
    <p:sldLayoutId id="2147484739" r:id="rId12"/>
    <p:sldLayoutId id="2147484740" r:id="rId13"/>
    <p:sldLayoutId id="2147484741" r:id="rId14"/>
    <p:sldLayoutId id="2147484742" r:id="rId15"/>
    <p:sldLayoutId id="2147484743" r:id="rId16"/>
    <p:sldLayoutId id="2147484744" r:id="rId17"/>
    <p:sldLayoutId id="2147484745" r:id="rId18"/>
    <p:sldLayoutId id="2147484746" r:id="rId19"/>
    <p:sldLayoutId id="2147484747" r:id="rId20"/>
    <p:sldLayoutId id="2147484748" r:id="rId21"/>
    <p:sldLayoutId id="2147484749" r:id="rId22"/>
  </p:sldLayoutIdLst>
  <p:transition>
    <p:fade/>
  </p:transition>
  <p:timing>
    <p:tnLst>
      <p:par>
        <p:cTn id="1" dur="indefinite" restart="never" nodeType="tmRoot"/>
      </p:par>
    </p:tnLst>
  </p:timing>
  <p:hf hdr="0" ftr="0" dt="0"/>
  <p:txStyles>
    <p:titleStyle>
      <a:lvl1pPr algn="l" defTabSz="932662"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70" marR="0" indent="-342870" algn="l" defTabSz="93266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50" marR="0" indent="-241279" algn="l" defTabSz="93266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32" marR="0" indent="-228580" algn="l" defTabSz="93266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612" marR="0" indent="-228580" algn="l" defTabSz="93266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93" marR="0" indent="-228580" algn="l" defTabSz="93266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820" indent="-233166" algn="l" defTabSz="9326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53" indent="-233166" algn="l" defTabSz="9326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85" indent="-233166" algn="l" defTabSz="9326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17" indent="-233166" algn="l" defTabSz="9326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2" rtl="0" eaLnBrk="1" latinLnBrk="0" hangingPunct="1">
        <a:defRPr sz="1799" kern="1200">
          <a:solidFill>
            <a:schemeClr val="tx1"/>
          </a:solidFill>
          <a:latin typeface="+mn-lt"/>
          <a:ea typeface="+mn-ea"/>
          <a:cs typeface="+mn-cs"/>
        </a:defRPr>
      </a:lvl1pPr>
      <a:lvl2pPr marL="466331" algn="l" defTabSz="932662" rtl="0" eaLnBrk="1" latinLnBrk="0" hangingPunct="1">
        <a:defRPr sz="1799" kern="1200">
          <a:solidFill>
            <a:schemeClr val="tx1"/>
          </a:solidFill>
          <a:latin typeface="+mn-lt"/>
          <a:ea typeface="+mn-ea"/>
          <a:cs typeface="+mn-cs"/>
        </a:defRPr>
      </a:lvl2pPr>
      <a:lvl3pPr marL="932662" algn="l" defTabSz="932662" rtl="0" eaLnBrk="1" latinLnBrk="0" hangingPunct="1">
        <a:defRPr sz="1799" kern="1200">
          <a:solidFill>
            <a:schemeClr val="tx1"/>
          </a:solidFill>
          <a:latin typeface="+mn-lt"/>
          <a:ea typeface="+mn-ea"/>
          <a:cs typeface="+mn-cs"/>
        </a:defRPr>
      </a:lvl3pPr>
      <a:lvl4pPr marL="1398994" algn="l" defTabSz="932662" rtl="0" eaLnBrk="1" latinLnBrk="0" hangingPunct="1">
        <a:defRPr sz="1799" kern="1200">
          <a:solidFill>
            <a:schemeClr val="tx1"/>
          </a:solidFill>
          <a:latin typeface="+mn-lt"/>
          <a:ea typeface="+mn-ea"/>
          <a:cs typeface="+mn-cs"/>
        </a:defRPr>
      </a:lvl4pPr>
      <a:lvl5pPr marL="1865325" algn="l" defTabSz="932662" rtl="0" eaLnBrk="1" latinLnBrk="0" hangingPunct="1">
        <a:defRPr sz="1799" kern="1200">
          <a:solidFill>
            <a:schemeClr val="tx1"/>
          </a:solidFill>
          <a:latin typeface="+mn-lt"/>
          <a:ea typeface="+mn-ea"/>
          <a:cs typeface="+mn-cs"/>
        </a:defRPr>
      </a:lvl5pPr>
      <a:lvl6pPr marL="2331657" algn="l" defTabSz="932662" rtl="0" eaLnBrk="1" latinLnBrk="0" hangingPunct="1">
        <a:defRPr sz="1799" kern="1200">
          <a:solidFill>
            <a:schemeClr val="tx1"/>
          </a:solidFill>
          <a:latin typeface="+mn-lt"/>
          <a:ea typeface="+mn-ea"/>
          <a:cs typeface="+mn-cs"/>
        </a:defRPr>
      </a:lvl6pPr>
      <a:lvl7pPr marL="2797987" algn="l" defTabSz="932662" rtl="0" eaLnBrk="1" latinLnBrk="0" hangingPunct="1">
        <a:defRPr sz="1799" kern="1200">
          <a:solidFill>
            <a:schemeClr val="tx1"/>
          </a:solidFill>
          <a:latin typeface="+mn-lt"/>
          <a:ea typeface="+mn-ea"/>
          <a:cs typeface="+mn-cs"/>
        </a:defRPr>
      </a:lvl7pPr>
      <a:lvl8pPr marL="3264318" algn="l" defTabSz="932662" rtl="0" eaLnBrk="1" latinLnBrk="0" hangingPunct="1">
        <a:defRPr sz="1799" kern="1200">
          <a:solidFill>
            <a:schemeClr val="tx1"/>
          </a:solidFill>
          <a:latin typeface="+mn-lt"/>
          <a:ea typeface="+mn-ea"/>
          <a:cs typeface="+mn-cs"/>
        </a:defRPr>
      </a:lvl8pPr>
      <a:lvl9pPr marL="3730650" algn="l" defTabSz="93266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1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922">
          <p15:clr>
            <a:srgbClr val="A4A3A4"/>
          </p15:clr>
        </p15:guide>
        <p15:guide id="11" pos="1631">
          <p15:clr>
            <a:srgbClr val="A4A3A4"/>
          </p15:clr>
        </p15:guide>
        <p15:guide id="12" pos="2340">
          <p15:clr>
            <a:srgbClr val="A4A3A4"/>
          </p15:clr>
        </p15:guide>
        <p15:guide id="13" pos="3050">
          <p15:clr>
            <a:srgbClr val="A4A3A4"/>
          </p15:clr>
        </p15:guide>
        <p15:guide id="14" pos="3759">
          <p15:clr>
            <a:srgbClr val="A4A3A4"/>
          </p15:clr>
        </p15:guide>
        <p15:guide id="15" pos="4468">
          <p15:clr>
            <a:srgbClr val="A4A3A4"/>
          </p15:clr>
        </p15:guide>
        <p15:guide id="16" pos="5177">
          <p15:clr>
            <a:srgbClr val="A4A3A4"/>
          </p15:clr>
        </p15:guide>
        <p15:guide id="17" pos="5886">
          <p15:clr>
            <a:srgbClr val="A4A3A4"/>
          </p15:clr>
        </p15:guide>
        <p15:guide id="18" pos="6595">
          <p15:clr>
            <a:srgbClr val="A4A3A4"/>
          </p15:clr>
        </p15:guide>
        <p15:guide id="19" pos="7304">
          <p15:clr>
            <a:srgbClr val="A4A3A4"/>
          </p15:clr>
        </p15:guide>
        <p15:guide id="20" pos="8014">
          <p15:clr>
            <a:srgbClr val="A4A3A4"/>
          </p15:clr>
        </p15:guide>
        <p15:guide id="21" pos="8723">
          <p15:clr>
            <a:srgbClr val="A4A3A4"/>
          </p15:clr>
        </p15:guide>
        <p15:guide id="22" pos="943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AD14D93F-08DC-43CF-ADB9-C56449EBA6C4}" type="slidenum">
              <a:rPr lang="en-US" smtClean="0"/>
              <a:t>‹#›</a:t>
            </a:fld>
            <a:endParaRPr lang="en-US"/>
          </a:p>
        </p:txBody>
      </p:sp>
      <p:sp>
        <p:nvSpPr>
          <p:cNvPr id="8" name="TextBox 7"/>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2" r:id="rId1"/>
    <p:sldLayoutId id="2147484533" r:id="rId2"/>
    <p:sldLayoutId id="2147484534" r:id="rId3"/>
    <p:sldLayoutId id="2147484535" r:id="rId4"/>
    <p:sldLayoutId id="2147484536" r:id="rId5"/>
    <p:sldLayoutId id="2147484537" r:id="rId6"/>
    <p:sldLayoutId id="2147484538" r:id="rId7"/>
    <p:sldLayoutId id="2147484539" r:id="rId8"/>
    <p:sldLayoutId id="2147484540" r:id="rId9"/>
    <p:sldLayoutId id="2147484541" r:id="rId10"/>
    <p:sldLayoutId id="2147484542" r:id="rId11"/>
    <p:sldLayoutId id="2147484543" r:id="rId12"/>
    <p:sldLayoutId id="2147484544" r:id="rId13"/>
    <p:sldLayoutId id="2147484545" r:id="rId14"/>
    <p:sldLayoutId id="2147484546" r:id="rId15"/>
    <p:sldLayoutId id="2147484547" r:id="rId16"/>
    <p:sldLayoutId id="2147484548" r:id="rId17"/>
    <p:sldLayoutId id="2147484552" r:id="rId18"/>
  </p:sldLayoutIdLst>
  <p:transition>
    <p:fade/>
  </p:transition>
  <p:timing>
    <p:tnLst>
      <p:par>
        <p:cTn id="1" dur="indefinite" restart="never" nodeType="tmRoot"/>
      </p:par>
    </p:tnLst>
  </p:timing>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505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Lst>
  <p:transition>
    <p:fade/>
  </p:transition>
  <p:timing>
    <p:tnLst>
      <p:par>
        <p:cTn id="1" dur="indefinite" restart="never" nodeType="tmRoot"/>
      </p:par>
    </p:tnLst>
  </p:timing>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281" y="11176"/>
            <a:ext cx="11378776" cy="665882"/>
          </a:xfrm>
          <a:prstGeom prst="rect">
            <a:avLst/>
          </a:prstGeom>
        </p:spPr>
        <p:txBody>
          <a:bodyPr vert="horz" wrap="square" lIns="0" tIns="0" rIns="0" bIns="0" rtlCol="0" anchor="b" anchorCtr="0">
            <a:noAutofit/>
          </a:bodyPr>
          <a:lstStyle/>
          <a:p>
            <a:r>
              <a:rPr lang="en-US" dirty="0" smtClean="0"/>
              <a:t>Click to edit Master title style</a:t>
            </a:r>
            <a:endParaRPr lang="en-US" dirty="0"/>
          </a:p>
        </p:txBody>
      </p:sp>
      <p:sp>
        <p:nvSpPr>
          <p:cNvPr id="10" name="Text Placeholder 9"/>
          <p:cNvSpPr>
            <a:spLocks noGrp="1"/>
          </p:cNvSpPr>
          <p:nvPr>
            <p:ph type="body" idx="1"/>
          </p:nvPr>
        </p:nvSpPr>
        <p:spPr>
          <a:xfrm>
            <a:off x="531281" y="990412"/>
            <a:ext cx="11378776" cy="2029909"/>
          </a:xfrm>
          <a:prstGeom prst="rect">
            <a:avLst/>
          </a:prstGeom>
        </p:spPr>
        <p:txBody>
          <a:bodyPr vert="horz" wrap="square" lIns="0" tIns="0" rIns="0" bIns="0" rtlCol="0">
            <a:spAutoFit/>
          </a:body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
        <p:nvSpPr>
          <p:cNvPr id="12" name="Slide Number Placeholder 8"/>
          <p:cNvSpPr txBox="1">
            <a:spLocks/>
          </p:cNvSpPr>
          <p:nvPr/>
        </p:nvSpPr>
        <p:spPr>
          <a:xfrm>
            <a:off x="11762324" y="6703826"/>
            <a:ext cx="353137" cy="118502"/>
          </a:xfrm>
          <a:prstGeom prst="rect">
            <a:avLst/>
          </a:prstGeom>
        </p:spPr>
        <p:txBody>
          <a:bodyPr lIns="69954" tIns="34978" rIns="69954" bIns="34978"/>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fld id="{96DEF805-7469-404E-9C73-56CE05B34E44}" type="slidenum">
              <a:rPr lang="en-US" sz="816" smtClean="0">
                <a:solidFill>
                  <a:srgbClr val="000000"/>
                </a:solidFill>
              </a:rPr>
              <a:pPr/>
              <a:t>‹#›</a:t>
            </a:fld>
            <a:endParaRPr lang="en-US" sz="816" dirty="0">
              <a:solidFill>
                <a:srgbClr val="000000"/>
              </a:solidFill>
            </a:endParaRPr>
          </a:p>
        </p:txBody>
      </p:sp>
      <p:sp>
        <p:nvSpPr>
          <p:cNvPr id="11" name="TextBox 10"/>
          <p:cNvSpPr txBox="1"/>
          <p:nvPr/>
        </p:nvSpPr>
        <p:spPr>
          <a:xfrm>
            <a:off x="575165" y="6668905"/>
            <a:ext cx="1920470" cy="188342"/>
          </a:xfrm>
          <a:prstGeom prst="rect">
            <a:avLst/>
          </a:prstGeom>
          <a:noFill/>
        </p:spPr>
        <p:txBody>
          <a:bodyPr wrap="square" lIns="0" tIns="0" rIns="0" bIns="0" rtlCol="0">
            <a:noAutofit/>
          </a:bodyPr>
          <a:lstStyle/>
          <a:p>
            <a:pPr algn="ctr" defTabSz="932559"/>
            <a:r>
              <a:rPr lang="en-US" sz="1122" dirty="0">
                <a:solidFill>
                  <a:srgbClr val="000000"/>
                </a:solidFill>
              </a:rPr>
              <a:t>Microsoft Confidential</a:t>
            </a:r>
          </a:p>
        </p:txBody>
      </p:sp>
      <p:pic>
        <p:nvPicPr>
          <p:cNvPr id="4" name="Picture 3"/>
          <p:cNvPicPr>
            <a:picLocks noChangeAspect="1"/>
          </p:cNvPicPr>
          <p:nvPr userDrawn="1"/>
        </p:nvPicPr>
        <p:blipFill>
          <a:blip r:embed="rId16"/>
          <a:stretch>
            <a:fillRect/>
          </a:stretch>
        </p:blipFill>
        <p:spPr>
          <a:xfrm>
            <a:off x="10274443" y="6648911"/>
            <a:ext cx="985349" cy="228332"/>
          </a:xfrm>
          <a:prstGeom prst="rect">
            <a:avLst/>
          </a:prstGeom>
        </p:spPr>
      </p:pic>
      <p:sp>
        <p:nvSpPr>
          <p:cNvPr id="7" name="TextBox 6"/>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00353505"/>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hf hdr="0" ftr="0" dt="0"/>
  <p:txStyles>
    <p:titleStyle>
      <a:lvl1pPr algn="l" defTabSz="932520" rtl="0" eaLnBrk="1" latinLnBrk="0" hangingPunct="1">
        <a:lnSpc>
          <a:spcPct val="90000"/>
        </a:lnSpc>
        <a:spcBef>
          <a:spcPct val="0"/>
        </a:spcBef>
        <a:buNone/>
        <a:defRPr lang="en-US" sz="3264" b="0" kern="1200" cap="none" spc="-102" baseline="0" dirty="0" smtClean="0">
          <a:ln w="3175">
            <a:noFill/>
          </a:ln>
          <a:gradFill flip="none" rotWithShape="1">
            <a:gsLst>
              <a:gs pos="2917">
                <a:schemeClr val="tx1">
                  <a:lumMod val="75000"/>
                  <a:lumOff val="25000"/>
                </a:schemeClr>
              </a:gs>
              <a:gs pos="100000">
                <a:schemeClr val="tx1">
                  <a:lumMod val="75000"/>
                  <a:lumOff val="25000"/>
                </a:schemeClr>
              </a:gs>
            </a:gsLst>
            <a:lin ang="5400000" scaled="0"/>
            <a:tileRect/>
          </a:gradFill>
          <a:effectLst/>
          <a:latin typeface="+mj-lt"/>
          <a:ea typeface="+mn-ea"/>
          <a:cs typeface="Arial" charset="0"/>
        </a:defRPr>
      </a:lvl1pPr>
    </p:titleStyle>
    <p:bodyStyle>
      <a:lvl1pPr marL="241235" marR="0" indent="-241235" algn="l" defTabSz="932520" rtl="0" eaLnBrk="1" fontAlgn="auto" latinLnBrk="0" hangingPunct="1">
        <a:lnSpc>
          <a:spcPct val="100000"/>
        </a:lnSpc>
        <a:spcBef>
          <a:spcPts val="612"/>
        </a:spcBef>
        <a:spcAft>
          <a:spcPts val="0"/>
        </a:spcAft>
        <a:buClr>
          <a:schemeClr val="tx2"/>
        </a:buClr>
        <a:buSzPct val="90000"/>
        <a:buFont typeface="Arial" pitchFamily="34" charset="0"/>
        <a:buChar char="•"/>
        <a:tabLst/>
        <a:defRPr lang="en-US" sz="2856" b="0" kern="1200" spc="-72" baseline="0" dirty="0" smtClean="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1pPr>
      <a:lvl2pPr marL="584468" marR="0" indent="-234759"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2pPr>
      <a:lvl3pPr marL="814370"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tab pos="814370" algn="l"/>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3pPr>
      <a:lvl4pPr marL="1050747" marR="0" indent="-236377"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4pPr>
      <a:lvl5pPr marL="1280648"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5pPr>
      <a:lvl6pPr marL="256443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69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95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21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20" rtl="0" eaLnBrk="1" latinLnBrk="0" hangingPunct="1">
        <a:defRPr sz="1938" kern="1200">
          <a:solidFill>
            <a:schemeClr val="tx1"/>
          </a:solidFill>
          <a:latin typeface="+mn-lt"/>
          <a:ea typeface="+mn-ea"/>
          <a:cs typeface="+mn-cs"/>
        </a:defRPr>
      </a:lvl1pPr>
      <a:lvl2pPr marL="466261" algn="l" defTabSz="932520" rtl="0" eaLnBrk="1" latinLnBrk="0" hangingPunct="1">
        <a:defRPr sz="1938" kern="1200">
          <a:solidFill>
            <a:schemeClr val="tx1"/>
          </a:solidFill>
          <a:latin typeface="+mn-lt"/>
          <a:ea typeface="+mn-ea"/>
          <a:cs typeface="+mn-cs"/>
        </a:defRPr>
      </a:lvl2pPr>
      <a:lvl3pPr marL="932520" algn="l" defTabSz="932520" rtl="0" eaLnBrk="1" latinLnBrk="0" hangingPunct="1">
        <a:defRPr sz="1938" kern="1200">
          <a:solidFill>
            <a:schemeClr val="tx1"/>
          </a:solidFill>
          <a:latin typeface="+mn-lt"/>
          <a:ea typeface="+mn-ea"/>
          <a:cs typeface="+mn-cs"/>
        </a:defRPr>
      </a:lvl3pPr>
      <a:lvl4pPr marL="1398781" algn="l" defTabSz="932520" rtl="0" eaLnBrk="1" latinLnBrk="0" hangingPunct="1">
        <a:defRPr sz="1938" kern="1200">
          <a:solidFill>
            <a:schemeClr val="tx1"/>
          </a:solidFill>
          <a:latin typeface="+mn-lt"/>
          <a:ea typeface="+mn-ea"/>
          <a:cs typeface="+mn-cs"/>
        </a:defRPr>
      </a:lvl4pPr>
      <a:lvl5pPr marL="1865041" algn="l" defTabSz="932520" rtl="0" eaLnBrk="1" latinLnBrk="0" hangingPunct="1">
        <a:defRPr sz="1938" kern="1200">
          <a:solidFill>
            <a:schemeClr val="tx1"/>
          </a:solidFill>
          <a:latin typeface="+mn-lt"/>
          <a:ea typeface="+mn-ea"/>
          <a:cs typeface="+mn-cs"/>
        </a:defRPr>
      </a:lvl5pPr>
      <a:lvl6pPr marL="2331301" algn="l" defTabSz="932520" rtl="0" eaLnBrk="1" latinLnBrk="0" hangingPunct="1">
        <a:defRPr sz="1938" kern="1200">
          <a:solidFill>
            <a:schemeClr val="tx1"/>
          </a:solidFill>
          <a:latin typeface="+mn-lt"/>
          <a:ea typeface="+mn-ea"/>
          <a:cs typeface="+mn-cs"/>
        </a:defRPr>
      </a:lvl6pPr>
      <a:lvl7pPr marL="2797561" algn="l" defTabSz="932520" rtl="0" eaLnBrk="1" latinLnBrk="0" hangingPunct="1">
        <a:defRPr sz="1938" kern="1200">
          <a:solidFill>
            <a:schemeClr val="tx1"/>
          </a:solidFill>
          <a:latin typeface="+mn-lt"/>
          <a:ea typeface="+mn-ea"/>
          <a:cs typeface="+mn-cs"/>
        </a:defRPr>
      </a:lvl7pPr>
      <a:lvl8pPr marL="3263822" algn="l" defTabSz="932520" rtl="0" eaLnBrk="1" latinLnBrk="0" hangingPunct="1">
        <a:defRPr sz="1938" kern="1200">
          <a:solidFill>
            <a:schemeClr val="tx1"/>
          </a:solidFill>
          <a:latin typeface="+mn-lt"/>
          <a:ea typeface="+mn-ea"/>
          <a:cs typeface="+mn-cs"/>
        </a:defRPr>
      </a:lvl8pPr>
      <a:lvl9pPr marL="3730081" algn="l" defTabSz="932520" rtl="0" eaLnBrk="1" latinLnBrk="0" hangingPunct="1">
        <a:defRPr sz="193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281" y="11176"/>
            <a:ext cx="11378776" cy="665882"/>
          </a:xfrm>
          <a:prstGeom prst="rect">
            <a:avLst/>
          </a:prstGeom>
        </p:spPr>
        <p:txBody>
          <a:bodyPr vert="horz" wrap="square" lIns="0" tIns="0" rIns="0" bIns="0" rtlCol="0" anchor="b" anchorCtr="0">
            <a:noAutofit/>
          </a:bodyPr>
          <a:lstStyle/>
          <a:p>
            <a:r>
              <a:rPr lang="en-US" dirty="0" smtClean="0"/>
              <a:t>Click to edit Master title style</a:t>
            </a:r>
            <a:endParaRPr lang="en-US" dirty="0"/>
          </a:p>
        </p:txBody>
      </p:sp>
      <p:sp>
        <p:nvSpPr>
          <p:cNvPr id="10" name="Text Placeholder 9"/>
          <p:cNvSpPr>
            <a:spLocks noGrp="1"/>
          </p:cNvSpPr>
          <p:nvPr>
            <p:ph type="body" idx="1"/>
          </p:nvPr>
        </p:nvSpPr>
        <p:spPr>
          <a:xfrm>
            <a:off x="531281" y="990412"/>
            <a:ext cx="11378776" cy="2029909"/>
          </a:xfrm>
          <a:prstGeom prst="rect">
            <a:avLst/>
          </a:prstGeom>
        </p:spPr>
        <p:txBody>
          <a:bodyPr vert="horz" wrap="square" lIns="0" tIns="0" rIns="0" bIns="0" rtlCol="0">
            <a:spAutoFit/>
          </a:body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
        <p:nvSpPr>
          <p:cNvPr id="12" name="Slide Number Placeholder 8"/>
          <p:cNvSpPr txBox="1">
            <a:spLocks/>
          </p:cNvSpPr>
          <p:nvPr/>
        </p:nvSpPr>
        <p:spPr>
          <a:xfrm>
            <a:off x="11762324" y="6703826"/>
            <a:ext cx="353137" cy="118502"/>
          </a:xfrm>
          <a:prstGeom prst="rect">
            <a:avLst/>
          </a:prstGeom>
        </p:spPr>
        <p:txBody>
          <a:bodyPr lIns="69954" tIns="34978" rIns="69954" bIns="34978"/>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fld id="{96DEF805-7469-404E-9C73-56CE05B34E44}" type="slidenum">
              <a:rPr lang="en-US" sz="816" smtClean="0">
                <a:solidFill>
                  <a:srgbClr val="000000"/>
                </a:solidFill>
              </a:rPr>
              <a:pPr/>
              <a:t>‹#›</a:t>
            </a:fld>
            <a:endParaRPr lang="en-US" sz="816" dirty="0">
              <a:solidFill>
                <a:srgbClr val="000000"/>
              </a:solidFill>
            </a:endParaRPr>
          </a:p>
        </p:txBody>
      </p:sp>
      <p:sp>
        <p:nvSpPr>
          <p:cNvPr id="11" name="TextBox 10"/>
          <p:cNvSpPr txBox="1"/>
          <p:nvPr/>
        </p:nvSpPr>
        <p:spPr>
          <a:xfrm>
            <a:off x="575165" y="6668905"/>
            <a:ext cx="1920470" cy="188342"/>
          </a:xfrm>
          <a:prstGeom prst="rect">
            <a:avLst/>
          </a:prstGeom>
          <a:noFill/>
        </p:spPr>
        <p:txBody>
          <a:bodyPr wrap="square" lIns="0" tIns="0" rIns="0" bIns="0" rtlCol="0">
            <a:noAutofit/>
          </a:bodyPr>
          <a:lstStyle/>
          <a:p>
            <a:pPr algn="ctr" defTabSz="932559"/>
            <a:r>
              <a:rPr lang="en-US" sz="1122" dirty="0" smtClean="0">
                <a:solidFill>
                  <a:srgbClr val="000000"/>
                </a:solidFill>
              </a:rPr>
              <a:t>Microsoft Confidential</a:t>
            </a:r>
          </a:p>
        </p:txBody>
      </p:sp>
      <p:pic>
        <p:nvPicPr>
          <p:cNvPr id="4" name="Picture 3"/>
          <p:cNvPicPr>
            <a:picLocks noChangeAspect="1"/>
          </p:cNvPicPr>
          <p:nvPr userDrawn="1"/>
        </p:nvPicPr>
        <p:blipFill>
          <a:blip r:embed="rId16"/>
          <a:stretch>
            <a:fillRect/>
          </a:stretch>
        </p:blipFill>
        <p:spPr>
          <a:xfrm>
            <a:off x="10274443" y="6648911"/>
            <a:ext cx="985349" cy="228332"/>
          </a:xfrm>
          <a:prstGeom prst="rect">
            <a:avLst/>
          </a:prstGeom>
        </p:spPr>
      </p:pic>
      <p:sp>
        <p:nvSpPr>
          <p:cNvPr id="7" name="TextBox 6"/>
          <p:cNvSpPr txBox="1"/>
          <p:nvPr userDrawn="1"/>
        </p:nvSpPr>
        <p:spPr>
          <a:xfrm>
            <a:off x="11538116" y="6231252"/>
            <a:ext cx="898359" cy="517065"/>
          </a:xfrm>
          <a:prstGeom prst="rect">
            <a:avLst/>
          </a:prstGeom>
          <a:noFill/>
        </p:spPr>
        <p:txBody>
          <a:bodyPr wrap="square" lIns="182880" tIns="146304" rIns="182880" bIns="146304" rtlCol="0">
            <a:spAutoFit/>
          </a:bodyPr>
          <a:lstStyle/>
          <a:p>
            <a:pPr>
              <a:lnSpc>
                <a:spcPct val="90000"/>
              </a:lnSpc>
              <a:spcAft>
                <a:spcPts val="600"/>
              </a:spcAft>
            </a:pPr>
            <a:fld id="{CEACF14B-07B0-48F9-A67A-9DC293E31A1E}" type="slidenum">
              <a:rPr lang="en-US" sz="1600" smtClean="0">
                <a:gradFill>
                  <a:gsLst>
                    <a:gs pos="2917">
                      <a:schemeClr val="tx1"/>
                    </a:gs>
                    <a:gs pos="30000">
                      <a:schemeClr val="tx1"/>
                    </a:gs>
                  </a:gsLst>
                  <a:lin ang="5400000" scaled="0"/>
                </a:gradFill>
              </a:rPr>
              <a:t>‹#›</a:t>
            </a:fld>
            <a:endParaRPr lang="en-US" sz="16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8330773"/>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 id="2147484579" r:id="rId9"/>
    <p:sldLayoutId id="2147484580" r:id="rId10"/>
    <p:sldLayoutId id="2147484581" r:id="rId11"/>
    <p:sldLayoutId id="2147484582" r:id="rId12"/>
    <p:sldLayoutId id="2147484583" r:id="rId13"/>
    <p:sldLayoutId id="2147484584" r:id="rId14"/>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hf hdr="0" ftr="0" dt="0"/>
  <p:txStyles>
    <p:titleStyle>
      <a:lvl1pPr algn="l" defTabSz="932520" rtl="0" eaLnBrk="1" latinLnBrk="0" hangingPunct="1">
        <a:lnSpc>
          <a:spcPct val="90000"/>
        </a:lnSpc>
        <a:spcBef>
          <a:spcPct val="0"/>
        </a:spcBef>
        <a:buNone/>
        <a:defRPr lang="en-US" sz="3264" b="0" kern="1200" cap="none" spc="-102" baseline="0" dirty="0" smtClean="0">
          <a:ln w="3175">
            <a:noFill/>
          </a:ln>
          <a:gradFill flip="none" rotWithShape="1">
            <a:gsLst>
              <a:gs pos="2917">
                <a:schemeClr val="tx1">
                  <a:lumMod val="75000"/>
                  <a:lumOff val="25000"/>
                </a:schemeClr>
              </a:gs>
              <a:gs pos="100000">
                <a:schemeClr val="tx1">
                  <a:lumMod val="75000"/>
                  <a:lumOff val="25000"/>
                </a:schemeClr>
              </a:gs>
            </a:gsLst>
            <a:lin ang="5400000" scaled="0"/>
            <a:tileRect/>
          </a:gradFill>
          <a:effectLst/>
          <a:latin typeface="+mj-lt"/>
          <a:ea typeface="+mn-ea"/>
          <a:cs typeface="Arial" charset="0"/>
        </a:defRPr>
      </a:lvl1pPr>
    </p:titleStyle>
    <p:bodyStyle>
      <a:lvl1pPr marL="241235" marR="0" indent="-241235" algn="l" defTabSz="932520" rtl="0" eaLnBrk="1" fontAlgn="auto" latinLnBrk="0" hangingPunct="1">
        <a:lnSpc>
          <a:spcPct val="100000"/>
        </a:lnSpc>
        <a:spcBef>
          <a:spcPts val="612"/>
        </a:spcBef>
        <a:spcAft>
          <a:spcPts val="0"/>
        </a:spcAft>
        <a:buClr>
          <a:schemeClr val="tx2"/>
        </a:buClr>
        <a:buSzPct val="90000"/>
        <a:buFont typeface="Arial" pitchFamily="34" charset="0"/>
        <a:buChar char="•"/>
        <a:tabLst/>
        <a:defRPr lang="en-US" sz="2856" b="0" kern="1200" spc="-72" baseline="0" dirty="0" smtClean="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1pPr>
      <a:lvl2pPr marL="584468" marR="0" indent="-234759"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2pPr>
      <a:lvl3pPr marL="814370"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tab pos="814370" algn="l"/>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3pPr>
      <a:lvl4pPr marL="1050747" marR="0" indent="-236377"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4pPr>
      <a:lvl5pPr marL="1280648"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5pPr>
      <a:lvl6pPr marL="256443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69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95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21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20" rtl="0" eaLnBrk="1" latinLnBrk="0" hangingPunct="1">
        <a:defRPr sz="1938" kern="1200">
          <a:solidFill>
            <a:schemeClr val="tx1"/>
          </a:solidFill>
          <a:latin typeface="+mn-lt"/>
          <a:ea typeface="+mn-ea"/>
          <a:cs typeface="+mn-cs"/>
        </a:defRPr>
      </a:lvl1pPr>
      <a:lvl2pPr marL="466261" algn="l" defTabSz="932520" rtl="0" eaLnBrk="1" latinLnBrk="0" hangingPunct="1">
        <a:defRPr sz="1938" kern="1200">
          <a:solidFill>
            <a:schemeClr val="tx1"/>
          </a:solidFill>
          <a:latin typeface="+mn-lt"/>
          <a:ea typeface="+mn-ea"/>
          <a:cs typeface="+mn-cs"/>
        </a:defRPr>
      </a:lvl2pPr>
      <a:lvl3pPr marL="932520" algn="l" defTabSz="932520" rtl="0" eaLnBrk="1" latinLnBrk="0" hangingPunct="1">
        <a:defRPr sz="1938" kern="1200">
          <a:solidFill>
            <a:schemeClr val="tx1"/>
          </a:solidFill>
          <a:latin typeface="+mn-lt"/>
          <a:ea typeface="+mn-ea"/>
          <a:cs typeface="+mn-cs"/>
        </a:defRPr>
      </a:lvl3pPr>
      <a:lvl4pPr marL="1398781" algn="l" defTabSz="932520" rtl="0" eaLnBrk="1" latinLnBrk="0" hangingPunct="1">
        <a:defRPr sz="1938" kern="1200">
          <a:solidFill>
            <a:schemeClr val="tx1"/>
          </a:solidFill>
          <a:latin typeface="+mn-lt"/>
          <a:ea typeface="+mn-ea"/>
          <a:cs typeface="+mn-cs"/>
        </a:defRPr>
      </a:lvl4pPr>
      <a:lvl5pPr marL="1865041" algn="l" defTabSz="932520" rtl="0" eaLnBrk="1" latinLnBrk="0" hangingPunct="1">
        <a:defRPr sz="1938" kern="1200">
          <a:solidFill>
            <a:schemeClr val="tx1"/>
          </a:solidFill>
          <a:latin typeface="+mn-lt"/>
          <a:ea typeface="+mn-ea"/>
          <a:cs typeface="+mn-cs"/>
        </a:defRPr>
      </a:lvl5pPr>
      <a:lvl6pPr marL="2331301" algn="l" defTabSz="932520" rtl="0" eaLnBrk="1" latinLnBrk="0" hangingPunct="1">
        <a:defRPr sz="1938" kern="1200">
          <a:solidFill>
            <a:schemeClr val="tx1"/>
          </a:solidFill>
          <a:latin typeface="+mn-lt"/>
          <a:ea typeface="+mn-ea"/>
          <a:cs typeface="+mn-cs"/>
        </a:defRPr>
      </a:lvl6pPr>
      <a:lvl7pPr marL="2797561" algn="l" defTabSz="932520" rtl="0" eaLnBrk="1" latinLnBrk="0" hangingPunct="1">
        <a:defRPr sz="1938" kern="1200">
          <a:solidFill>
            <a:schemeClr val="tx1"/>
          </a:solidFill>
          <a:latin typeface="+mn-lt"/>
          <a:ea typeface="+mn-ea"/>
          <a:cs typeface="+mn-cs"/>
        </a:defRPr>
      </a:lvl7pPr>
      <a:lvl8pPr marL="3263822" algn="l" defTabSz="932520" rtl="0" eaLnBrk="1" latinLnBrk="0" hangingPunct="1">
        <a:defRPr sz="1938" kern="1200">
          <a:solidFill>
            <a:schemeClr val="tx1"/>
          </a:solidFill>
          <a:latin typeface="+mn-lt"/>
          <a:ea typeface="+mn-ea"/>
          <a:cs typeface="+mn-cs"/>
        </a:defRPr>
      </a:lvl8pPr>
      <a:lvl9pPr marL="3730081" algn="l" defTabSz="932520" rtl="0" eaLnBrk="1" latinLnBrk="0" hangingPunct="1">
        <a:defRPr sz="193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281" y="11176"/>
            <a:ext cx="11378776" cy="665882"/>
          </a:xfrm>
          <a:prstGeom prst="rect">
            <a:avLst/>
          </a:prstGeom>
        </p:spPr>
        <p:txBody>
          <a:bodyPr vert="horz" wrap="square" lIns="0" tIns="0" rIns="0" bIns="0" rtlCol="0" anchor="b" anchorCtr="0">
            <a:noAutofit/>
          </a:bodyPr>
          <a:lstStyle/>
          <a:p>
            <a:r>
              <a:rPr lang="en-US" dirty="0" smtClean="0"/>
              <a:t>Click to edit Master title style</a:t>
            </a:r>
            <a:endParaRPr lang="en-US" dirty="0"/>
          </a:p>
        </p:txBody>
      </p:sp>
      <p:sp>
        <p:nvSpPr>
          <p:cNvPr id="10" name="Text Placeholder 9"/>
          <p:cNvSpPr>
            <a:spLocks noGrp="1"/>
          </p:cNvSpPr>
          <p:nvPr>
            <p:ph type="body" idx="1"/>
          </p:nvPr>
        </p:nvSpPr>
        <p:spPr>
          <a:xfrm>
            <a:off x="531281" y="990412"/>
            <a:ext cx="11378776" cy="2029909"/>
          </a:xfrm>
          <a:prstGeom prst="rect">
            <a:avLst/>
          </a:prstGeom>
        </p:spPr>
        <p:txBody>
          <a:bodyPr vert="horz" wrap="square" lIns="0" tIns="0" rIns="0" bIns="0" rtlCol="0">
            <a:spAutoFit/>
          </a:body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
        <p:nvSpPr>
          <p:cNvPr id="12" name="Slide Number Placeholder 8"/>
          <p:cNvSpPr txBox="1">
            <a:spLocks/>
          </p:cNvSpPr>
          <p:nvPr/>
        </p:nvSpPr>
        <p:spPr>
          <a:xfrm>
            <a:off x="11762324" y="6703826"/>
            <a:ext cx="353137" cy="118502"/>
          </a:xfrm>
          <a:prstGeom prst="rect">
            <a:avLst/>
          </a:prstGeom>
        </p:spPr>
        <p:txBody>
          <a:bodyPr lIns="69954" tIns="34978" rIns="69954" bIns="34978"/>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fld id="{96DEF805-7469-404E-9C73-56CE05B34E44}" type="slidenum">
              <a:rPr lang="en-US" sz="816" smtClean="0">
                <a:solidFill>
                  <a:srgbClr val="000000"/>
                </a:solidFill>
              </a:rPr>
              <a:pPr/>
              <a:t>‹#›</a:t>
            </a:fld>
            <a:endParaRPr lang="en-US" sz="816" dirty="0">
              <a:solidFill>
                <a:srgbClr val="000000"/>
              </a:solidFill>
            </a:endParaRPr>
          </a:p>
        </p:txBody>
      </p:sp>
      <p:sp>
        <p:nvSpPr>
          <p:cNvPr id="11" name="TextBox 10"/>
          <p:cNvSpPr txBox="1"/>
          <p:nvPr/>
        </p:nvSpPr>
        <p:spPr>
          <a:xfrm>
            <a:off x="575165" y="6668905"/>
            <a:ext cx="1920470" cy="188342"/>
          </a:xfrm>
          <a:prstGeom prst="rect">
            <a:avLst/>
          </a:prstGeom>
          <a:noFill/>
        </p:spPr>
        <p:txBody>
          <a:bodyPr wrap="square" lIns="0" tIns="0" rIns="0" bIns="0" rtlCol="0">
            <a:noAutofit/>
          </a:bodyPr>
          <a:lstStyle/>
          <a:p>
            <a:pPr algn="ctr" defTabSz="932559"/>
            <a:r>
              <a:rPr lang="en-US" sz="1122" dirty="0" smtClean="0">
                <a:solidFill>
                  <a:srgbClr val="000000"/>
                </a:solidFill>
              </a:rPr>
              <a:t>Microsoft Confidential</a:t>
            </a:r>
          </a:p>
        </p:txBody>
      </p:sp>
      <p:pic>
        <p:nvPicPr>
          <p:cNvPr id="4" name="Picture 3"/>
          <p:cNvPicPr>
            <a:picLocks noChangeAspect="1"/>
          </p:cNvPicPr>
          <p:nvPr userDrawn="1"/>
        </p:nvPicPr>
        <p:blipFill>
          <a:blip r:embed="rId17"/>
          <a:stretch>
            <a:fillRect/>
          </a:stretch>
        </p:blipFill>
        <p:spPr>
          <a:xfrm>
            <a:off x="10274443" y="6648911"/>
            <a:ext cx="985349" cy="228332"/>
          </a:xfrm>
          <a:prstGeom prst="rect">
            <a:avLst/>
          </a:prstGeom>
        </p:spPr>
      </p:pic>
    </p:spTree>
    <p:extLst>
      <p:ext uri="{BB962C8B-B14F-4D97-AF65-F5344CB8AC3E}">
        <p14:creationId xmlns:p14="http://schemas.microsoft.com/office/powerpoint/2010/main" val="2865917283"/>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1" r:id="rId1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l" defTabSz="932520" rtl="0" eaLnBrk="1" latinLnBrk="0" hangingPunct="1">
        <a:lnSpc>
          <a:spcPct val="90000"/>
        </a:lnSpc>
        <a:spcBef>
          <a:spcPct val="0"/>
        </a:spcBef>
        <a:buNone/>
        <a:defRPr lang="en-US" sz="3264" b="0" kern="1200" cap="none" spc="-102" baseline="0" dirty="0" smtClean="0">
          <a:ln w="3175">
            <a:noFill/>
          </a:ln>
          <a:gradFill flip="none" rotWithShape="1">
            <a:gsLst>
              <a:gs pos="2917">
                <a:schemeClr val="tx1">
                  <a:lumMod val="75000"/>
                  <a:lumOff val="25000"/>
                </a:schemeClr>
              </a:gs>
              <a:gs pos="100000">
                <a:schemeClr val="tx1">
                  <a:lumMod val="75000"/>
                  <a:lumOff val="25000"/>
                </a:schemeClr>
              </a:gs>
            </a:gsLst>
            <a:lin ang="5400000" scaled="0"/>
            <a:tileRect/>
          </a:gradFill>
          <a:effectLst/>
          <a:latin typeface="+mj-lt"/>
          <a:ea typeface="+mn-ea"/>
          <a:cs typeface="Arial" charset="0"/>
        </a:defRPr>
      </a:lvl1pPr>
    </p:titleStyle>
    <p:bodyStyle>
      <a:lvl1pPr marL="241235" marR="0" indent="-241235" algn="l" defTabSz="932520" rtl="0" eaLnBrk="1" fontAlgn="auto" latinLnBrk="0" hangingPunct="1">
        <a:lnSpc>
          <a:spcPct val="100000"/>
        </a:lnSpc>
        <a:spcBef>
          <a:spcPts val="612"/>
        </a:spcBef>
        <a:spcAft>
          <a:spcPts val="0"/>
        </a:spcAft>
        <a:buClr>
          <a:schemeClr val="tx2"/>
        </a:buClr>
        <a:buSzPct val="90000"/>
        <a:buFont typeface="Arial" pitchFamily="34" charset="0"/>
        <a:buChar char="•"/>
        <a:tabLst/>
        <a:defRPr lang="en-US" sz="2856" b="0" kern="1200" spc="-72" baseline="0" dirty="0" smtClean="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1pPr>
      <a:lvl2pPr marL="584468" marR="0" indent="-234759"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2pPr>
      <a:lvl3pPr marL="814370"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tab pos="814370" algn="l"/>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3pPr>
      <a:lvl4pPr marL="1050747" marR="0" indent="-236377"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4pPr>
      <a:lvl5pPr marL="1280648"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5pPr>
      <a:lvl6pPr marL="256443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69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95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21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20" rtl="0" eaLnBrk="1" latinLnBrk="0" hangingPunct="1">
        <a:defRPr sz="1938" kern="1200">
          <a:solidFill>
            <a:schemeClr val="tx1"/>
          </a:solidFill>
          <a:latin typeface="+mn-lt"/>
          <a:ea typeface="+mn-ea"/>
          <a:cs typeface="+mn-cs"/>
        </a:defRPr>
      </a:lvl1pPr>
      <a:lvl2pPr marL="466261" algn="l" defTabSz="932520" rtl="0" eaLnBrk="1" latinLnBrk="0" hangingPunct="1">
        <a:defRPr sz="1938" kern="1200">
          <a:solidFill>
            <a:schemeClr val="tx1"/>
          </a:solidFill>
          <a:latin typeface="+mn-lt"/>
          <a:ea typeface="+mn-ea"/>
          <a:cs typeface="+mn-cs"/>
        </a:defRPr>
      </a:lvl2pPr>
      <a:lvl3pPr marL="932520" algn="l" defTabSz="932520" rtl="0" eaLnBrk="1" latinLnBrk="0" hangingPunct="1">
        <a:defRPr sz="1938" kern="1200">
          <a:solidFill>
            <a:schemeClr val="tx1"/>
          </a:solidFill>
          <a:latin typeface="+mn-lt"/>
          <a:ea typeface="+mn-ea"/>
          <a:cs typeface="+mn-cs"/>
        </a:defRPr>
      </a:lvl3pPr>
      <a:lvl4pPr marL="1398781" algn="l" defTabSz="932520" rtl="0" eaLnBrk="1" latinLnBrk="0" hangingPunct="1">
        <a:defRPr sz="1938" kern="1200">
          <a:solidFill>
            <a:schemeClr val="tx1"/>
          </a:solidFill>
          <a:latin typeface="+mn-lt"/>
          <a:ea typeface="+mn-ea"/>
          <a:cs typeface="+mn-cs"/>
        </a:defRPr>
      </a:lvl4pPr>
      <a:lvl5pPr marL="1865041" algn="l" defTabSz="932520" rtl="0" eaLnBrk="1" latinLnBrk="0" hangingPunct="1">
        <a:defRPr sz="1938" kern="1200">
          <a:solidFill>
            <a:schemeClr val="tx1"/>
          </a:solidFill>
          <a:latin typeface="+mn-lt"/>
          <a:ea typeface="+mn-ea"/>
          <a:cs typeface="+mn-cs"/>
        </a:defRPr>
      </a:lvl5pPr>
      <a:lvl6pPr marL="2331301" algn="l" defTabSz="932520" rtl="0" eaLnBrk="1" latinLnBrk="0" hangingPunct="1">
        <a:defRPr sz="1938" kern="1200">
          <a:solidFill>
            <a:schemeClr val="tx1"/>
          </a:solidFill>
          <a:latin typeface="+mn-lt"/>
          <a:ea typeface="+mn-ea"/>
          <a:cs typeface="+mn-cs"/>
        </a:defRPr>
      </a:lvl6pPr>
      <a:lvl7pPr marL="2797561" algn="l" defTabSz="932520" rtl="0" eaLnBrk="1" latinLnBrk="0" hangingPunct="1">
        <a:defRPr sz="1938" kern="1200">
          <a:solidFill>
            <a:schemeClr val="tx1"/>
          </a:solidFill>
          <a:latin typeface="+mn-lt"/>
          <a:ea typeface="+mn-ea"/>
          <a:cs typeface="+mn-cs"/>
        </a:defRPr>
      </a:lvl7pPr>
      <a:lvl8pPr marL="3263822" algn="l" defTabSz="932520" rtl="0" eaLnBrk="1" latinLnBrk="0" hangingPunct="1">
        <a:defRPr sz="1938" kern="1200">
          <a:solidFill>
            <a:schemeClr val="tx1"/>
          </a:solidFill>
          <a:latin typeface="+mn-lt"/>
          <a:ea typeface="+mn-ea"/>
          <a:cs typeface="+mn-cs"/>
        </a:defRPr>
      </a:lvl8pPr>
      <a:lvl9pPr marL="3730081" algn="l" defTabSz="932520" rtl="0" eaLnBrk="1" latinLnBrk="0" hangingPunct="1">
        <a:defRPr sz="193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281" y="11176"/>
            <a:ext cx="11378776" cy="665882"/>
          </a:xfrm>
          <a:prstGeom prst="rect">
            <a:avLst/>
          </a:prstGeom>
        </p:spPr>
        <p:txBody>
          <a:bodyPr vert="horz" wrap="square" lIns="0" tIns="0" rIns="0" bIns="0" rtlCol="0" anchor="b" anchorCtr="0">
            <a:noAutofit/>
          </a:bodyPr>
          <a:lstStyle/>
          <a:p>
            <a:r>
              <a:rPr lang="en-US" dirty="0" smtClean="0"/>
              <a:t>Click to edit Master title style</a:t>
            </a:r>
            <a:endParaRPr lang="en-US" dirty="0"/>
          </a:p>
        </p:txBody>
      </p:sp>
      <p:sp>
        <p:nvSpPr>
          <p:cNvPr id="10" name="Text Placeholder 9"/>
          <p:cNvSpPr>
            <a:spLocks noGrp="1"/>
          </p:cNvSpPr>
          <p:nvPr>
            <p:ph type="body" idx="1"/>
          </p:nvPr>
        </p:nvSpPr>
        <p:spPr>
          <a:xfrm>
            <a:off x="531281" y="990412"/>
            <a:ext cx="11378776" cy="2029909"/>
          </a:xfrm>
          <a:prstGeom prst="rect">
            <a:avLst/>
          </a:prstGeom>
        </p:spPr>
        <p:txBody>
          <a:bodyPr vert="horz" wrap="square" lIns="0" tIns="0" rIns="0" bIns="0" rtlCol="0">
            <a:spAutoFit/>
          </a:body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
        <p:nvSpPr>
          <p:cNvPr id="12" name="Slide Number Placeholder 8"/>
          <p:cNvSpPr txBox="1">
            <a:spLocks/>
          </p:cNvSpPr>
          <p:nvPr/>
        </p:nvSpPr>
        <p:spPr>
          <a:xfrm>
            <a:off x="11762324" y="6703826"/>
            <a:ext cx="353137" cy="118502"/>
          </a:xfrm>
          <a:prstGeom prst="rect">
            <a:avLst/>
          </a:prstGeom>
        </p:spPr>
        <p:txBody>
          <a:bodyPr lIns="69954" tIns="34978" rIns="69954" bIns="34978"/>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fld id="{96DEF805-7469-404E-9C73-56CE05B34E44}" type="slidenum">
              <a:rPr lang="en-US" sz="816" smtClean="0">
                <a:solidFill>
                  <a:srgbClr val="000000"/>
                </a:solidFill>
              </a:rPr>
              <a:pPr/>
              <a:t>‹#›</a:t>
            </a:fld>
            <a:endParaRPr lang="en-US" sz="816" dirty="0">
              <a:solidFill>
                <a:srgbClr val="000000"/>
              </a:solidFill>
            </a:endParaRPr>
          </a:p>
        </p:txBody>
      </p:sp>
      <p:sp>
        <p:nvSpPr>
          <p:cNvPr id="11" name="TextBox 10"/>
          <p:cNvSpPr txBox="1"/>
          <p:nvPr/>
        </p:nvSpPr>
        <p:spPr>
          <a:xfrm>
            <a:off x="575165" y="6668905"/>
            <a:ext cx="1920470" cy="188342"/>
          </a:xfrm>
          <a:prstGeom prst="rect">
            <a:avLst/>
          </a:prstGeom>
          <a:noFill/>
        </p:spPr>
        <p:txBody>
          <a:bodyPr wrap="square" lIns="0" tIns="0" rIns="0" bIns="0" rtlCol="0">
            <a:noAutofit/>
          </a:bodyPr>
          <a:lstStyle/>
          <a:p>
            <a:pPr algn="ctr" defTabSz="932559"/>
            <a:r>
              <a:rPr lang="en-US" sz="1122" dirty="0" smtClean="0">
                <a:solidFill>
                  <a:srgbClr val="000000"/>
                </a:solidFill>
              </a:rPr>
              <a:t>Microsoft Confidential</a:t>
            </a:r>
          </a:p>
        </p:txBody>
      </p:sp>
      <p:pic>
        <p:nvPicPr>
          <p:cNvPr id="4" name="Picture 3"/>
          <p:cNvPicPr>
            <a:picLocks noChangeAspect="1"/>
          </p:cNvPicPr>
          <p:nvPr userDrawn="1"/>
        </p:nvPicPr>
        <p:blipFill>
          <a:blip r:embed="rId18"/>
          <a:stretch>
            <a:fillRect/>
          </a:stretch>
        </p:blipFill>
        <p:spPr>
          <a:xfrm>
            <a:off x="10274443" y="6648911"/>
            <a:ext cx="985349" cy="228332"/>
          </a:xfrm>
          <a:prstGeom prst="rect">
            <a:avLst/>
          </a:prstGeom>
        </p:spPr>
      </p:pic>
    </p:spTree>
    <p:extLst>
      <p:ext uri="{BB962C8B-B14F-4D97-AF65-F5344CB8AC3E}">
        <p14:creationId xmlns:p14="http://schemas.microsoft.com/office/powerpoint/2010/main" val="1147637747"/>
      </p:ext>
    </p:extLst>
  </p:cSld>
  <p:clrMap bg1="lt1" tx1="dk1" bg2="lt2" tx2="dk2" accent1="accent1" accent2="accent2" accent3="accent3" accent4="accent4" accent5="accent5" accent6="accent6" hlink="hlink" folHlink="folHlink"/>
  <p:sldLayoutIdLst>
    <p:sldLayoutId id="2147484603" r:id="rId1"/>
    <p:sldLayoutId id="2147484604" r:id="rId2"/>
    <p:sldLayoutId id="2147484605" r:id="rId3"/>
    <p:sldLayoutId id="2147484606" r:id="rId4"/>
    <p:sldLayoutId id="2147484607" r:id="rId5"/>
    <p:sldLayoutId id="2147484608" r:id="rId6"/>
    <p:sldLayoutId id="2147484609" r:id="rId7"/>
    <p:sldLayoutId id="2147484610" r:id="rId8"/>
    <p:sldLayoutId id="2147484611" r:id="rId9"/>
    <p:sldLayoutId id="2147484612" r:id="rId10"/>
    <p:sldLayoutId id="2147484613" r:id="rId11"/>
    <p:sldLayoutId id="2147484614" r:id="rId12"/>
    <p:sldLayoutId id="2147484615" r:id="rId13"/>
    <p:sldLayoutId id="2147484616" r:id="rId14"/>
    <p:sldLayoutId id="2147484617" r:id="rId15"/>
    <p:sldLayoutId id="2147484618" r:id="rId1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l" defTabSz="932520" rtl="0" eaLnBrk="1" latinLnBrk="0" hangingPunct="1">
        <a:lnSpc>
          <a:spcPct val="90000"/>
        </a:lnSpc>
        <a:spcBef>
          <a:spcPct val="0"/>
        </a:spcBef>
        <a:buNone/>
        <a:defRPr lang="en-US" sz="3264" b="0" kern="1200" cap="none" spc="-102" baseline="0" dirty="0" smtClean="0">
          <a:ln w="3175">
            <a:noFill/>
          </a:ln>
          <a:gradFill flip="none" rotWithShape="1">
            <a:gsLst>
              <a:gs pos="2917">
                <a:schemeClr val="tx1">
                  <a:lumMod val="75000"/>
                  <a:lumOff val="25000"/>
                </a:schemeClr>
              </a:gs>
              <a:gs pos="100000">
                <a:schemeClr val="tx1">
                  <a:lumMod val="75000"/>
                  <a:lumOff val="25000"/>
                </a:schemeClr>
              </a:gs>
            </a:gsLst>
            <a:lin ang="5400000" scaled="0"/>
            <a:tileRect/>
          </a:gradFill>
          <a:effectLst/>
          <a:latin typeface="+mj-lt"/>
          <a:ea typeface="+mn-ea"/>
          <a:cs typeface="Arial" charset="0"/>
        </a:defRPr>
      </a:lvl1pPr>
    </p:titleStyle>
    <p:bodyStyle>
      <a:lvl1pPr marL="241235" marR="0" indent="-241235" algn="l" defTabSz="932520" rtl="0" eaLnBrk="1" fontAlgn="auto" latinLnBrk="0" hangingPunct="1">
        <a:lnSpc>
          <a:spcPct val="100000"/>
        </a:lnSpc>
        <a:spcBef>
          <a:spcPts val="612"/>
        </a:spcBef>
        <a:spcAft>
          <a:spcPts val="0"/>
        </a:spcAft>
        <a:buClr>
          <a:schemeClr val="tx2"/>
        </a:buClr>
        <a:buSzPct val="90000"/>
        <a:buFont typeface="Arial" pitchFamily="34" charset="0"/>
        <a:buChar char="•"/>
        <a:tabLst/>
        <a:defRPr lang="en-US" sz="2856" b="0" kern="1200" spc="-72" baseline="0" dirty="0" smtClean="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1pPr>
      <a:lvl2pPr marL="584468" marR="0" indent="-234759"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2pPr>
      <a:lvl3pPr marL="814370"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tab pos="814370" algn="l"/>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3pPr>
      <a:lvl4pPr marL="1050747" marR="0" indent="-236377"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4pPr>
      <a:lvl5pPr marL="1280648"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5pPr>
      <a:lvl6pPr marL="256443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69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95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21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20" rtl="0" eaLnBrk="1" latinLnBrk="0" hangingPunct="1">
        <a:defRPr sz="1938" kern="1200">
          <a:solidFill>
            <a:schemeClr val="tx1"/>
          </a:solidFill>
          <a:latin typeface="+mn-lt"/>
          <a:ea typeface="+mn-ea"/>
          <a:cs typeface="+mn-cs"/>
        </a:defRPr>
      </a:lvl1pPr>
      <a:lvl2pPr marL="466261" algn="l" defTabSz="932520" rtl="0" eaLnBrk="1" latinLnBrk="0" hangingPunct="1">
        <a:defRPr sz="1938" kern="1200">
          <a:solidFill>
            <a:schemeClr val="tx1"/>
          </a:solidFill>
          <a:latin typeface="+mn-lt"/>
          <a:ea typeface="+mn-ea"/>
          <a:cs typeface="+mn-cs"/>
        </a:defRPr>
      </a:lvl2pPr>
      <a:lvl3pPr marL="932520" algn="l" defTabSz="932520" rtl="0" eaLnBrk="1" latinLnBrk="0" hangingPunct="1">
        <a:defRPr sz="1938" kern="1200">
          <a:solidFill>
            <a:schemeClr val="tx1"/>
          </a:solidFill>
          <a:latin typeface="+mn-lt"/>
          <a:ea typeface="+mn-ea"/>
          <a:cs typeface="+mn-cs"/>
        </a:defRPr>
      </a:lvl3pPr>
      <a:lvl4pPr marL="1398781" algn="l" defTabSz="932520" rtl="0" eaLnBrk="1" latinLnBrk="0" hangingPunct="1">
        <a:defRPr sz="1938" kern="1200">
          <a:solidFill>
            <a:schemeClr val="tx1"/>
          </a:solidFill>
          <a:latin typeface="+mn-lt"/>
          <a:ea typeface="+mn-ea"/>
          <a:cs typeface="+mn-cs"/>
        </a:defRPr>
      </a:lvl4pPr>
      <a:lvl5pPr marL="1865041" algn="l" defTabSz="932520" rtl="0" eaLnBrk="1" latinLnBrk="0" hangingPunct="1">
        <a:defRPr sz="1938" kern="1200">
          <a:solidFill>
            <a:schemeClr val="tx1"/>
          </a:solidFill>
          <a:latin typeface="+mn-lt"/>
          <a:ea typeface="+mn-ea"/>
          <a:cs typeface="+mn-cs"/>
        </a:defRPr>
      </a:lvl5pPr>
      <a:lvl6pPr marL="2331301" algn="l" defTabSz="932520" rtl="0" eaLnBrk="1" latinLnBrk="0" hangingPunct="1">
        <a:defRPr sz="1938" kern="1200">
          <a:solidFill>
            <a:schemeClr val="tx1"/>
          </a:solidFill>
          <a:latin typeface="+mn-lt"/>
          <a:ea typeface="+mn-ea"/>
          <a:cs typeface="+mn-cs"/>
        </a:defRPr>
      </a:lvl6pPr>
      <a:lvl7pPr marL="2797561" algn="l" defTabSz="932520" rtl="0" eaLnBrk="1" latinLnBrk="0" hangingPunct="1">
        <a:defRPr sz="1938" kern="1200">
          <a:solidFill>
            <a:schemeClr val="tx1"/>
          </a:solidFill>
          <a:latin typeface="+mn-lt"/>
          <a:ea typeface="+mn-ea"/>
          <a:cs typeface="+mn-cs"/>
        </a:defRPr>
      </a:lvl7pPr>
      <a:lvl8pPr marL="3263822" algn="l" defTabSz="932520" rtl="0" eaLnBrk="1" latinLnBrk="0" hangingPunct="1">
        <a:defRPr sz="1938" kern="1200">
          <a:solidFill>
            <a:schemeClr val="tx1"/>
          </a:solidFill>
          <a:latin typeface="+mn-lt"/>
          <a:ea typeface="+mn-ea"/>
          <a:cs typeface="+mn-cs"/>
        </a:defRPr>
      </a:lvl8pPr>
      <a:lvl9pPr marL="3730081" algn="l" defTabSz="932520" rtl="0" eaLnBrk="1" latinLnBrk="0" hangingPunct="1">
        <a:defRPr sz="193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281" y="11176"/>
            <a:ext cx="11378776" cy="665882"/>
          </a:xfrm>
          <a:prstGeom prst="rect">
            <a:avLst/>
          </a:prstGeom>
        </p:spPr>
        <p:txBody>
          <a:bodyPr vert="horz" wrap="square" lIns="0" tIns="0" rIns="0" bIns="0" rtlCol="0" anchor="b" anchorCtr="0">
            <a:noAutofit/>
          </a:bodyPr>
          <a:lstStyle/>
          <a:p>
            <a:r>
              <a:rPr lang="en-US" dirty="0" smtClean="0"/>
              <a:t>Click to edit Master title style</a:t>
            </a:r>
            <a:endParaRPr lang="en-US" dirty="0"/>
          </a:p>
        </p:txBody>
      </p:sp>
      <p:sp>
        <p:nvSpPr>
          <p:cNvPr id="10" name="Text Placeholder 9"/>
          <p:cNvSpPr>
            <a:spLocks noGrp="1"/>
          </p:cNvSpPr>
          <p:nvPr>
            <p:ph type="body" idx="1"/>
          </p:nvPr>
        </p:nvSpPr>
        <p:spPr>
          <a:xfrm>
            <a:off x="531281" y="990412"/>
            <a:ext cx="11378776" cy="2029909"/>
          </a:xfrm>
          <a:prstGeom prst="rect">
            <a:avLst/>
          </a:prstGeom>
        </p:spPr>
        <p:txBody>
          <a:bodyPr vert="horz" wrap="square" lIns="0" tIns="0" rIns="0" bIns="0" rtlCol="0">
            <a:spAutoFit/>
          </a:body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
        <p:nvSpPr>
          <p:cNvPr id="12" name="Slide Number Placeholder 8"/>
          <p:cNvSpPr txBox="1">
            <a:spLocks/>
          </p:cNvSpPr>
          <p:nvPr/>
        </p:nvSpPr>
        <p:spPr>
          <a:xfrm>
            <a:off x="11762324" y="6703826"/>
            <a:ext cx="353137" cy="118502"/>
          </a:xfrm>
          <a:prstGeom prst="rect">
            <a:avLst/>
          </a:prstGeom>
        </p:spPr>
        <p:txBody>
          <a:bodyPr lIns="69954" tIns="34978" rIns="69954" bIns="34978"/>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fld id="{96DEF805-7469-404E-9C73-56CE05B34E44}" type="slidenum">
              <a:rPr lang="en-US" sz="816" smtClean="0">
                <a:solidFill>
                  <a:srgbClr val="000000"/>
                </a:solidFill>
              </a:rPr>
              <a:pPr/>
              <a:t>‹#›</a:t>
            </a:fld>
            <a:endParaRPr lang="en-US" sz="816" dirty="0">
              <a:solidFill>
                <a:srgbClr val="000000"/>
              </a:solidFill>
            </a:endParaRPr>
          </a:p>
        </p:txBody>
      </p:sp>
      <p:sp>
        <p:nvSpPr>
          <p:cNvPr id="11" name="TextBox 10"/>
          <p:cNvSpPr txBox="1"/>
          <p:nvPr/>
        </p:nvSpPr>
        <p:spPr>
          <a:xfrm>
            <a:off x="575165" y="6668905"/>
            <a:ext cx="1920470" cy="188342"/>
          </a:xfrm>
          <a:prstGeom prst="rect">
            <a:avLst/>
          </a:prstGeom>
          <a:noFill/>
        </p:spPr>
        <p:txBody>
          <a:bodyPr wrap="square" lIns="0" tIns="0" rIns="0" bIns="0" rtlCol="0">
            <a:noAutofit/>
          </a:bodyPr>
          <a:lstStyle/>
          <a:p>
            <a:pPr algn="ctr" defTabSz="932559"/>
            <a:r>
              <a:rPr lang="en-US" sz="1122" dirty="0" smtClean="0">
                <a:solidFill>
                  <a:srgbClr val="000000"/>
                </a:solidFill>
              </a:rPr>
              <a:t>Microsoft Confidential</a:t>
            </a:r>
          </a:p>
        </p:txBody>
      </p:sp>
      <p:pic>
        <p:nvPicPr>
          <p:cNvPr id="4" name="Picture 3"/>
          <p:cNvPicPr>
            <a:picLocks noChangeAspect="1"/>
          </p:cNvPicPr>
          <p:nvPr userDrawn="1"/>
        </p:nvPicPr>
        <p:blipFill>
          <a:blip r:embed="rId18"/>
          <a:stretch>
            <a:fillRect/>
          </a:stretch>
        </p:blipFill>
        <p:spPr>
          <a:xfrm>
            <a:off x="10274443" y="6648911"/>
            <a:ext cx="985349" cy="228332"/>
          </a:xfrm>
          <a:prstGeom prst="rect">
            <a:avLst/>
          </a:prstGeom>
        </p:spPr>
      </p:pic>
    </p:spTree>
    <p:extLst>
      <p:ext uri="{BB962C8B-B14F-4D97-AF65-F5344CB8AC3E}">
        <p14:creationId xmlns:p14="http://schemas.microsoft.com/office/powerpoint/2010/main" val="2863353102"/>
      </p:ext>
    </p:extLst>
  </p:cSld>
  <p:clrMap bg1="lt1" tx1="dk1" bg2="lt2" tx2="dk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 id="2147484631" r:id="rId12"/>
    <p:sldLayoutId id="2147484632" r:id="rId13"/>
    <p:sldLayoutId id="2147484633" r:id="rId14"/>
    <p:sldLayoutId id="2147484634" r:id="rId15"/>
    <p:sldLayoutId id="2147484635" r:id="rId1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l" defTabSz="932520" rtl="0" eaLnBrk="1" latinLnBrk="0" hangingPunct="1">
        <a:lnSpc>
          <a:spcPct val="90000"/>
        </a:lnSpc>
        <a:spcBef>
          <a:spcPct val="0"/>
        </a:spcBef>
        <a:buNone/>
        <a:defRPr lang="en-US" sz="3264" b="0" kern="1200" cap="none" spc="-102" baseline="0" dirty="0" smtClean="0">
          <a:ln w="3175">
            <a:noFill/>
          </a:ln>
          <a:gradFill flip="none" rotWithShape="1">
            <a:gsLst>
              <a:gs pos="2917">
                <a:schemeClr val="tx1">
                  <a:lumMod val="75000"/>
                  <a:lumOff val="25000"/>
                </a:schemeClr>
              </a:gs>
              <a:gs pos="100000">
                <a:schemeClr val="tx1">
                  <a:lumMod val="75000"/>
                  <a:lumOff val="25000"/>
                </a:schemeClr>
              </a:gs>
            </a:gsLst>
            <a:lin ang="5400000" scaled="0"/>
            <a:tileRect/>
          </a:gradFill>
          <a:effectLst/>
          <a:latin typeface="+mj-lt"/>
          <a:ea typeface="+mn-ea"/>
          <a:cs typeface="Arial" charset="0"/>
        </a:defRPr>
      </a:lvl1pPr>
    </p:titleStyle>
    <p:bodyStyle>
      <a:lvl1pPr marL="241235" marR="0" indent="-241235" algn="l" defTabSz="932520" rtl="0" eaLnBrk="1" fontAlgn="auto" latinLnBrk="0" hangingPunct="1">
        <a:lnSpc>
          <a:spcPct val="100000"/>
        </a:lnSpc>
        <a:spcBef>
          <a:spcPts val="612"/>
        </a:spcBef>
        <a:spcAft>
          <a:spcPts val="0"/>
        </a:spcAft>
        <a:buClr>
          <a:schemeClr val="tx2"/>
        </a:buClr>
        <a:buSzPct val="90000"/>
        <a:buFont typeface="Arial" pitchFamily="34" charset="0"/>
        <a:buChar char="•"/>
        <a:tabLst/>
        <a:defRPr lang="en-US" sz="2856" b="0" kern="1200" spc="-72" baseline="0" dirty="0" smtClean="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1pPr>
      <a:lvl2pPr marL="584468" marR="0" indent="-234759"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2pPr>
      <a:lvl3pPr marL="814370"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tab pos="814370" algn="l"/>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3pPr>
      <a:lvl4pPr marL="1050747" marR="0" indent="-236377"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4pPr>
      <a:lvl5pPr marL="1280648"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5pPr>
      <a:lvl6pPr marL="256443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69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95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21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20" rtl="0" eaLnBrk="1" latinLnBrk="0" hangingPunct="1">
        <a:defRPr sz="1938" kern="1200">
          <a:solidFill>
            <a:schemeClr val="tx1"/>
          </a:solidFill>
          <a:latin typeface="+mn-lt"/>
          <a:ea typeface="+mn-ea"/>
          <a:cs typeface="+mn-cs"/>
        </a:defRPr>
      </a:lvl1pPr>
      <a:lvl2pPr marL="466261" algn="l" defTabSz="932520" rtl="0" eaLnBrk="1" latinLnBrk="0" hangingPunct="1">
        <a:defRPr sz="1938" kern="1200">
          <a:solidFill>
            <a:schemeClr val="tx1"/>
          </a:solidFill>
          <a:latin typeface="+mn-lt"/>
          <a:ea typeface="+mn-ea"/>
          <a:cs typeface="+mn-cs"/>
        </a:defRPr>
      </a:lvl2pPr>
      <a:lvl3pPr marL="932520" algn="l" defTabSz="932520" rtl="0" eaLnBrk="1" latinLnBrk="0" hangingPunct="1">
        <a:defRPr sz="1938" kern="1200">
          <a:solidFill>
            <a:schemeClr val="tx1"/>
          </a:solidFill>
          <a:latin typeface="+mn-lt"/>
          <a:ea typeface="+mn-ea"/>
          <a:cs typeface="+mn-cs"/>
        </a:defRPr>
      </a:lvl3pPr>
      <a:lvl4pPr marL="1398781" algn="l" defTabSz="932520" rtl="0" eaLnBrk="1" latinLnBrk="0" hangingPunct="1">
        <a:defRPr sz="1938" kern="1200">
          <a:solidFill>
            <a:schemeClr val="tx1"/>
          </a:solidFill>
          <a:latin typeface="+mn-lt"/>
          <a:ea typeface="+mn-ea"/>
          <a:cs typeface="+mn-cs"/>
        </a:defRPr>
      </a:lvl4pPr>
      <a:lvl5pPr marL="1865041" algn="l" defTabSz="932520" rtl="0" eaLnBrk="1" latinLnBrk="0" hangingPunct="1">
        <a:defRPr sz="1938" kern="1200">
          <a:solidFill>
            <a:schemeClr val="tx1"/>
          </a:solidFill>
          <a:latin typeface="+mn-lt"/>
          <a:ea typeface="+mn-ea"/>
          <a:cs typeface="+mn-cs"/>
        </a:defRPr>
      </a:lvl5pPr>
      <a:lvl6pPr marL="2331301" algn="l" defTabSz="932520" rtl="0" eaLnBrk="1" latinLnBrk="0" hangingPunct="1">
        <a:defRPr sz="1938" kern="1200">
          <a:solidFill>
            <a:schemeClr val="tx1"/>
          </a:solidFill>
          <a:latin typeface="+mn-lt"/>
          <a:ea typeface="+mn-ea"/>
          <a:cs typeface="+mn-cs"/>
        </a:defRPr>
      </a:lvl6pPr>
      <a:lvl7pPr marL="2797561" algn="l" defTabSz="932520" rtl="0" eaLnBrk="1" latinLnBrk="0" hangingPunct="1">
        <a:defRPr sz="1938" kern="1200">
          <a:solidFill>
            <a:schemeClr val="tx1"/>
          </a:solidFill>
          <a:latin typeface="+mn-lt"/>
          <a:ea typeface="+mn-ea"/>
          <a:cs typeface="+mn-cs"/>
        </a:defRPr>
      </a:lvl7pPr>
      <a:lvl8pPr marL="3263822" algn="l" defTabSz="932520" rtl="0" eaLnBrk="1" latinLnBrk="0" hangingPunct="1">
        <a:defRPr sz="1938" kern="1200">
          <a:solidFill>
            <a:schemeClr val="tx1"/>
          </a:solidFill>
          <a:latin typeface="+mn-lt"/>
          <a:ea typeface="+mn-ea"/>
          <a:cs typeface="+mn-cs"/>
        </a:defRPr>
      </a:lvl8pPr>
      <a:lvl9pPr marL="3730081" algn="l" defTabSz="932520" rtl="0" eaLnBrk="1" latinLnBrk="0" hangingPunct="1">
        <a:defRPr sz="193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1281" y="11176"/>
            <a:ext cx="11378776" cy="665882"/>
          </a:xfrm>
          <a:prstGeom prst="rect">
            <a:avLst/>
          </a:prstGeom>
        </p:spPr>
        <p:txBody>
          <a:bodyPr vert="horz" wrap="square" lIns="0" tIns="0" rIns="0" bIns="0" rtlCol="0" anchor="b" anchorCtr="0">
            <a:noAutofit/>
          </a:bodyPr>
          <a:lstStyle/>
          <a:p>
            <a:r>
              <a:rPr lang="en-US" dirty="0" smtClean="0"/>
              <a:t>Click to edit Master title style</a:t>
            </a:r>
            <a:endParaRPr lang="en-US" dirty="0"/>
          </a:p>
        </p:txBody>
      </p:sp>
      <p:sp>
        <p:nvSpPr>
          <p:cNvPr id="10" name="Text Placeholder 9"/>
          <p:cNvSpPr>
            <a:spLocks noGrp="1"/>
          </p:cNvSpPr>
          <p:nvPr>
            <p:ph type="body" idx="1"/>
          </p:nvPr>
        </p:nvSpPr>
        <p:spPr>
          <a:xfrm>
            <a:off x="531281" y="990412"/>
            <a:ext cx="11378776" cy="2029909"/>
          </a:xfrm>
          <a:prstGeom prst="rect">
            <a:avLst/>
          </a:prstGeom>
        </p:spPr>
        <p:txBody>
          <a:bodyPr vert="horz" wrap="square" lIns="0" tIns="0" rIns="0" bIns="0" rtlCol="0">
            <a:spAutoFit/>
          </a:bodyPr>
          <a:lstStyle/>
          <a:p>
            <a:pPr lvl="0">
              <a:buClr>
                <a:schemeClr val="accent1"/>
              </a:buClr>
              <a:buFont typeface="Wingdings" pitchFamily="2" charset="2"/>
              <a:buChar char="§"/>
            </a:pPr>
            <a:r>
              <a:rPr lang="en-US" dirty="0" smtClean="0"/>
              <a:t>Click to edit Master text styles</a:t>
            </a:r>
          </a:p>
          <a:p>
            <a:pPr lvl="1">
              <a:buClr>
                <a:schemeClr val="accent1"/>
              </a:buClr>
              <a:buChar char="§"/>
            </a:pPr>
            <a:r>
              <a:rPr lang="en-US" dirty="0" smtClean="0"/>
              <a:t>Second level</a:t>
            </a:r>
          </a:p>
          <a:p>
            <a:pPr lvl="2">
              <a:buClr>
                <a:schemeClr val="accent1"/>
              </a:buClr>
              <a:buChar char="§"/>
            </a:pPr>
            <a:r>
              <a:rPr lang="en-US" dirty="0" smtClean="0"/>
              <a:t>Third level</a:t>
            </a:r>
          </a:p>
          <a:p>
            <a:pPr lvl="3">
              <a:buClr>
                <a:schemeClr val="accent1"/>
              </a:buClr>
              <a:buChar char="§"/>
            </a:pPr>
            <a:r>
              <a:rPr lang="en-US" dirty="0" smtClean="0"/>
              <a:t>Fourth level</a:t>
            </a:r>
          </a:p>
          <a:p>
            <a:pPr lvl="4">
              <a:buClr>
                <a:schemeClr val="accent1"/>
              </a:buClr>
              <a:buChar char="§"/>
            </a:pPr>
            <a:r>
              <a:rPr lang="en-US" dirty="0" smtClean="0"/>
              <a:t>Fifth level</a:t>
            </a:r>
            <a:endParaRPr lang="en-US" dirty="0"/>
          </a:p>
        </p:txBody>
      </p:sp>
      <p:sp>
        <p:nvSpPr>
          <p:cNvPr id="12" name="Slide Number Placeholder 8"/>
          <p:cNvSpPr txBox="1">
            <a:spLocks/>
          </p:cNvSpPr>
          <p:nvPr/>
        </p:nvSpPr>
        <p:spPr>
          <a:xfrm>
            <a:off x="11762324" y="6703826"/>
            <a:ext cx="353137" cy="118502"/>
          </a:xfrm>
          <a:prstGeom prst="rect">
            <a:avLst/>
          </a:prstGeom>
        </p:spPr>
        <p:txBody>
          <a:bodyPr lIns="69954" tIns="34978" rIns="69954" bIns="34978"/>
          <a:lst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a:lstStyle>
          <a:p>
            <a:fld id="{96DEF805-7469-404E-9C73-56CE05B34E44}" type="slidenum">
              <a:rPr lang="en-US" sz="816" smtClean="0">
                <a:solidFill>
                  <a:srgbClr val="000000"/>
                </a:solidFill>
              </a:rPr>
              <a:pPr/>
              <a:t>‹#›</a:t>
            </a:fld>
            <a:endParaRPr lang="en-US" sz="816" dirty="0">
              <a:solidFill>
                <a:srgbClr val="000000"/>
              </a:solidFill>
            </a:endParaRPr>
          </a:p>
        </p:txBody>
      </p:sp>
      <p:sp>
        <p:nvSpPr>
          <p:cNvPr id="11" name="TextBox 10"/>
          <p:cNvSpPr txBox="1"/>
          <p:nvPr/>
        </p:nvSpPr>
        <p:spPr>
          <a:xfrm>
            <a:off x="575165" y="6668905"/>
            <a:ext cx="1920470" cy="188342"/>
          </a:xfrm>
          <a:prstGeom prst="rect">
            <a:avLst/>
          </a:prstGeom>
          <a:noFill/>
        </p:spPr>
        <p:txBody>
          <a:bodyPr wrap="square" lIns="0" tIns="0" rIns="0" bIns="0" rtlCol="0">
            <a:noAutofit/>
          </a:bodyPr>
          <a:lstStyle/>
          <a:p>
            <a:pPr algn="ctr" defTabSz="932559"/>
            <a:r>
              <a:rPr lang="en-US" sz="1122" dirty="0">
                <a:solidFill>
                  <a:srgbClr val="000000"/>
                </a:solidFill>
              </a:rPr>
              <a:t>Microsoft Confidential</a:t>
            </a:r>
          </a:p>
        </p:txBody>
      </p:sp>
      <p:pic>
        <p:nvPicPr>
          <p:cNvPr id="4" name="Picture 3"/>
          <p:cNvPicPr>
            <a:picLocks noChangeAspect="1"/>
          </p:cNvPicPr>
          <p:nvPr userDrawn="1"/>
        </p:nvPicPr>
        <p:blipFill>
          <a:blip r:embed="rId16"/>
          <a:stretch>
            <a:fillRect/>
          </a:stretch>
        </p:blipFill>
        <p:spPr>
          <a:xfrm>
            <a:off x="10274443" y="6648911"/>
            <a:ext cx="985349" cy="228332"/>
          </a:xfrm>
          <a:prstGeom prst="rect">
            <a:avLst/>
          </a:prstGeom>
        </p:spPr>
      </p:pic>
    </p:spTree>
    <p:extLst>
      <p:ext uri="{BB962C8B-B14F-4D97-AF65-F5344CB8AC3E}">
        <p14:creationId xmlns:p14="http://schemas.microsoft.com/office/powerpoint/2010/main" val="422469945"/>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Lst>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hf sldNum="0" hdr="0" ftr="0" dt="0"/>
  <p:txStyles>
    <p:titleStyle>
      <a:lvl1pPr algn="l" defTabSz="932520" rtl="0" eaLnBrk="1" latinLnBrk="0" hangingPunct="1">
        <a:lnSpc>
          <a:spcPct val="90000"/>
        </a:lnSpc>
        <a:spcBef>
          <a:spcPct val="0"/>
        </a:spcBef>
        <a:buNone/>
        <a:defRPr lang="en-US" sz="3264" b="0" kern="1200" cap="none" spc="-102" baseline="0" dirty="0" smtClean="0">
          <a:ln w="3175">
            <a:noFill/>
          </a:ln>
          <a:gradFill flip="none" rotWithShape="1">
            <a:gsLst>
              <a:gs pos="2917">
                <a:schemeClr val="tx1">
                  <a:lumMod val="75000"/>
                  <a:lumOff val="25000"/>
                </a:schemeClr>
              </a:gs>
              <a:gs pos="100000">
                <a:schemeClr val="tx1">
                  <a:lumMod val="75000"/>
                  <a:lumOff val="25000"/>
                </a:schemeClr>
              </a:gs>
            </a:gsLst>
            <a:lin ang="5400000" scaled="0"/>
            <a:tileRect/>
          </a:gradFill>
          <a:effectLst/>
          <a:latin typeface="+mj-lt"/>
          <a:ea typeface="+mn-ea"/>
          <a:cs typeface="Arial" charset="0"/>
        </a:defRPr>
      </a:lvl1pPr>
    </p:titleStyle>
    <p:bodyStyle>
      <a:lvl1pPr marL="241235" marR="0" indent="-241235" algn="l" defTabSz="932520" rtl="0" eaLnBrk="1" fontAlgn="auto" latinLnBrk="0" hangingPunct="1">
        <a:lnSpc>
          <a:spcPct val="100000"/>
        </a:lnSpc>
        <a:spcBef>
          <a:spcPts val="612"/>
        </a:spcBef>
        <a:spcAft>
          <a:spcPts val="0"/>
        </a:spcAft>
        <a:buClr>
          <a:schemeClr val="tx2"/>
        </a:buClr>
        <a:buSzPct val="90000"/>
        <a:buFont typeface="Arial" pitchFamily="34" charset="0"/>
        <a:buChar char="•"/>
        <a:tabLst/>
        <a:defRPr lang="en-US" sz="2856" b="0" kern="1200" spc="-72" baseline="0" dirty="0" smtClean="0">
          <a:gradFill>
            <a:gsLst>
              <a:gs pos="0">
                <a:schemeClr val="tx1">
                  <a:lumMod val="75000"/>
                  <a:lumOff val="25000"/>
                </a:schemeClr>
              </a:gs>
              <a:gs pos="100000">
                <a:schemeClr val="tx1">
                  <a:lumMod val="75000"/>
                  <a:lumOff val="25000"/>
                </a:schemeClr>
              </a:gs>
            </a:gsLst>
            <a:lin ang="5400000" scaled="0"/>
          </a:gradFill>
          <a:latin typeface="+mn-lt"/>
          <a:ea typeface="+mn-ea"/>
          <a:cs typeface="+mn-cs"/>
        </a:defRPr>
      </a:lvl1pPr>
      <a:lvl2pPr marL="584468" marR="0" indent="-234759"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2pPr>
      <a:lvl3pPr marL="814370"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tab pos="814370" algn="l"/>
        </a:tabLst>
        <a:defRPr lang="en-US" sz="2448"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3pPr>
      <a:lvl4pPr marL="1050747" marR="0" indent="-236377"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smtClean="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4pPr>
      <a:lvl5pPr marL="1280648" marR="0" indent="-229901" algn="l" defTabSz="932520" rtl="0" eaLnBrk="1" fontAlgn="auto" latinLnBrk="0" hangingPunct="1">
        <a:lnSpc>
          <a:spcPct val="100000"/>
        </a:lnSpc>
        <a:spcBef>
          <a:spcPts val="408"/>
        </a:spcBef>
        <a:spcAft>
          <a:spcPts val="0"/>
        </a:spcAft>
        <a:buClr>
          <a:schemeClr val="tx2"/>
        </a:buClr>
        <a:buSzPct val="90000"/>
        <a:buFont typeface="Wingdings" pitchFamily="2" charset="2"/>
        <a:buChar char=""/>
        <a:tabLst/>
        <a:defRPr lang="en-US" sz="2040" b="0" kern="1200" spc="0" baseline="0" dirty="0">
          <a:gradFill>
            <a:gsLst>
              <a:gs pos="0">
                <a:schemeClr val="tx1">
                  <a:lumMod val="75000"/>
                  <a:lumOff val="25000"/>
                </a:schemeClr>
              </a:gs>
              <a:gs pos="100000">
                <a:schemeClr val="tx1">
                  <a:lumMod val="75000"/>
                  <a:lumOff val="25000"/>
                </a:schemeClr>
              </a:gs>
            </a:gsLst>
            <a:lin ang="5400000" scaled="0"/>
          </a:gradFill>
          <a:latin typeface="+mj-lt"/>
          <a:ea typeface="+mn-ea"/>
          <a:cs typeface="+mn-cs"/>
        </a:defRPr>
      </a:lvl5pPr>
      <a:lvl6pPr marL="256443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691"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95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212" indent="-233130" algn="l" defTabSz="93252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20" rtl="0" eaLnBrk="1" latinLnBrk="0" hangingPunct="1">
        <a:defRPr sz="1938" kern="1200">
          <a:solidFill>
            <a:schemeClr val="tx1"/>
          </a:solidFill>
          <a:latin typeface="+mn-lt"/>
          <a:ea typeface="+mn-ea"/>
          <a:cs typeface="+mn-cs"/>
        </a:defRPr>
      </a:lvl1pPr>
      <a:lvl2pPr marL="466261" algn="l" defTabSz="932520" rtl="0" eaLnBrk="1" latinLnBrk="0" hangingPunct="1">
        <a:defRPr sz="1938" kern="1200">
          <a:solidFill>
            <a:schemeClr val="tx1"/>
          </a:solidFill>
          <a:latin typeface="+mn-lt"/>
          <a:ea typeface="+mn-ea"/>
          <a:cs typeface="+mn-cs"/>
        </a:defRPr>
      </a:lvl2pPr>
      <a:lvl3pPr marL="932520" algn="l" defTabSz="932520" rtl="0" eaLnBrk="1" latinLnBrk="0" hangingPunct="1">
        <a:defRPr sz="1938" kern="1200">
          <a:solidFill>
            <a:schemeClr val="tx1"/>
          </a:solidFill>
          <a:latin typeface="+mn-lt"/>
          <a:ea typeface="+mn-ea"/>
          <a:cs typeface="+mn-cs"/>
        </a:defRPr>
      </a:lvl3pPr>
      <a:lvl4pPr marL="1398781" algn="l" defTabSz="932520" rtl="0" eaLnBrk="1" latinLnBrk="0" hangingPunct="1">
        <a:defRPr sz="1938" kern="1200">
          <a:solidFill>
            <a:schemeClr val="tx1"/>
          </a:solidFill>
          <a:latin typeface="+mn-lt"/>
          <a:ea typeface="+mn-ea"/>
          <a:cs typeface="+mn-cs"/>
        </a:defRPr>
      </a:lvl4pPr>
      <a:lvl5pPr marL="1865041" algn="l" defTabSz="932520" rtl="0" eaLnBrk="1" latinLnBrk="0" hangingPunct="1">
        <a:defRPr sz="1938" kern="1200">
          <a:solidFill>
            <a:schemeClr val="tx1"/>
          </a:solidFill>
          <a:latin typeface="+mn-lt"/>
          <a:ea typeface="+mn-ea"/>
          <a:cs typeface="+mn-cs"/>
        </a:defRPr>
      </a:lvl5pPr>
      <a:lvl6pPr marL="2331301" algn="l" defTabSz="932520" rtl="0" eaLnBrk="1" latinLnBrk="0" hangingPunct="1">
        <a:defRPr sz="1938" kern="1200">
          <a:solidFill>
            <a:schemeClr val="tx1"/>
          </a:solidFill>
          <a:latin typeface="+mn-lt"/>
          <a:ea typeface="+mn-ea"/>
          <a:cs typeface="+mn-cs"/>
        </a:defRPr>
      </a:lvl6pPr>
      <a:lvl7pPr marL="2797561" algn="l" defTabSz="932520" rtl="0" eaLnBrk="1" latinLnBrk="0" hangingPunct="1">
        <a:defRPr sz="1938" kern="1200">
          <a:solidFill>
            <a:schemeClr val="tx1"/>
          </a:solidFill>
          <a:latin typeface="+mn-lt"/>
          <a:ea typeface="+mn-ea"/>
          <a:cs typeface="+mn-cs"/>
        </a:defRPr>
      </a:lvl7pPr>
      <a:lvl8pPr marL="3263822" algn="l" defTabSz="932520" rtl="0" eaLnBrk="1" latinLnBrk="0" hangingPunct="1">
        <a:defRPr sz="1938" kern="1200">
          <a:solidFill>
            <a:schemeClr val="tx1"/>
          </a:solidFill>
          <a:latin typeface="+mn-lt"/>
          <a:ea typeface="+mn-ea"/>
          <a:cs typeface="+mn-cs"/>
        </a:defRPr>
      </a:lvl8pPr>
      <a:lvl9pPr marL="3730081" algn="l" defTabSz="932520" rtl="0" eaLnBrk="1" latinLnBrk="0" hangingPunct="1">
        <a:defRPr sz="193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8.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4.xml"/><Relationship Id="rId4" Type="http://schemas.openxmlformats.org/officeDocument/2006/relationships/chart" Target="../charts/char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4.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5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slide" Target="slide6.xml"/><Relationship Id="rId5" Type="http://schemas.openxmlformats.org/officeDocument/2006/relationships/chart" Target="../charts/chart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22.emf"/><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slide" Target="slide27.xml"/><Relationship Id="rId5" Type="http://schemas.openxmlformats.org/officeDocument/2006/relationships/chart" Target="../charts/chart14.xml"/><Relationship Id="rId4" Type="http://schemas.openxmlformats.org/officeDocument/2006/relationships/slide" Target="slide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5.xml"/><Relationship Id="rId1" Type="http://schemas.openxmlformats.org/officeDocument/2006/relationships/slideLayout" Target="../slideLayouts/slideLayout10.xml"/><Relationship Id="rId6" Type="http://schemas.openxmlformats.org/officeDocument/2006/relationships/chart" Target="../charts/chart16.xml"/><Relationship Id="rId5" Type="http://schemas.openxmlformats.org/officeDocument/2006/relationships/slide" Target="slide19.xml"/><Relationship Id="rId4" Type="http://schemas.openxmlformats.org/officeDocument/2006/relationships/slide" Target="slide6.xml"/></Relationships>
</file>

<file path=ppt/slides/_rels/slide19.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slide" Target="slide11.xml"/><Relationship Id="rId5" Type="http://schemas.openxmlformats.org/officeDocument/2006/relationships/slide" Target="slide6.xml"/><Relationship Id="rId4" Type="http://schemas.openxmlformats.org/officeDocument/2006/relationships/chart" Target="../charts/char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7.xml"/><Relationship Id="rId1" Type="http://schemas.openxmlformats.org/officeDocument/2006/relationships/slideLayout" Target="../slideLayouts/slideLayout43.xml"/><Relationship Id="rId4" Type="http://schemas.openxmlformats.org/officeDocument/2006/relationships/chart" Target="../charts/chart19.xml"/></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slide" Target="slide21.xml"/><Relationship Id="rId5" Type="http://schemas.openxmlformats.org/officeDocument/2006/relationships/slide" Target="slide6.xml"/><Relationship Id="rId4" Type="http://schemas.openxmlformats.org/officeDocument/2006/relationships/chart" Target="../charts/chart21.xml"/></Relationships>
</file>

<file path=ppt/slides/_rels/slide23.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slideLayout" Target="../slideLayouts/slideLayout192.xml"/><Relationship Id="rId4" Type="http://schemas.openxmlformats.org/officeDocument/2006/relationships/tags" Target="../tags/tag4.xml"/><Relationship Id="rId9"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5.xml"/><Relationship Id="rId2" Type="http://schemas.openxmlformats.org/officeDocument/2006/relationships/notesSlide" Target="../notesSlides/notesSlide10.xml"/><Relationship Id="rId1" Type="http://schemas.openxmlformats.org/officeDocument/2006/relationships/slideLayout" Target="../slideLayouts/slideLayout154.xml"/><Relationship Id="rId6" Type="http://schemas.openxmlformats.org/officeDocument/2006/relationships/chart" Target="../charts/chart23.xml"/><Relationship Id="rId5" Type="http://schemas.openxmlformats.org/officeDocument/2006/relationships/chart" Target="../charts/chart22.xml"/><Relationship Id="rId4" Type="http://schemas.openxmlformats.org/officeDocument/2006/relationships/slide" Target="slide6.xml"/></Relationships>
</file>

<file path=ppt/slides/_rels/slide2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chart" Target="../charts/chart24.xml"/><Relationship Id="rId1" Type="http://schemas.openxmlformats.org/officeDocument/2006/relationships/slideLayout" Target="../slideLayouts/slideLayout159.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59.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emf"/><Relationship Id="rId1" Type="http://schemas.openxmlformats.org/officeDocument/2006/relationships/slideLayout" Target="../slideLayouts/slideLayout204.xml"/><Relationship Id="rId4" Type="http://schemas.openxmlformats.org/officeDocument/2006/relationships/slide" Target="slide17.xml"/></Relationships>
</file>

<file path=ppt/slides/_rels/slide2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chart" Target="../charts/chart28.xml"/><Relationship Id="rId4" Type="http://schemas.openxmlformats.org/officeDocument/2006/relationships/chart" Target="../charts/chart2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slide" Target="slide17.xml"/><Relationship Id="rId4" Type="http://schemas.openxmlformats.org/officeDocument/2006/relationships/chart" Target="../charts/chart30.xml"/></Relationships>
</file>

<file path=ppt/slides/_rels/slide3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slide" Target="slide24.xml"/><Relationship Id="rId1" Type="http://schemas.openxmlformats.org/officeDocument/2006/relationships/slideLayout" Target="../slideLayouts/slideLayout10.xml"/><Relationship Id="rId6" Type="http://schemas.openxmlformats.org/officeDocument/2006/relationships/slide" Target="slide4.xml"/><Relationship Id="rId5" Type="http://schemas.openxmlformats.org/officeDocument/2006/relationships/image" Target="../media/image5.png"/><Relationship Id="rId4" Type="http://schemas.openxmlformats.org/officeDocument/2006/relationships/slide" Target="slide15.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54.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54.xml"/><Relationship Id="rId6" Type="http://schemas.openxmlformats.org/officeDocument/2006/relationships/chart" Target="../charts/chart32.xml"/><Relationship Id="rId5" Type="http://schemas.openxmlformats.org/officeDocument/2006/relationships/slide" Target="slide6.xml"/><Relationship Id="rId4" Type="http://schemas.openxmlformats.org/officeDocument/2006/relationships/chart" Target="../charts/chart31.xml"/></Relationships>
</file>

<file path=ppt/slides/_rels/slide34.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slide" Target="slide6.xml"/><Relationship Id="rId4" Type="http://schemas.openxmlformats.org/officeDocument/2006/relationships/chart" Target="../charts/chart3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54.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chart" Target="../charts/chart35.xml"/></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chart" Target="../charts/chart38.xml"/><Relationship Id="rId2" Type="http://schemas.openxmlformats.org/officeDocument/2006/relationships/slideLayout" Target="../slideLayouts/slideLayout169.xml"/><Relationship Id="rId1" Type="http://schemas.openxmlformats.org/officeDocument/2006/relationships/themeOverride" Target="../theme/themeOverride4.xml"/><Relationship Id="rId6" Type="http://schemas.openxmlformats.org/officeDocument/2006/relationships/image" Target="../media/image6.png"/><Relationship Id="rId11" Type="http://schemas.openxmlformats.org/officeDocument/2006/relationships/chart" Target="../charts/chart40.xml"/><Relationship Id="rId5" Type="http://schemas.openxmlformats.org/officeDocument/2006/relationships/chart" Target="../charts/chart37.xml"/><Relationship Id="rId10" Type="http://schemas.openxmlformats.org/officeDocument/2006/relationships/image" Target="../media/image8.png"/><Relationship Id="rId4" Type="http://schemas.openxmlformats.org/officeDocument/2006/relationships/chart" Target="../charts/chart36.xml"/><Relationship Id="rId9" Type="http://schemas.openxmlformats.org/officeDocument/2006/relationships/chart" Target="../charts/chart39.xml"/></Relationships>
</file>

<file path=ppt/slides/_rels/slide3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18.xml"/><Relationship Id="rId7" Type="http://schemas.openxmlformats.org/officeDocument/2006/relationships/slide" Target="slide33.xml"/><Relationship Id="rId2" Type="http://schemas.openxmlformats.org/officeDocument/2006/relationships/notesSlide" Target="../notesSlides/notesSlide15.xml"/><Relationship Id="rId1" Type="http://schemas.openxmlformats.org/officeDocument/2006/relationships/slideLayout" Target="../slideLayouts/slideLayout165.xml"/><Relationship Id="rId6" Type="http://schemas.openxmlformats.org/officeDocument/2006/relationships/image" Target="../media/image15.emf"/><Relationship Id="rId5" Type="http://schemas.openxmlformats.org/officeDocument/2006/relationships/slide" Target="slide35.xml"/><Relationship Id="rId10" Type="http://schemas.openxmlformats.org/officeDocument/2006/relationships/image" Target="../media/image27.png"/><Relationship Id="rId4" Type="http://schemas.openxmlformats.org/officeDocument/2006/relationships/image" Target="../media/image14.emf"/><Relationship Id="rId9" Type="http://schemas.openxmlformats.org/officeDocument/2006/relationships/slide" Target="slide15.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54.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hart" Target="../charts/chart3.xml"/><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chart" Target="../charts/chart2.xml"/><Relationship Id="rId17" Type="http://schemas.openxmlformats.org/officeDocument/2006/relationships/slide" Target="slide31.xml"/><Relationship Id="rId2" Type="http://schemas.openxmlformats.org/officeDocument/2006/relationships/slideLayout" Target="../slideLayouts/slideLayout169.xml"/><Relationship Id="rId16" Type="http://schemas.openxmlformats.org/officeDocument/2006/relationships/image" Target="../media/image13.png"/><Relationship Id="rId1" Type="http://schemas.openxmlformats.org/officeDocument/2006/relationships/themeOverride" Target="../theme/themeOverride2.xml"/><Relationship Id="rId6" Type="http://schemas.openxmlformats.org/officeDocument/2006/relationships/image" Target="../media/image7.png"/><Relationship Id="rId11" Type="http://schemas.openxmlformats.org/officeDocument/2006/relationships/image" Target="../media/image12.jpg"/><Relationship Id="rId5" Type="http://schemas.openxmlformats.org/officeDocument/2006/relationships/image" Target="../media/image6.png"/><Relationship Id="rId15" Type="http://schemas.openxmlformats.org/officeDocument/2006/relationships/chart" Target="../charts/chart5.xml"/><Relationship Id="rId10" Type="http://schemas.openxmlformats.org/officeDocument/2006/relationships/image" Target="../media/image11.png"/><Relationship Id="rId4" Type="http://schemas.openxmlformats.org/officeDocument/2006/relationships/chart" Target="../charts/chart1.xml"/><Relationship Id="rId9" Type="http://schemas.openxmlformats.org/officeDocument/2006/relationships/image" Target="../media/image10.jpg"/><Relationship Id="rId14" Type="http://schemas.openxmlformats.org/officeDocument/2006/relationships/chart" Target="../charts/char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4.xml"/><Relationship Id="rId5" Type="http://schemas.openxmlformats.org/officeDocument/2006/relationships/chart" Target="../charts/chart7.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slide" Target="slide18.xml"/><Relationship Id="rId7" Type="http://schemas.openxmlformats.org/officeDocument/2006/relationships/image" Target="../media/image15.emf"/><Relationship Id="rId12"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65.xml"/><Relationship Id="rId6" Type="http://schemas.openxmlformats.org/officeDocument/2006/relationships/slide" Target="slide35.xml"/><Relationship Id="rId11" Type="http://schemas.openxmlformats.org/officeDocument/2006/relationships/slide" Target="slide15.xml"/><Relationship Id="rId5" Type="http://schemas.openxmlformats.org/officeDocument/2006/relationships/slide" Target="slide9.xml"/><Relationship Id="rId10" Type="http://schemas.openxmlformats.org/officeDocument/2006/relationships/slide" Target="slide20.xml"/><Relationship Id="rId4" Type="http://schemas.openxmlformats.org/officeDocument/2006/relationships/image" Target="../media/image14.emf"/><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5.png"/><Relationship Id="rId1" Type="http://schemas.openxmlformats.org/officeDocument/2006/relationships/slideLayout" Target="../slideLayouts/slideLayout227.xml"/><Relationship Id="rId5" Type="http://schemas.openxmlformats.org/officeDocument/2006/relationships/image" Target="../media/image17.png"/><Relationship Id="rId4" Type="http://schemas.openxmlformats.org/officeDocument/2006/relationships/chart" Target="../charts/chart9.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76.xml"/><Relationship Id="rId5" Type="http://schemas.openxmlformats.org/officeDocument/2006/relationships/slide" Target="slide6.xml"/><Relationship Id="rId4" Type="http://schemas.openxmlformats.org/officeDocument/2006/relationships/chart" Target="../charts/char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957" y="1310657"/>
            <a:ext cx="11887518" cy="1661993"/>
          </a:xfrm>
        </p:spPr>
        <p:txBody>
          <a:bodyPr/>
          <a:lstStyle/>
          <a:p>
            <a:r>
              <a:rPr lang="en-US" sz="6000" dirty="0" smtClean="0"/>
              <a:t>Azure Service Adoption </a:t>
            </a:r>
            <a:br>
              <a:rPr lang="en-US" sz="6000" dirty="0" smtClean="0"/>
            </a:br>
            <a:r>
              <a:rPr lang="en-US" sz="6000" dirty="0" smtClean="0"/>
              <a:t>and Customer Migration Study</a:t>
            </a:r>
            <a:endParaRPr lang="en-US" dirty="0"/>
          </a:p>
        </p:txBody>
      </p:sp>
      <p:sp>
        <p:nvSpPr>
          <p:cNvPr id="3" name="Content Placeholder 2"/>
          <p:cNvSpPr>
            <a:spLocks noGrp="1"/>
          </p:cNvSpPr>
          <p:nvPr>
            <p:ph sz="quarter" idx="10"/>
          </p:nvPr>
        </p:nvSpPr>
        <p:spPr>
          <a:xfrm>
            <a:off x="548957" y="3544566"/>
            <a:ext cx="7315200" cy="1255728"/>
          </a:xfrm>
        </p:spPr>
        <p:txBody>
          <a:bodyPr/>
          <a:lstStyle/>
          <a:p>
            <a:r>
              <a:rPr lang="en-US" sz="3200" dirty="0" smtClean="0"/>
              <a:t>C+E Analytics and Insights</a:t>
            </a:r>
          </a:p>
          <a:p>
            <a:endParaRPr lang="en-US" dirty="0"/>
          </a:p>
          <a:p>
            <a:r>
              <a:rPr lang="en-US" dirty="0" smtClean="0"/>
              <a:t>May, 2015</a:t>
            </a:r>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2651"/>
          <a:stretch/>
        </p:blipFill>
        <p:spPr>
          <a:xfrm>
            <a:off x="787257" y="6201899"/>
            <a:ext cx="1451232" cy="7926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8151" y="111868"/>
            <a:ext cx="1033675" cy="426449"/>
          </a:xfrm>
          <a:prstGeom prst="rect">
            <a:avLst/>
          </a:prstGeom>
        </p:spPr>
      </p:pic>
    </p:spTree>
    <p:extLst>
      <p:ext uri="{BB962C8B-B14F-4D97-AF65-F5344CB8AC3E}">
        <p14:creationId xmlns:p14="http://schemas.microsoft.com/office/powerpoint/2010/main" val="3234764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2" name="Title 1"/>
          <p:cNvSpPr>
            <a:spLocks noGrp="1"/>
          </p:cNvSpPr>
          <p:nvPr>
            <p:ph type="title"/>
          </p:nvPr>
        </p:nvSpPr>
        <p:spPr>
          <a:xfrm>
            <a:off x="259531" y="121183"/>
            <a:ext cx="11375536" cy="1107996"/>
          </a:xfrm>
        </p:spPr>
        <p:txBody>
          <a:bodyPr/>
          <a:lstStyle/>
          <a:p>
            <a:r>
              <a:rPr lang="en-US" sz="4000" dirty="0" smtClean="0">
                <a:solidFill>
                  <a:schemeClr val="tx1"/>
                </a:solidFill>
                <a:cs typeface="Segoe UI" pitchFamily="34" charset="0"/>
              </a:rPr>
              <a:t>Based on current run rates we will be $6 B behind AWS in Annual Revenue by FY20</a:t>
            </a:r>
            <a:endParaRPr lang="en-US" sz="4000" dirty="0">
              <a:solidFill>
                <a:schemeClr val="tx1"/>
              </a:solidFill>
              <a:cs typeface="Segoe UI" pitchFamily="34" charset="0"/>
            </a:endParaRPr>
          </a:p>
        </p:txBody>
      </p:sp>
      <p:graphicFrame>
        <p:nvGraphicFramePr>
          <p:cNvPr id="31" name="Chart 30"/>
          <p:cNvGraphicFramePr>
            <a:graphicFrameLocks/>
          </p:cNvGraphicFramePr>
          <p:nvPr>
            <p:extLst>
              <p:ext uri="{D42A27DB-BD31-4B8C-83A1-F6EECF244321}">
                <p14:modId xmlns:p14="http://schemas.microsoft.com/office/powerpoint/2010/main" val="333310203"/>
              </p:ext>
            </p:extLst>
          </p:nvPr>
        </p:nvGraphicFramePr>
        <p:xfrm>
          <a:off x="1430190" y="3448795"/>
          <a:ext cx="9815804" cy="32048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614269871"/>
              </p:ext>
            </p:extLst>
          </p:nvPr>
        </p:nvGraphicFramePr>
        <p:xfrm>
          <a:off x="1457286" y="1432710"/>
          <a:ext cx="9762647" cy="2010709"/>
        </p:xfrm>
        <a:graphic>
          <a:graphicData uri="http://schemas.openxmlformats.org/drawingml/2006/table">
            <a:tbl>
              <a:tblPr firstRow="1" bandRow="1"/>
              <a:tblGrid>
                <a:gridCol w="987235"/>
                <a:gridCol w="877541"/>
                <a:gridCol w="877541"/>
                <a:gridCol w="877541"/>
                <a:gridCol w="877541"/>
                <a:gridCol w="877541"/>
                <a:gridCol w="877541"/>
                <a:gridCol w="877541"/>
                <a:gridCol w="877541"/>
                <a:gridCol w="987235"/>
                <a:gridCol w="767849"/>
              </a:tblGrid>
              <a:tr h="271624">
                <a:tc>
                  <a:txBody>
                    <a:bodyPr/>
                    <a:lstStyle>
                      <a:lvl1pPr marL="0" algn="l" defTabSz="932742" rtl="0" eaLnBrk="1" latinLnBrk="0" hangingPunct="1">
                        <a:defRPr sz="1800" b="1" kern="1200">
                          <a:solidFill>
                            <a:schemeClr val="lt1"/>
                          </a:solidFill>
                          <a:latin typeface="Calibri"/>
                        </a:defRPr>
                      </a:lvl1pPr>
                      <a:lvl2pPr marL="466371" algn="l" defTabSz="932742" rtl="0" eaLnBrk="1" latinLnBrk="0" hangingPunct="1">
                        <a:defRPr sz="1800" b="1" kern="1200">
                          <a:solidFill>
                            <a:schemeClr val="lt1"/>
                          </a:solidFill>
                          <a:latin typeface="Calibri"/>
                        </a:defRPr>
                      </a:lvl2pPr>
                      <a:lvl3pPr marL="932742" algn="l" defTabSz="932742" rtl="0" eaLnBrk="1" latinLnBrk="0" hangingPunct="1">
                        <a:defRPr sz="1800" b="1" kern="1200">
                          <a:solidFill>
                            <a:schemeClr val="lt1"/>
                          </a:solidFill>
                          <a:latin typeface="Calibri"/>
                        </a:defRPr>
                      </a:lvl3pPr>
                      <a:lvl4pPr marL="1399113" algn="l" defTabSz="932742" rtl="0" eaLnBrk="1" latinLnBrk="0" hangingPunct="1">
                        <a:defRPr sz="1800" b="1" kern="1200">
                          <a:solidFill>
                            <a:schemeClr val="lt1"/>
                          </a:solidFill>
                          <a:latin typeface="Calibri"/>
                        </a:defRPr>
                      </a:lvl4pPr>
                      <a:lvl5pPr marL="1865484" algn="l" defTabSz="932742" rtl="0" eaLnBrk="1" latinLnBrk="0" hangingPunct="1">
                        <a:defRPr sz="1800" b="1" kern="1200">
                          <a:solidFill>
                            <a:schemeClr val="lt1"/>
                          </a:solidFill>
                          <a:latin typeface="Calibri"/>
                        </a:defRPr>
                      </a:lvl5pPr>
                      <a:lvl6pPr marL="2331856" algn="l" defTabSz="932742" rtl="0" eaLnBrk="1" latinLnBrk="0" hangingPunct="1">
                        <a:defRPr sz="1800" b="1" kern="1200">
                          <a:solidFill>
                            <a:schemeClr val="lt1"/>
                          </a:solidFill>
                          <a:latin typeface="Calibri"/>
                        </a:defRPr>
                      </a:lvl6pPr>
                      <a:lvl7pPr marL="2798226" algn="l" defTabSz="932742" rtl="0" eaLnBrk="1" latinLnBrk="0" hangingPunct="1">
                        <a:defRPr sz="1800" b="1" kern="1200">
                          <a:solidFill>
                            <a:schemeClr val="lt1"/>
                          </a:solidFill>
                          <a:latin typeface="Calibri"/>
                        </a:defRPr>
                      </a:lvl7pPr>
                      <a:lvl8pPr marL="3264597" algn="l" defTabSz="932742" rtl="0" eaLnBrk="1" latinLnBrk="0" hangingPunct="1">
                        <a:defRPr sz="1800" b="1" kern="1200">
                          <a:solidFill>
                            <a:schemeClr val="lt1"/>
                          </a:solidFill>
                          <a:latin typeface="Calibri"/>
                        </a:defRPr>
                      </a:lvl8pPr>
                      <a:lvl9pPr marL="3730969" algn="l" defTabSz="932742" rtl="0" eaLnBrk="1" latinLnBrk="0" hangingPunct="1">
                        <a:defRPr sz="1800" b="1" kern="1200">
                          <a:solidFill>
                            <a:schemeClr val="lt1"/>
                          </a:solidFill>
                          <a:latin typeface="Calibri"/>
                        </a:defRPr>
                      </a:lvl9pPr>
                    </a:lstStyle>
                    <a:p>
                      <a:endParaRPr lang="en-US" sz="8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gridSpan="4">
                  <a:txBody>
                    <a:bodyPr/>
                    <a:lstStyle>
                      <a:lvl1pPr marL="0" algn="l" defTabSz="932742" rtl="0" eaLnBrk="1" latinLnBrk="0" hangingPunct="1">
                        <a:defRPr sz="1800" b="1" kern="1200">
                          <a:solidFill>
                            <a:schemeClr val="lt1"/>
                          </a:solidFill>
                          <a:latin typeface="Calibri"/>
                        </a:defRPr>
                      </a:lvl1pPr>
                      <a:lvl2pPr marL="466371" algn="l" defTabSz="932742" rtl="0" eaLnBrk="1" latinLnBrk="0" hangingPunct="1">
                        <a:defRPr sz="1800" b="1" kern="1200">
                          <a:solidFill>
                            <a:schemeClr val="lt1"/>
                          </a:solidFill>
                          <a:latin typeface="Calibri"/>
                        </a:defRPr>
                      </a:lvl2pPr>
                      <a:lvl3pPr marL="932742" algn="l" defTabSz="932742" rtl="0" eaLnBrk="1" latinLnBrk="0" hangingPunct="1">
                        <a:defRPr sz="1800" b="1" kern="1200">
                          <a:solidFill>
                            <a:schemeClr val="lt1"/>
                          </a:solidFill>
                          <a:latin typeface="Calibri"/>
                        </a:defRPr>
                      </a:lvl3pPr>
                      <a:lvl4pPr marL="1399113" algn="l" defTabSz="932742" rtl="0" eaLnBrk="1" latinLnBrk="0" hangingPunct="1">
                        <a:defRPr sz="1800" b="1" kern="1200">
                          <a:solidFill>
                            <a:schemeClr val="lt1"/>
                          </a:solidFill>
                          <a:latin typeface="Calibri"/>
                        </a:defRPr>
                      </a:lvl4pPr>
                      <a:lvl5pPr marL="1865484" algn="l" defTabSz="932742" rtl="0" eaLnBrk="1" latinLnBrk="0" hangingPunct="1">
                        <a:defRPr sz="1800" b="1" kern="1200">
                          <a:solidFill>
                            <a:schemeClr val="lt1"/>
                          </a:solidFill>
                          <a:latin typeface="Calibri"/>
                        </a:defRPr>
                      </a:lvl5pPr>
                      <a:lvl6pPr marL="2331856" algn="l" defTabSz="932742" rtl="0" eaLnBrk="1" latinLnBrk="0" hangingPunct="1">
                        <a:defRPr sz="1800" b="1" kern="1200">
                          <a:solidFill>
                            <a:schemeClr val="lt1"/>
                          </a:solidFill>
                          <a:latin typeface="Calibri"/>
                        </a:defRPr>
                      </a:lvl6pPr>
                      <a:lvl7pPr marL="2798226" algn="l" defTabSz="932742" rtl="0" eaLnBrk="1" latinLnBrk="0" hangingPunct="1">
                        <a:defRPr sz="1800" b="1" kern="1200">
                          <a:solidFill>
                            <a:schemeClr val="lt1"/>
                          </a:solidFill>
                          <a:latin typeface="Calibri"/>
                        </a:defRPr>
                      </a:lvl7pPr>
                      <a:lvl8pPr marL="3264597" algn="l" defTabSz="932742" rtl="0" eaLnBrk="1" latinLnBrk="0" hangingPunct="1">
                        <a:defRPr sz="1800" b="1" kern="1200">
                          <a:solidFill>
                            <a:schemeClr val="lt1"/>
                          </a:solidFill>
                          <a:latin typeface="Calibri"/>
                        </a:defRPr>
                      </a:lvl8pPr>
                      <a:lvl9pPr marL="3730969" algn="l" defTabSz="932742" rtl="0" eaLnBrk="1" latinLnBrk="0" hangingPunct="1">
                        <a:defRPr sz="1800" b="1" kern="1200">
                          <a:solidFill>
                            <a:schemeClr val="lt1"/>
                          </a:solidFill>
                          <a:latin typeface="Calibri"/>
                        </a:defRPr>
                      </a:lvl9pPr>
                    </a:lstStyle>
                    <a:p>
                      <a:pPr algn="ctr"/>
                      <a:r>
                        <a:rPr lang="en-US" sz="1000" b="1" dirty="0" smtClean="0"/>
                        <a:t>FY14</a:t>
                      </a:r>
                      <a:endParaRPr lang="en-US" sz="1000" b="1" dirty="0"/>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hMerge="1">
                  <a:txBody>
                    <a:bodyPr/>
                    <a:lstStyle/>
                    <a:p>
                      <a:endParaRPr lang="en-US" dirty="0"/>
                    </a:p>
                  </a:txBody>
                  <a:tcPr/>
                </a:tc>
                <a:tc hMerge="1">
                  <a:txBody>
                    <a:bodyPr/>
                    <a:lstStyle/>
                    <a:p>
                      <a:endParaRPr lang="en-US"/>
                    </a:p>
                  </a:txBody>
                  <a:tcPr/>
                </a:tc>
                <a:tc hMerge="1">
                  <a:txBody>
                    <a:bodyPr/>
                    <a:lstStyle/>
                    <a:p>
                      <a:endParaRPr lang="en-US"/>
                    </a:p>
                  </a:txBody>
                  <a:tcPr/>
                </a:tc>
                <a:tc gridSpan="4">
                  <a:txBody>
                    <a:bodyPr/>
                    <a:lstStyle>
                      <a:lvl1pPr marL="0" algn="l" defTabSz="932742" rtl="0" eaLnBrk="1" latinLnBrk="0" hangingPunct="1">
                        <a:defRPr sz="1800" b="1" kern="1200">
                          <a:solidFill>
                            <a:schemeClr val="lt1"/>
                          </a:solidFill>
                          <a:latin typeface="Calibri"/>
                        </a:defRPr>
                      </a:lvl1pPr>
                      <a:lvl2pPr marL="466371" algn="l" defTabSz="932742" rtl="0" eaLnBrk="1" latinLnBrk="0" hangingPunct="1">
                        <a:defRPr sz="1800" b="1" kern="1200">
                          <a:solidFill>
                            <a:schemeClr val="lt1"/>
                          </a:solidFill>
                          <a:latin typeface="Calibri"/>
                        </a:defRPr>
                      </a:lvl2pPr>
                      <a:lvl3pPr marL="932742" algn="l" defTabSz="932742" rtl="0" eaLnBrk="1" latinLnBrk="0" hangingPunct="1">
                        <a:defRPr sz="1800" b="1" kern="1200">
                          <a:solidFill>
                            <a:schemeClr val="lt1"/>
                          </a:solidFill>
                          <a:latin typeface="Calibri"/>
                        </a:defRPr>
                      </a:lvl3pPr>
                      <a:lvl4pPr marL="1399113" algn="l" defTabSz="932742" rtl="0" eaLnBrk="1" latinLnBrk="0" hangingPunct="1">
                        <a:defRPr sz="1800" b="1" kern="1200">
                          <a:solidFill>
                            <a:schemeClr val="lt1"/>
                          </a:solidFill>
                          <a:latin typeface="Calibri"/>
                        </a:defRPr>
                      </a:lvl4pPr>
                      <a:lvl5pPr marL="1865484" algn="l" defTabSz="932742" rtl="0" eaLnBrk="1" latinLnBrk="0" hangingPunct="1">
                        <a:defRPr sz="1800" b="1" kern="1200">
                          <a:solidFill>
                            <a:schemeClr val="lt1"/>
                          </a:solidFill>
                          <a:latin typeface="Calibri"/>
                        </a:defRPr>
                      </a:lvl5pPr>
                      <a:lvl6pPr marL="2331856" algn="l" defTabSz="932742" rtl="0" eaLnBrk="1" latinLnBrk="0" hangingPunct="1">
                        <a:defRPr sz="1800" b="1" kern="1200">
                          <a:solidFill>
                            <a:schemeClr val="lt1"/>
                          </a:solidFill>
                          <a:latin typeface="Calibri"/>
                        </a:defRPr>
                      </a:lvl6pPr>
                      <a:lvl7pPr marL="2798226" algn="l" defTabSz="932742" rtl="0" eaLnBrk="1" latinLnBrk="0" hangingPunct="1">
                        <a:defRPr sz="1800" b="1" kern="1200">
                          <a:solidFill>
                            <a:schemeClr val="lt1"/>
                          </a:solidFill>
                          <a:latin typeface="Calibri"/>
                        </a:defRPr>
                      </a:lvl7pPr>
                      <a:lvl8pPr marL="3264597" algn="l" defTabSz="932742" rtl="0" eaLnBrk="1" latinLnBrk="0" hangingPunct="1">
                        <a:defRPr sz="1800" b="1" kern="1200">
                          <a:solidFill>
                            <a:schemeClr val="lt1"/>
                          </a:solidFill>
                          <a:latin typeface="Calibri"/>
                        </a:defRPr>
                      </a:lvl8pPr>
                      <a:lvl9pPr marL="3730969" algn="l" defTabSz="932742" rtl="0" eaLnBrk="1" latinLnBrk="0" hangingPunct="1">
                        <a:defRPr sz="1800" b="1" kern="1200">
                          <a:solidFill>
                            <a:schemeClr val="lt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t>FY20</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hMerge="1">
                  <a:txBody>
                    <a:bodyPr/>
                    <a:lstStyle/>
                    <a:p>
                      <a:pPr algn="ctr"/>
                      <a:endParaRPr lang="en-US" sz="1200" dirty="0"/>
                    </a:p>
                  </a:txBody>
                  <a:tcPr anchor="ctr"/>
                </a:tc>
                <a:tc hMerge="1">
                  <a:txBody>
                    <a:bodyPr/>
                    <a:lstStyle/>
                    <a:p>
                      <a:pPr algn="ctr"/>
                      <a:endParaRPr lang="en-US" sz="1200" dirty="0"/>
                    </a:p>
                  </a:txBody>
                  <a:tcPr anchor="ctr"/>
                </a:tc>
                <a:tc hMerge="1">
                  <a:txBody>
                    <a:bodyPr/>
                    <a:lstStyle/>
                    <a:p>
                      <a:pPr algn="ctr"/>
                      <a:endParaRPr lang="en-US" sz="1200" dirty="0"/>
                    </a:p>
                  </a:txBody>
                  <a:tcPr anchor="ctr"/>
                </a:tc>
                <a:tc gridSpan="2">
                  <a:txBody>
                    <a:bodyPr/>
                    <a:lstStyle>
                      <a:lvl1pPr marL="0" algn="l" defTabSz="932742" rtl="0" eaLnBrk="1" latinLnBrk="0" hangingPunct="1">
                        <a:defRPr sz="1800" b="1" kern="1200">
                          <a:solidFill>
                            <a:schemeClr val="lt1"/>
                          </a:solidFill>
                          <a:latin typeface="Calibri"/>
                        </a:defRPr>
                      </a:lvl1pPr>
                      <a:lvl2pPr marL="466371" algn="l" defTabSz="932742" rtl="0" eaLnBrk="1" latinLnBrk="0" hangingPunct="1">
                        <a:defRPr sz="1800" b="1" kern="1200">
                          <a:solidFill>
                            <a:schemeClr val="lt1"/>
                          </a:solidFill>
                          <a:latin typeface="Calibri"/>
                        </a:defRPr>
                      </a:lvl2pPr>
                      <a:lvl3pPr marL="932742" algn="l" defTabSz="932742" rtl="0" eaLnBrk="1" latinLnBrk="0" hangingPunct="1">
                        <a:defRPr sz="1800" b="1" kern="1200">
                          <a:solidFill>
                            <a:schemeClr val="lt1"/>
                          </a:solidFill>
                          <a:latin typeface="Calibri"/>
                        </a:defRPr>
                      </a:lvl3pPr>
                      <a:lvl4pPr marL="1399113" algn="l" defTabSz="932742" rtl="0" eaLnBrk="1" latinLnBrk="0" hangingPunct="1">
                        <a:defRPr sz="1800" b="1" kern="1200">
                          <a:solidFill>
                            <a:schemeClr val="lt1"/>
                          </a:solidFill>
                          <a:latin typeface="Calibri"/>
                        </a:defRPr>
                      </a:lvl4pPr>
                      <a:lvl5pPr marL="1865484" algn="l" defTabSz="932742" rtl="0" eaLnBrk="1" latinLnBrk="0" hangingPunct="1">
                        <a:defRPr sz="1800" b="1" kern="1200">
                          <a:solidFill>
                            <a:schemeClr val="lt1"/>
                          </a:solidFill>
                          <a:latin typeface="Calibri"/>
                        </a:defRPr>
                      </a:lvl5pPr>
                      <a:lvl6pPr marL="2331856" algn="l" defTabSz="932742" rtl="0" eaLnBrk="1" latinLnBrk="0" hangingPunct="1">
                        <a:defRPr sz="1800" b="1" kern="1200">
                          <a:solidFill>
                            <a:schemeClr val="lt1"/>
                          </a:solidFill>
                          <a:latin typeface="Calibri"/>
                        </a:defRPr>
                      </a:lvl6pPr>
                      <a:lvl7pPr marL="2798226" algn="l" defTabSz="932742" rtl="0" eaLnBrk="1" latinLnBrk="0" hangingPunct="1">
                        <a:defRPr sz="1800" b="1" kern="1200">
                          <a:solidFill>
                            <a:schemeClr val="lt1"/>
                          </a:solidFill>
                          <a:latin typeface="Calibri"/>
                        </a:defRPr>
                      </a:lvl7pPr>
                      <a:lvl8pPr marL="3264597" algn="l" defTabSz="932742" rtl="0" eaLnBrk="1" latinLnBrk="0" hangingPunct="1">
                        <a:defRPr sz="1800" b="1" kern="1200">
                          <a:solidFill>
                            <a:schemeClr val="lt1"/>
                          </a:solidFill>
                          <a:latin typeface="Calibri"/>
                        </a:defRPr>
                      </a:lvl8pPr>
                      <a:lvl9pPr marL="3730969" algn="l" defTabSz="932742" rtl="0" eaLnBrk="1" latinLnBrk="0" hangingPunct="1">
                        <a:defRPr sz="1800" b="1" kern="1200">
                          <a:solidFill>
                            <a:schemeClr val="lt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t>FY14 - FY20</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1" dirty="0" smtClean="0"/>
                    </a:p>
                  </a:txBody>
                  <a:tcPr anchor="ctr"/>
                </a:tc>
              </a:tr>
              <a:tr h="366123">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Revenue</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Rev. Growth</a:t>
                      </a:r>
                      <a:r>
                        <a:rPr lang="en-US" sz="900" baseline="0" dirty="0" smtClean="0"/>
                        <a:t> </a:t>
                      </a:r>
                      <a:r>
                        <a:rPr lang="en-US" sz="900" dirty="0" smtClean="0"/>
                        <a:t>YoY</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Share</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Sh. Growth YoY</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Revenue</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Revenue Growth YoY</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Share</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Share Growth YoY</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Revenue</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Revenue CAGR</a:t>
                      </a:r>
                      <a:endParaRPr lang="en-US" sz="9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28827">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r>
                        <a:rPr lang="en-US" sz="900" b="1" dirty="0" smtClean="0"/>
                        <a:t>AWS (High)</a:t>
                      </a:r>
                      <a:endParaRPr lang="en-US" sz="9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79646"/>
                    </a:solidFill>
                  </a:tcPr>
                </a:tc>
                <a:tc rowSpan="3">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$3,657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rowSpan="3">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58.3%</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rowSpan="3">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31.4%</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rowSpan="3">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10.7%</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$20,773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16.2%</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47.9%</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3.2%</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 $17,116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33.6%</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28827">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r>
                        <a:rPr lang="en-US" sz="900" b="1" dirty="0" smtClean="0"/>
                        <a:t>AWS (Core)</a:t>
                      </a:r>
                      <a:endParaRPr lang="en-US" sz="9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vMerge="1">
                  <a:txBody>
                    <a:bodyPr/>
                    <a:lstStyle/>
                    <a:p>
                      <a:pPr algn="ctr"/>
                      <a:endParaRPr lang="en-US" sz="900" dirty="0"/>
                    </a:p>
                  </a:txBody>
                  <a:tcPr anchor="ctr">
                    <a:solidFill>
                      <a:srgbClr val="D0D8E8"/>
                    </a:solidFill>
                  </a:tcPr>
                </a:tc>
                <a:tc vMerge="1">
                  <a:txBody>
                    <a:bodyPr/>
                    <a:lstStyle/>
                    <a:p>
                      <a:pPr algn="ctr"/>
                      <a:endParaRPr lang="en-US" sz="900" dirty="0"/>
                    </a:p>
                  </a:txBody>
                  <a:tcPr anchor="ctr">
                    <a:solidFill>
                      <a:srgbClr val="D0D8E8"/>
                    </a:solidFill>
                  </a:tcPr>
                </a:tc>
                <a:tc vMerge="1">
                  <a:txBody>
                    <a:bodyPr/>
                    <a:lstStyle/>
                    <a:p>
                      <a:pPr algn="ctr"/>
                      <a:endParaRPr lang="en-US" sz="900" dirty="0"/>
                    </a:p>
                  </a:txBody>
                  <a:tcPr anchor="ctr">
                    <a:solidFill>
                      <a:srgbClr val="D0D8E8"/>
                    </a:solidFill>
                  </a:tcPr>
                </a:tc>
                <a:tc vMerge="1">
                  <a:txBody>
                    <a:bodyPr/>
                    <a:lstStyle/>
                    <a:p>
                      <a:pPr algn="ctr"/>
                      <a:endParaRPr lang="en-US" sz="900" dirty="0"/>
                    </a:p>
                  </a:txBody>
                  <a:tcPr anchor="c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$18,172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13.9%</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41.9%</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1.2%</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 $14,515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30.6%</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r>
              <a:tr h="228827">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r>
                        <a:rPr lang="en-US" sz="900" b="1" dirty="0" smtClean="0"/>
                        <a:t>AWS (Low)</a:t>
                      </a:r>
                      <a:endParaRPr lang="en-US" sz="9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C00"/>
                    </a:solidFill>
                  </a:tcPr>
                </a:tc>
                <a:tc vMerge="1">
                  <a:txBody>
                    <a:bodyPr/>
                    <a:lstStyle/>
                    <a:p>
                      <a:pPr algn="ctr"/>
                      <a:endParaRPr lang="en-US" sz="900" dirty="0"/>
                    </a:p>
                  </a:txBody>
                  <a:tcPr anchor="ctr">
                    <a:solidFill>
                      <a:srgbClr val="E9EDF4"/>
                    </a:solidFill>
                  </a:tcPr>
                </a:tc>
                <a:tc vMerge="1">
                  <a:txBody>
                    <a:bodyPr/>
                    <a:lstStyle/>
                    <a:p>
                      <a:pPr algn="ctr"/>
                      <a:endParaRPr lang="en-US" sz="900" dirty="0"/>
                    </a:p>
                  </a:txBody>
                  <a:tcPr anchor="ctr">
                    <a:solidFill>
                      <a:srgbClr val="E9EDF4"/>
                    </a:solidFill>
                  </a:tcPr>
                </a:tc>
                <a:tc vMerge="1">
                  <a:txBody>
                    <a:bodyPr/>
                    <a:lstStyle/>
                    <a:p>
                      <a:pPr algn="ctr"/>
                      <a:endParaRPr lang="en-US" sz="900" dirty="0"/>
                    </a:p>
                  </a:txBody>
                  <a:tcPr anchor="ctr">
                    <a:solidFill>
                      <a:srgbClr val="E9EDF4"/>
                    </a:solidFill>
                  </a:tcPr>
                </a:tc>
                <a:tc vMerge="1">
                  <a:txBody>
                    <a:bodyPr/>
                    <a:lstStyle/>
                    <a:p>
                      <a:pPr algn="ctr"/>
                      <a:endParaRPr lang="en-US" sz="900" dirty="0"/>
                    </a:p>
                  </a:txBody>
                  <a:tcPr anchor="ctr">
                    <a:solidFill>
                      <a:srgbClr val="E9EDF4"/>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$15,896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12.6%</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36.7%</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0%</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 $12,239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27.8%</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28827">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r>
                        <a:rPr lang="en-US" sz="900" b="1" kern="1200" dirty="0" smtClean="0">
                          <a:solidFill>
                            <a:schemeClr val="dk1"/>
                          </a:solidFill>
                          <a:latin typeface="+mn-lt"/>
                          <a:ea typeface="+mn-ea"/>
                          <a:cs typeface="+mn-cs"/>
                        </a:rPr>
                        <a:t>Azure</a:t>
                      </a:r>
                      <a:r>
                        <a:rPr lang="en-US" sz="900" b="1" baseline="0" dirty="0" smtClean="0"/>
                        <a:t> (High)</a:t>
                      </a:r>
                      <a:endParaRPr lang="en-US" sz="9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F497D">
                        <a:lumMod val="40000"/>
                        <a:lumOff val="60000"/>
                      </a:srgbClr>
                    </a:solidFill>
                  </a:tcPr>
                </a:tc>
                <a:tc rowSpan="3">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$404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rowSpan="3">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167.8%</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rowSpan="3">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3.5%</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rowSpan="3">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87.3%</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$16,523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46.2%</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38.1%</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29.9%</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+ 16,119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85.6%</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r>
              <a:tr h="228827">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r>
                        <a:rPr lang="en-US" sz="900" b="1" dirty="0" smtClean="0"/>
                        <a:t>Azure</a:t>
                      </a:r>
                      <a:r>
                        <a:rPr lang="en-US" sz="900" b="1" baseline="0" dirty="0" smtClean="0"/>
                        <a:t> (Core)</a:t>
                      </a:r>
                      <a:endParaRPr lang="en-US" sz="9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BBB59"/>
                    </a:solidFill>
                  </a:tcPr>
                </a:tc>
                <a:tc vMerge="1">
                  <a:txBody>
                    <a:bodyPr/>
                    <a:lstStyle/>
                    <a:p>
                      <a:pPr algn="ctr"/>
                      <a:endParaRPr lang="en-US" sz="900" dirty="0"/>
                    </a:p>
                  </a:txBody>
                  <a:tcPr anchor="ctr">
                    <a:solidFill>
                      <a:srgbClr val="E9EDF4"/>
                    </a:solidFill>
                  </a:tcPr>
                </a:tc>
                <a:tc vMerge="1">
                  <a:txBody>
                    <a:bodyPr/>
                    <a:lstStyle/>
                    <a:p>
                      <a:pPr algn="ctr"/>
                      <a:endParaRPr lang="en-US" sz="900" dirty="0"/>
                    </a:p>
                  </a:txBody>
                  <a:tcPr anchor="ctr">
                    <a:solidFill>
                      <a:srgbClr val="E9EDF4"/>
                    </a:solidFill>
                  </a:tcPr>
                </a:tc>
                <a:tc vMerge="1">
                  <a:txBody>
                    <a:bodyPr/>
                    <a:lstStyle/>
                    <a:p>
                      <a:pPr algn="ctr"/>
                      <a:endParaRPr lang="en-US" sz="900" dirty="0"/>
                    </a:p>
                  </a:txBody>
                  <a:tcPr anchor="ctr">
                    <a:solidFill>
                      <a:srgbClr val="E9EDF4"/>
                    </a:solidFill>
                  </a:tcPr>
                </a:tc>
                <a:tc vMerge="1">
                  <a:txBody>
                    <a:bodyPr/>
                    <a:lstStyle/>
                    <a:p>
                      <a:pPr algn="ctr"/>
                      <a:endParaRPr lang="en-US" sz="900" dirty="0"/>
                    </a:p>
                  </a:txBody>
                  <a:tcPr anchor="ctr">
                    <a:solidFill>
                      <a:srgbClr val="E9EDF4"/>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$11,968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32.8%</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27.6%</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EDF4"/>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18.0%</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 $11,564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75.9%</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r>
              <a:tr h="228827">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r>
                        <a:rPr lang="en-US" sz="900" b="1" dirty="0" smtClean="0">
                          <a:solidFill>
                            <a:schemeClr val="bg1"/>
                          </a:solidFill>
                        </a:rPr>
                        <a:t>Azure</a:t>
                      </a:r>
                      <a:r>
                        <a:rPr lang="en-US" sz="900" b="1" baseline="0" dirty="0" smtClean="0">
                          <a:solidFill>
                            <a:schemeClr val="bg1"/>
                          </a:solidFill>
                        </a:rPr>
                        <a:t> (Low)</a:t>
                      </a:r>
                      <a:endParaRPr lang="en-US" sz="900" b="1" dirty="0">
                        <a:solidFill>
                          <a:schemeClr val="bg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70C0"/>
                    </a:solidFill>
                  </a:tcPr>
                </a:tc>
                <a:tc vMerge="1">
                  <a:txBody>
                    <a:bodyPr/>
                    <a:lstStyle/>
                    <a:p>
                      <a:pPr algn="ctr"/>
                      <a:endParaRPr lang="en-US" sz="900" dirty="0"/>
                    </a:p>
                  </a:txBody>
                  <a:tcPr anchor="ctr">
                    <a:solidFill>
                      <a:srgbClr val="D0D8E8"/>
                    </a:solidFill>
                  </a:tcPr>
                </a:tc>
                <a:tc vMerge="1">
                  <a:txBody>
                    <a:bodyPr/>
                    <a:lstStyle/>
                    <a:p>
                      <a:pPr algn="ctr"/>
                      <a:endParaRPr lang="en-US" sz="900" dirty="0"/>
                    </a:p>
                  </a:txBody>
                  <a:tcPr anchor="ctr">
                    <a:solidFill>
                      <a:srgbClr val="D0D8E8"/>
                    </a:solidFill>
                  </a:tcPr>
                </a:tc>
                <a:tc vMerge="1">
                  <a:txBody>
                    <a:bodyPr/>
                    <a:lstStyle/>
                    <a:p>
                      <a:pPr algn="ctr"/>
                      <a:endParaRPr lang="en-US" sz="900" dirty="0"/>
                    </a:p>
                  </a:txBody>
                  <a:tcPr anchor="ctr">
                    <a:solidFill>
                      <a:srgbClr val="D0D8E8"/>
                    </a:solidFill>
                  </a:tcPr>
                </a:tc>
                <a:tc vMerge="1">
                  <a:txBody>
                    <a:bodyPr/>
                    <a:lstStyle/>
                    <a:p>
                      <a:pPr algn="ctr"/>
                      <a:endParaRPr lang="en-US" sz="900" dirty="0"/>
                    </a:p>
                  </a:txBody>
                  <a:tcPr anchor="c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$7,174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27.2%</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16.5%</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13.0%</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 $6,770 M</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c>
                  <a:txBody>
                    <a:bodyPr/>
                    <a:lstStyle>
                      <a:lvl1pPr marL="0" algn="l" defTabSz="932742" rtl="0" eaLnBrk="1" latinLnBrk="0" hangingPunct="1">
                        <a:defRPr sz="1800" kern="1200">
                          <a:solidFill>
                            <a:schemeClr val="dk1"/>
                          </a:solidFill>
                          <a:latin typeface="Calibri"/>
                        </a:defRPr>
                      </a:lvl1pPr>
                      <a:lvl2pPr marL="466371" algn="l" defTabSz="932742" rtl="0" eaLnBrk="1" latinLnBrk="0" hangingPunct="1">
                        <a:defRPr sz="1800" kern="1200">
                          <a:solidFill>
                            <a:schemeClr val="dk1"/>
                          </a:solidFill>
                          <a:latin typeface="Calibri"/>
                        </a:defRPr>
                      </a:lvl2pPr>
                      <a:lvl3pPr marL="932742" algn="l" defTabSz="932742" rtl="0" eaLnBrk="1" latinLnBrk="0" hangingPunct="1">
                        <a:defRPr sz="1800" kern="1200">
                          <a:solidFill>
                            <a:schemeClr val="dk1"/>
                          </a:solidFill>
                          <a:latin typeface="Calibri"/>
                        </a:defRPr>
                      </a:lvl3pPr>
                      <a:lvl4pPr marL="1399113" algn="l" defTabSz="932742" rtl="0" eaLnBrk="1" latinLnBrk="0" hangingPunct="1">
                        <a:defRPr sz="1800" kern="1200">
                          <a:solidFill>
                            <a:schemeClr val="dk1"/>
                          </a:solidFill>
                          <a:latin typeface="Calibri"/>
                        </a:defRPr>
                      </a:lvl4pPr>
                      <a:lvl5pPr marL="1865484" algn="l" defTabSz="932742" rtl="0" eaLnBrk="1" latinLnBrk="0" hangingPunct="1">
                        <a:defRPr sz="1800" kern="1200">
                          <a:solidFill>
                            <a:schemeClr val="dk1"/>
                          </a:solidFill>
                          <a:latin typeface="Calibri"/>
                        </a:defRPr>
                      </a:lvl5pPr>
                      <a:lvl6pPr marL="2331856" algn="l" defTabSz="932742" rtl="0" eaLnBrk="1" latinLnBrk="0" hangingPunct="1">
                        <a:defRPr sz="1800" kern="1200">
                          <a:solidFill>
                            <a:schemeClr val="dk1"/>
                          </a:solidFill>
                          <a:latin typeface="Calibri"/>
                        </a:defRPr>
                      </a:lvl6pPr>
                      <a:lvl7pPr marL="2798226" algn="l" defTabSz="932742" rtl="0" eaLnBrk="1" latinLnBrk="0" hangingPunct="1">
                        <a:defRPr sz="1800" kern="1200">
                          <a:solidFill>
                            <a:schemeClr val="dk1"/>
                          </a:solidFill>
                          <a:latin typeface="Calibri"/>
                        </a:defRPr>
                      </a:lvl7pPr>
                      <a:lvl8pPr marL="3264597" algn="l" defTabSz="932742" rtl="0" eaLnBrk="1" latinLnBrk="0" hangingPunct="1">
                        <a:defRPr sz="1800" kern="1200">
                          <a:solidFill>
                            <a:schemeClr val="dk1"/>
                          </a:solidFill>
                          <a:latin typeface="Calibri"/>
                        </a:defRPr>
                      </a:lvl8pPr>
                      <a:lvl9pPr marL="3730969" algn="l" defTabSz="932742" rtl="0" eaLnBrk="1" latinLnBrk="0" hangingPunct="1">
                        <a:defRPr sz="1800" kern="1200">
                          <a:solidFill>
                            <a:schemeClr val="dk1"/>
                          </a:solidFill>
                          <a:latin typeface="Calibri"/>
                        </a:defRPr>
                      </a:lvl9pPr>
                    </a:lstStyle>
                    <a:p>
                      <a:pPr algn="ctr"/>
                      <a:r>
                        <a:rPr lang="en-US" sz="900" dirty="0" smtClean="0"/>
                        <a:t>61.5%</a:t>
                      </a:r>
                      <a:endParaRPr lang="en-US" sz="900" dirty="0"/>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D0D8E8"/>
                    </a:solidFill>
                  </a:tcPr>
                </a:tc>
              </a:tr>
            </a:tbl>
          </a:graphicData>
        </a:graphic>
      </p:graphicFrame>
      <p:sp>
        <p:nvSpPr>
          <p:cNvPr id="43" name="Rectangle 42"/>
          <p:cNvSpPr/>
          <p:nvPr/>
        </p:nvSpPr>
        <p:spPr bwMode="auto">
          <a:xfrm>
            <a:off x="5947300" y="2279439"/>
            <a:ext cx="888724" cy="267052"/>
          </a:xfrm>
          <a:prstGeom prst="rect">
            <a:avLst/>
          </a:prstGeom>
          <a:noFill/>
          <a:ln w="12700" cap="flat" cmpd="sng" algn="ctr">
            <a:solidFill>
              <a:srgbClr val="DC3C00"/>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p:nvSpPr>
        <p:spPr bwMode="auto">
          <a:xfrm>
            <a:off x="5947299" y="2960496"/>
            <a:ext cx="888724" cy="267052"/>
          </a:xfrm>
          <a:prstGeom prst="rect">
            <a:avLst/>
          </a:prstGeom>
          <a:noFill/>
          <a:ln w="12700" cap="flat" cmpd="sng" algn="ctr">
            <a:solidFill>
              <a:srgbClr val="DC3C00"/>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p:cNvSpPr/>
          <p:nvPr/>
        </p:nvSpPr>
        <p:spPr bwMode="auto">
          <a:xfrm>
            <a:off x="10446103" y="2279439"/>
            <a:ext cx="796502" cy="267052"/>
          </a:xfrm>
          <a:prstGeom prst="rect">
            <a:avLst/>
          </a:prstGeom>
          <a:noFill/>
          <a:ln w="12700" cap="flat" cmpd="sng" algn="ctr">
            <a:solidFill>
              <a:srgbClr val="DC3C00"/>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p:cNvSpPr/>
          <p:nvPr/>
        </p:nvSpPr>
        <p:spPr bwMode="auto">
          <a:xfrm>
            <a:off x="10454340" y="2968734"/>
            <a:ext cx="796503" cy="267052"/>
          </a:xfrm>
          <a:prstGeom prst="rect">
            <a:avLst/>
          </a:prstGeom>
          <a:noFill/>
          <a:ln w="12700" cap="flat" cmpd="sng" algn="ctr">
            <a:solidFill>
              <a:srgbClr val="DC3C00"/>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TextBox 46"/>
          <p:cNvSpPr txBox="1"/>
          <p:nvPr/>
        </p:nvSpPr>
        <p:spPr>
          <a:xfrm>
            <a:off x="10670228" y="3959362"/>
            <a:ext cx="720056" cy="44781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smtClean="0">
                <a:ln>
                  <a:noFill/>
                </a:ln>
                <a:solidFill>
                  <a:srgbClr val="0072C6"/>
                </a:solidFill>
                <a:effectLst/>
                <a:uLnTx/>
                <a:uFillTx/>
              </a:rPr>
              <a:t>$43 B</a:t>
            </a:r>
          </a:p>
        </p:txBody>
      </p:sp>
      <p:sp>
        <p:nvSpPr>
          <p:cNvPr id="48" name="TextBox 47"/>
          <p:cNvSpPr txBox="1"/>
          <p:nvPr/>
        </p:nvSpPr>
        <p:spPr>
          <a:xfrm>
            <a:off x="10681825" y="4989852"/>
            <a:ext cx="720056" cy="44781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smtClean="0">
                <a:ln>
                  <a:noFill/>
                </a:ln>
                <a:solidFill>
                  <a:srgbClr val="0072C6"/>
                </a:solidFill>
                <a:effectLst/>
                <a:uLnTx/>
                <a:uFillTx/>
              </a:rPr>
              <a:t>$18 B</a:t>
            </a:r>
          </a:p>
        </p:txBody>
      </p:sp>
      <p:sp>
        <p:nvSpPr>
          <p:cNvPr id="49" name="TextBox 48"/>
          <p:cNvSpPr txBox="1"/>
          <p:nvPr/>
        </p:nvSpPr>
        <p:spPr>
          <a:xfrm>
            <a:off x="10670228" y="5314623"/>
            <a:ext cx="720056" cy="44781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smtClean="0">
                <a:ln>
                  <a:noFill/>
                </a:ln>
                <a:solidFill>
                  <a:srgbClr val="0072C6"/>
                </a:solidFill>
                <a:effectLst/>
                <a:uLnTx/>
                <a:uFillTx/>
              </a:rPr>
              <a:t>$12 B</a:t>
            </a:r>
          </a:p>
        </p:txBody>
      </p:sp>
      <p:sp>
        <p:nvSpPr>
          <p:cNvPr id="50" name="TextBox 2"/>
          <p:cNvSpPr txBox="1"/>
          <p:nvPr/>
        </p:nvSpPr>
        <p:spPr>
          <a:xfrm>
            <a:off x="9714452" y="6627303"/>
            <a:ext cx="2617365" cy="4339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000" dirty="0" smtClean="0">
                <a:gradFill>
                  <a:gsLst>
                    <a:gs pos="2917">
                      <a:schemeClr val="tx1"/>
                    </a:gs>
                    <a:gs pos="30000">
                      <a:schemeClr val="tx1"/>
                    </a:gs>
                  </a:gsLst>
                  <a:lin ang="5400000" scaled="0"/>
                </a:gradFill>
              </a:rPr>
              <a:t>* source: Azure Demand Planning team</a:t>
            </a:r>
          </a:p>
        </p:txBody>
      </p:sp>
    </p:spTree>
    <p:extLst>
      <p:ext uri="{BB962C8B-B14F-4D97-AF65-F5344CB8AC3E}">
        <p14:creationId xmlns:p14="http://schemas.microsoft.com/office/powerpoint/2010/main" val="849923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2" name="Title 1"/>
          <p:cNvSpPr>
            <a:spLocks noGrp="1"/>
          </p:cNvSpPr>
          <p:nvPr>
            <p:ph type="title"/>
          </p:nvPr>
        </p:nvSpPr>
        <p:spPr>
          <a:xfrm>
            <a:off x="192541" y="88551"/>
            <a:ext cx="11185612" cy="886397"/>
          </a:xfrm>
        </p:spPr>
        <p:txBody>
          <a:bodyPr/>
          <a:lstStyle/>
          <a:p>
            <a:r>
              <a:rPr lang="en-US" sz="3200" dirty="0" smtClean="0">
                <a:solidFill>
                  <a:schemeClr val="tx1"/>
                </a:solidFill>
                <a:cs typeface="Segoe UI" pitchFamily="34" charset="0"/>
              </a:rPr>
              <a:t>Achieving market leadership by FY20 requires a balanced approach that entails increasing acquisition, AURPC and reducing churn </a:t>
            </a:r>
            <a:endParaRPr lang="en-US" sz="3200" dirty="0">
              <a:solidFill>
                <a:schemeClr val="tx1"/>
              </a:solidFill>
              <a:cs typeface="Segoe UI" pitchFamily="34" charset="0"/>
            </a:endParaRPr>
          </a:p>
        </p:txBody>
      </p:sp>
      <p:pic>
        <p:nvPicPr>
          <p:cNvPr id="25" name="Picture 24"/>
          <p:cNvPicPr>
            <a:picLocks noChangeAspect="1"/>
          </p:cNvPicPr>
          <p:nvPr/>
        </p:nvPicPr>
        <p:blipFill>
          <a:blip r:embed="rId4"/>
          <a:stretch>
            <a:fillRect/>
          </a:stretch>
        </p:blipFill>
        <p:spPr>
          <a:xfrm>
            <a:off x="1160776" y="1153401"/>
            <a:ext cx="9554547" cy="4202644"/>
          </a:xfrm>
          <a:prstGeom prst="rect">
            <a:avLst/>
          </a:prstGeom>
        </p:spPr>
      </p:pic>
      <p:sp>
        <p:nvSpPr>
          <p:cNvPr id="5" name="Rectangle 2"/>
          <p:cNvSpPr/>
          <p:nvPr/>
        </p:nvSpPr>
        <p:spPr bwMode="auto">
          <a:xfrm>
            <a:off x="858096" y="5388811"/>
            <a:ext cx="11288957" cy="15501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ts val="700"/>
              </a:spcBef>
              <a:spcAft>
                <a:spcPct val="0"/>
              </a:spcAft>
              <a:buClr>
                <a:srgbClr val="0072C6">
                  <a:lumMod val="60000"/>
                  <a:lumOff val="40000"/>
                </a:srgbClr>
              </a:buClr>
              <a:defRPr/>
            </a:pPr>
            <a:r>
              <a:rPr lang="en-US" sz="2000" kern="0" dirty="0" smtClean="0">
                <a:solidFill>
                  <a:srgbClr val="FFFFFF"/>
                </a:solidFill>
                <a:latin typeface="+mj-lt"/>
                <a:ea typeface="Segoe UI" pitchFamily="34" charset="0"/>
                <a:cs typeface="Segoe UI" pitchFamily="34" charset="0"/>
              </a:rPr>
              <a:t>Possible scenario entails:</a:t>
            </a:r>
          </a:p>
          <a:p>
            <a:pPr marL="342834" indent="-342834" defTabSz="932293" fontAlgn="base">
              <a:lnSpc>
                <a:spcPct val="90000"/>
              </a:lnSpc>
              <a:spcBef>
                <a:spcPts val="700"/>
              </a:spcBef>
              <a:spcAft>
                <a:spcPct val="0"/>
              </a:spcAft>
              <a:buClr>
                <a:schemeClr val="tx1"/>
              </a:buClr>
              <a:buFont typeface="Wingdings" panose="05000000000000000000" pitchFamily="2" charset="2"/>
              <a:buChar char="§"/>
              <a:defRPr/>
            </a:pPr>
            <a:r>
              <a:rPr lang="en-US" sz="2000" kern="0" dirty="0" smtClean="0">
                <a:solidFill>
                  <a:srgbClr val="FFFFFF"/>
                </a:solidFill>
                <a:latin typeface="+mj-lt"/>
                <a:ea typeface="Segoe UI" pitchFamily="34" charset="0"/>
                <a:cs typeface="Segoe UI" pitchFamily="34" charset="0"/>
              </a:rPr>
              <a:t>Growing customer base to 1.4 M by 2020. We currently have 165K active customers</a:t>
            </a:r>
          </a:p>
          <a:p>
            <a:pPr marL="342834" indent="-342834" defTabSz="932293" fontAlgn="base">
              <a:lnSpc>
                <a:spcPct val="90000"/>
              </a:lnSpc>
              <a:spcBef>
                <a:spcPts val="700"/>
              </a:spcBef>
              <a:spcAft>
                <a:spcPct val="0"/>
              </a:spcAft>
              <a:buClr>
                <a:schemeClr val="tx1"/>
              </a:buClr>
              <a:buFont typeface="Wingdings" panose="05000000000000000000" pitchFamily="2" charset="2"/>
              <a:buChar char="§"/>
              <a:defRPr/>
            </a:pPr>
            <a:r>
              <a:rPr lang="en-US" sz="2000" kern="0" dirty="0" smtClean="0">
                <a:solidFill>
                  <a:srgbClr val="FFFFFF"/>
                </a:solidFill>
                <a:latin typeface="+mj-lt"/>
                <a:ea typeface="Segoe UI" pitchFamily="34" charset="0"/>
                <a:cs typeface="Segoe UI" pitchFamily="34" charset="0"/>
              </a:rPr>
              <a:t>Growing AURPC from $314 per month to $1,500</a:t>
            </a:r>
          </a:p>
          <a:p>
            <a:pPr marL="342834" indent="-342834" defTabSz="932293" fontAlgn="base">
              <a:lnSpc>
                <a:spcPct val="90000"/>
              </a:lnSpc>
              <a:spcBef>
                <a:spcPts val="700"/>
              </a:spcBef>
              <a:spcAft>
                <a:spcPct val="0"/>
              </a:spcAft>
              <a:buClr>
                <a:schemeClr val="tx1"/>
              </a:buClr>
              <a:buFont typeface="Wingdings" panose="05000000000000000000" pitchFamily="2" charset="2"/>
              <a:buChar char="§"/>
              <a:defRPr/>
            </a:pPr>
            <a:r>
              <a:rPr lang="en-US" sz="2000" kern="0" dirty="0" smtClean="0">
                <a:solidFill>
                  <a:srgbClr val="FFFFFF"/>
                </a:solidFill>
                <a:latin typeface="+mj-lt"/>
                <a:ea typeface="Segoe UI" pitchFamily="34" charset="0"/>
                <a:cs typeface="Segoe UI" pitchFamily="34" charset="0"/>
              </a:rPr>
              <a:t>Reducing churn rate from 3% to 2% per month</a:t>
            </a:r>
            <a:endParaRPr lang="en-US" sz="2000" kern="0" dirty="0">
              <a:solidFill>
                <a:srgbClr val="FFFFFF"/>
              </a:solidFill>
              <a:latin typeface="+mj-lt"/>
              <a:ea typeface="Segoe UI" pitchFamily="34" charset="0"/>
              <a:cs typeface="Segoe UI" pitchFamily="34" charset="0"/>
            </a:endParaRPr>
          </a:p>
        </p:txBody>
      </p:sp>
      <p:sp>
        <p:nvSpPr>
          <p:cNvPr id="4" name="Rectangle 3"/>
          <p:cNvSpPr/>
          <p:nvPr/>
        </p:nvSpPr>
        <p:spPr bwMode="auto">
          <a:xfrm>
            <a:off x="3393649" y="3435265"/>
            <a:ext cx="7400042" cy="3016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287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2" name="Title 1"/>
          <p:cNvSpPr>
            <a:spLocks noGrp="1"/>
          </p:cNvSpPr>
          <p:nvPr>
            <p:ph type="title"/>
          </p:nvPr>
        </p:nvSpPr>
        <p:spPr>
          <a:xfrm>
            <a:off x="518526" y="435514"/>
            <a:ext cx="11375536" cy="664797"/>
          </a:xfrm>
        </p:spPr>
        <p:txBody>
          <a:bodyPr/>
          <a:lstStyle/>
          <a:p>
            <a:r>
              <a:rPr lang="en-US" sz="4800" dirty="0" smtClean="0">
                <a:solidFill>
                  <a:schemeClr val="tx1"/>
                </a:solidFill>
                <a:cs typeface="Segoe UI" pitchFamily="34" charset="0"/>
              </a:rPr>
              <a:t>Influencing C&amp;E Teams</a:t>
            </a:r>
            <a:endParaRPr lang="en-US" sz="4800" dirty="0">
              <a:solidFill>
                <a:schemeClr val="tx1"/>
              </a:solidFill>
              <a:cs typeface="Segoe UI" pitchFamily="34" charset="0"/>
            </a:endParaRPr>
          </a:p>
        </p:txBody>
      </p:sp>
      <p:sp>
        <p:nvSpPr>
          <p:cNvPr id="7" name="Rectangle 6"/>
          <p:cNvSpPr/>
          <p:nvPr/>
        </p:nvSpPr>
        <p:spPr bwMode="auto">
          <a:xfrm>
            <a:off x="529660" y="1459501"/>
            <a:ext cx="3277921" cy="48824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8" name="Rectangle 7"/>
          <p:cNvSpPr/>
          <p:nvPr/>
        </p:nvSpPr>
        <p:spPr bwMode="auto">
          <a:xfrm>
            <a:off x="529660" y="1447062"/>
            <a:ext cx="3277921" cy="1874636"/>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9" name="Text Placeholder 4"/>
          <p:cNvSpPr txBox="1">
            <a:spLocks/>
          </p:cNvSpPr>
          <p:nvPr/>
        </p:nvSpPr>
        <p:spPr>
          <a:xfrm>
            <a:off x="560745" y="3434340"/>
            <a:ext cx="2949534" cy="1928152"/>
          </a:xfrm>
          <a:prstGeom prst="rect">
            <a:avLst/>
          </a:prstGeom>
        </p:spPr>
        <p:txBody>
          <a:bodyPr wrap="square" lIns="139891" tIns="74608" rIns="139891"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285750" indent="-285750" defTabSz="932559">
              <a:buFont typeface="Arial" panose="020B0604020202020204" pitchFamily="34" charset="0"/>
              <a:buChar char="•"/>
            </a:pPr>
            <a:r>
              <a:rPr lang="en-US" sz="1800" dirty="0" smtClean="0">
                <a:solidFill>
                  <a:schemeClr val="bg1"/>
                </a:solidFill>
              </a:rPr>
              <a:t>Building behavioral clustering models for:</a:t>
            </a:r>
          </a:p>
          <a:p>
            <a:pPr marL="801688" lvl="1" indent="-231775" defTabSz="932559">
              <a:buFont typeface="Arial" panose="020B0604020202020204" pitchFamily="34" charset="0"/>
              <a:buChar char="•"/>
            </a:pPr>
            <a:r>
              <a:rPr lang="en-US" sz="1600" dirty="0" smtClean="0">
                <a:solidFill>
                  <a:schemeClr val="bg1"/>
                </a:solidFill>
              </a:rPr>
              <a:t>HDInsight</a:t>
            </a:r>
          </a:p>
          <a:p>
            <a:pPr marL="801688" lvl="1" indent="-231775" defTabSz="932559">
              <a:buFont typeface="Arial" panose="020B0604020202020204" pitchFamily="34" charset="0"/>
              <a:buChar char="•"/>
            </a:pPr>
            <a:r>
              <a:rPr lang="en-US" sz="1600" dirty="0" smtClean="0">
                <a:solidFill>
                  <a:schemeClr val="bg1"/>
                </a:solidFill>
              </a:rPr>
              <a:t>SQL DB</a:t>
            </a:r>
          </a:p>
          <a:p>
            <a:pPr marL="801688" lvl="1" indent="-231775" defTabSz="932559">
              <a:buFont typeface="Arial" panose="020B0604020202020204" pitchFamily="34" charset="0"/>
              <a:buChar char="•"/>
            </a:pPr>
            <a:r>
              <a:rPr lang="en-US" sz="1600" dirty="0" err="1" smtClean="0">
                <a:solidFill>
                  <a:schemeClr val="bg1"/>
                </a:solidFill>
              </a:rPr>
              <a:t>IaaS</a:t>
            </a:r>
            <a:r>
              <a:rPr lang="en-US" sz="1600" dirty="0" smtClean="0">
                <a:solidFill>
                  <a:schemeClr val="bg1"/>
                </a:solidFill>
              </a:rPr>
              <a:t> </a:t>
            </a:r>
          </a:p>
          <a:p>
            <a:pPr marL="801688" lvl="1" indent="-231775" defTabSz="932559">
              <a:buFont typeface="Arial" panose="020B0604020202020204" pitchFamily="34" charset="0"/>
              <a:buChar char="•"/>
            </a:pPr>
            <a:r>
              <a:rPr lang="en-US" sz="1600" dirty="0" smtClean="0">
                <a:solidFill>
                  <a:schemeClr val="bg1"/>
                </a:solidFill>
              </a:rPr>
              <a:t>App Service and</a:t>
            </a:r>
          </a:p>
          <a:p>
            <a:pPr marL="801688" lvl="1" indent="-231775" defTabSz="932559">
              <a:buFont typeface="Arial" panose="020B0604020202020204" pitchFamily="34" charset="0"/>
              <a:buChar char="•"/>
            </a:pPr>
            <a:r>
              <a:rPr lang="en-US" sz="1600" dirty="0" smtClean="0">
                <a:solidFill>
                  <a:schemeClr val="bg1"/>
                </a:solidFill>
              </a:rPr>
              <a:t>Visual Studio</a:t>
            </a:r>
          </a:p>
        </p:txBody>
      </p:sp>
      <p:sp>
        <p:nvSpPr>
          <p:cNvPr id="10" name="Text Placeholder 4"/>
          <p:cNvSpPr txBox="1">
            <a:spLocks/>
          </p:cNvSpPr>
          <p:nvPr/>
        </p:nvSpPr>
        <p:spPr>
          <a:xfrm>
            <a:off x="671362" y="1960870"/>
            <a:ext cx="2751180" cy="738664"/>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b="1" dirty="0" smtClean="0">
                <a:gradFill>
                  <a:gsLst>
                    <a:gs pos="0">
                      <a:srgbClr val="FFFFFF"/>
                    </a:gs>
                    <a:gs pos="100000">
                      <a:srgbClr val="FFFFFF"/>
                    </a:gs>
                  </a:gsLst>
                  <a:lin ang="5400000" scaled="0"/>
                </a:gradFill>
              </a:rPr>
              <a:t>C&amp;E </a:t>
            </a:r>
          </a:p>
          <a:p>
            <a:pPr defTabSz="932559"/>
            <a:r>
              <a:rPr lang="en-US" sz="2400" b="1" dirty="0" smtClean="0">
                <a:gradFill>
                  <a:gsLst>
                    <a:gs pos="0">
                      <a:srgbClr val="FFFFFF"/>
                    </a:gs>
                    <a:gs pos="100000">
                      <a:srgbClr val="FFFFFF"/>
                    </a:gs>
                  </a:gsLst>
                  <a:lin ang="5400000" scaled="0"/>
                </a:gradFill>
              </a:rPr>
              <a:t>Engineering</a:t>
            </a:r>
            <a:endParaRPr lang="en-US" sz="2400" b="1" dirty="0">
              <a:gradFill>
                <a:gsLst>
                  <a:gs pos="0">
                    <a:srgbClr val="FFFFFF"/>
                  </a:gs>
                  <a:gs pos="100000">
                    <a:srgbClr val="FFFFFF"/>
                  </a:gs>
                </a:gsLst>
                <a:lin ang="5400000" scaled="0"/>
              </a:gradFill>
            </a:endParaRPr>
          </a:p>
        </p:txBody>
      </p:sp>
      <p:sp>
        <p:nvSpPr>
          <p:cNvPr id="11" name="Rectangle 10"/>
          <p:cNvSpPr/>
          <p:nvPr/>
        </p:nvSpPr>
        <p:spPr bwMode="auto">
          <a:xfrm>
            <a:off x="4061671" y="1459501"/>
            <a:ext cx="3277921" cy="48824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12" name="Rectangle 11"/>
          <p:cNvSpPr/>
          <p:nvPr/>
        </p:nvSpPr>
        <p:spPr bwMode="auto">
          <a:xfrm>
            <a:off x="4061671" y="1447062"/>
            <a:ext cx="3277921" cy="1874636"/>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13" name="Text Placeholder 4"/>
          <p:cNvSpPr txBox="1">
            <a:spLocks/>
          </p:cNvSpPr>
          <p:nvPr/>
        </p:nvSpPr>
        <p:spPr>
          <a:xfrm>
            <a:off x="4061671" y="3434340"/>
            <a:ext cx="3377457" cy="2756070"/>
          </a:xfrm>
          <a:prstGeom prst="rect">
            <a:avLst/>
          </a:prstGeom>
        </p:spPr>
        <p:txBody>
          <a:bodyPr wrap="square" lIns="139891" tIns="74608" rIns="139891"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285750" indent="-285750" defTabSz="932559">
              <a:buFont typeface="Arial" panose="020B0604020202020204" pitchFamily="34" charset="0"/>
              <a:buChar char="•"/>
            </a:pPr>
            <a:r>
              <a:rPr lang="en-US" sz="1800" dirty="0" smtClean="0">
                <a:solidFill>
                  <a:schemeClr val="bg1"/>
                </a:solidFill>
              </a:rPr>
              <a:t>Influencing marketing investments through sourcing attribution</a:t>
            </a:r>
          </a:p>
          <a:p>
            <a:pPr defTabSz="932559"/>
            <a:r>
              <a:rPr lang="en-US" sz="800" dirty="0" smtClean="0">
                <a:solidFill>
                  <a:schemeClr val="bg1"/>
                </a:solidFill>
              </a:rPr>
              <a:t>       </a:t>
            </a:r>
            <a:endParaRPr lang="en-US" sz="800" dirty="0">
              <a:solidFill>
                <a:schemeClr val="bg1"/>
              </a:solidFill>
            </a:endParaRPr>
          </a:p>
          <a:p>
            <a:pPr marL="285750" indent="-285750" defTabSz="932559">
              <a:buFont typeface="Arial" panose="020B0604020202020204" pitchFamily="34" charset="0"/>
              <a:buChar char="•"/>
            </a:pPr>
            <a:r>
              <a:rPr lang="en-US" sz="1800" dirty="0" smtClean="0">
                <a:solidFill>
                  <a:schemeClr val="bg1"/>
                </a:solidFill>
              </a:rPr>
              <a:t>Improving business planning </a:t>
            </a:r>
          </a:p>
          <a:p>
            <a:pPr marL="285750" indent="-285750" defTabSz="932559">
              <a:buFont typeface="Arial" panose="020B0604020202020204" pitchFamily="34" charset="0"/>
              <a:buChar char="•"/>
            </a:pPr>
            <a:endParaRPr lang="en-US" sz="1800" dirty="0" smtClean="0">
              <a:solidFill>
                <a:schemeClr val="bg1"/>
              </a:solidFill>
            </a:endParaRPr>
          </a:p>
          <a:p>
            <a:pPr marL="285750" indent="-285750" defTabSz="932559">
              <a:buFont typeface="Arial" panose="020B0604020202020204" pitchFamily="34" charset="0"/>
              <a:buChar char="•"/>
            </a:pPr>
            <a:r>
              <a:rPr lang="en-US" sz="1800" dirty="0" smtClean="0">
                <a:solidFill>
                  <a:schemeClr val="bg1"/>
                </a:solidFill>
              </a:rPr>
              <a:t>Linking this to existing predictive models for Azure Marketing</a:t>
            </a:r>
          </a:p>
          <a:p>
            <a:pPr defTabSz="932559"/>
            <a:r>
              <a:rPr lang="en-US" sz="800" dirty="0" smtClean="0">
                <a:solidFill>
                  <a:schemeClr val="bg1"/>
                </a:solidFill>
              </a:rPr>
              <a:t>       </a:t>
            </a:r>
          </a:p>
        </p:txBody>
      </p:sp>
      <p:sp>
        <p:nvSpPr>
          <p:cNvPr id="14" name="Text Placeholder 4"/>
          <p:cNvSpPr txBox="1">
            <a:spLocks/>
          </p:cNvSpPr>
          <p:nvPr/>
        </p:nvSpPr>
        <p:spPr>
          <a:xfrm>
            <a:off x="4588410" y="1960870"/>
            <a:ext cx="2874769" cy="738664"/>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b="1" dirty="0" smtClean="0">
                <a:gradFill>
                  <a:gsLst>
                    <a:gs pos="0">
                      <a:srgbClr val="FFFFFF"/>
                    </a:gs>
                    <a:gs pos="100000">
                      <a:srgbClr val="FFFFFF"/>
                    </a:gs>
                  </a:gsLst>
                  <a:lin ang="5400000" scaled="0"/>
                </a:gradFill>
              </a:rPr>
              <a:t>C&amp;E</a:t>
            </a:r>
          </a:p>
          <a:p>
            <a:pPr defTabSz="932559"/>
            <a:r>
              <a:rPr lang="en-US" sz="2400" b="1" dirty="0" smtClean="0">
                <a:gradFill>
                  <a:gsLst>
                    <a:gs pos="0">
                      <a:srgbClr val="FFFFFF"/>
                    </a:gs>
                    <a:gs pos="100000">
                      <a:srgbClr val="FFFFFF"/>
                    </a:gs>
                  </a:gsLst>
                  <a:lin ang="5400000" scaled="0"/>
                </a:gradFill>
              </a:rPr>
              <a:t>Marketing</a:t>
            </a:r>
            <a:endParaRPr lang="en-US" sz="2400" b="1" dirty="0">
              <a:gradFill>
                <a:gsLst>
                  <a:gs pos="0">
                    <a:srgbClr val="FFFFFF"/>
                  </a:gs>
                  <a:gs pos="100000">
                    <a:srgbClr val="FFFFFF"/>
                  </a:gs>
                </a:gsLst>
                <a:lin ang="5400000" scaled="0"/>
              </a:gradFill>
            </a:endParaRPr>
          </a:p>
        </p:txBody>
      </p:sp>
      <p:sp>
        <p:nvSpPr>
          <p:cNvPr id="15" name="Rectangle 14"/>
          <p:cNvSpPr/>
          <p:nvPr/>
        </p:nvSpPr>
        <p:spPr bwMode="auto">
          <a:xfrm>
            <a:off x="7600339" y="1447061"/>
            <a:ext cx="3277921" cy="489775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16" name="Rectangle 15"/>
          <p:cNvSpPr/>
          <p:nvPr/>
        </p:nvSpPr>
        <p:spPr bwMode="auto">
          <a:xfrm>
            <a:off x="7600339" y="1434622"/>
            <a:ext cx="3277921" cy="1874636"/>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17" name="Text Placeholder 4"/>
          <p:cNvSpPr txBox="1">
            <a:spLocks/>
          </p:cNvSpPr>
          <p:nvPr/>
        </p:nvSpPr>
        <p:spPr>
          <a:xfrm>
            <a:off x="7865630" y="1960870"/>
            <a:ext cx="2751180" cy="738664"/>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b="1" dirty="0" smtClean="0">
                <a:gradFill>
                  <a:gsLst>
                    <a:gs pos="0">
                      <a:srgbClr val="FFFFFF"/>
                    </a:gs>
                    <a:gs pos="100000">
                      <a:srgbClr val="FFFFFF"/>
                    </a:gs>
                  </a:gsLst>
                  <a:lin ang="5400000" scaled="0"/>
                </a:gradFill>
              </a:rPr>
              <a:t>C&amp;E</a:t>
            </a:r>
          </a:p>
          <a:p>
            <a:pPr defTabSz="932559"/>
            <a:r>
              <a:rPr lang="en-US" sz="2400" b="1" dirty="0" smtClean="0">
                <a:gradFill>
                  <a:gsLst>
                    <a:gs pos="0">
                      <a:srgbClr val="FFFFFF"/>
                    </a:gs>
                    <a:gs pos="100000">
                      <a:srgbClr val="FFFFFF"/>
                    </a:gs>
                  </a:gsLst>
                  <a:lin ang="5400000" scaled="0"/>
                </a:gradFill>
              </a:rPr>
              <a:t>Finance</a:t>
            </a:r>
            <a:endParaRPr lang="en-US" sz="2856" b="1" dirty="0">
              <a:gradFill>
                <a:gsLst>
                  <a:gs pos="0">
                    <a:srgbClr val="FFFFFF"/>
                  </a:gs>
                  <a:gs pos="100000">
                    <a:srgbClr val="FFFFFF"/>
                  </a:gs>
                </a:gsLst>
                <a:lin ang="5400000" scaled="0"/>
              </a:gradFill>
            </a:endParaRPr>
          </a:p>
        </p:txBody>
      </p:sp>
      <p:sp>
        <p:nvSpPr>
          <p:cNvPr id="18" name="Text Placeholder 4"/>
          <p:cNvSpPr txBox="1">
            <a:spLocks/>
          </p:cNvSpPr>
          <p:nvPr/>
        </p:nvSpPr>
        <p:spPr>
          <a:xfrm>
            <a:off x="7699875" y="3434340"/>
            <a:ext cx="2889502" cy="1931229"/>
          </a:xfrm>
          <a:prstGeom prst="rect">
            <a:avLst/>
          </a:prstGeom>
        </p:spPr>
        <p:txBody>
          <a:bodyPr wrap="square" lIns="139891" tIns="74608" rIns="139891"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285750" indent="-285750" defTabSz="932559">
              <a:buFont typeface="Arial" panose="020B0604020202020204" pitchFamily="34" charset="0"/>
              <a:buChar char="•"/>
            </a:pPr>
            <a:r>
              <a:rPr lang="en-US" sz="1800" dirty="0" smtClean="0">
                <a:solidFill>
                  <a:schemeClr val="bg1"/>
                </a:solidFill>
              </a:rPr>
              <a:t>Partnering with Finance to define customer Lifetime Value</a:t>
            </a:r>
          </a:p>
          <a:p>
            <a:pPr marL="285750" indent="-285750" defTabSz="932559">
              <a:buFont typeface="Arial" panose="020B0604020202020204" pitchFamily="34" charset="0"/>
              <a:buChar char="•"/>
            </a:pPr>
            <a:endParaRPr lang="en-US" sz="1800" dirty="0">
              <a:solidFill>
                <a:schemeClr val="bg1"/>
              </a:solidFill>
            </a:endParaRPr>
          </a:p>
          <a:p>
            <a:pPr marL="285750" indent="-285750" defTabSz="932559">
              <a:buFont typeface="Arial" panose="020B0604020202020204" pitchFamily="34" charset="0"/>
              <a:buChar char="•"/>
            </a:pPr>
            <a:r>
              <a:rPr lang="en-US" sz="1800" dirty="0">
                <a:solidFill>
                  <a:schemeClr val="bg1"/>
                </a:solidFill>
              </a:rPr>
              <a:t>Aligning on customer segments</a:t>
            </a:r>
          </a:p>
        </p:txBody>
      </p:sp>
      <p:sp>
        <p:nvSpPr>
          <p:cNvPr id="19" name="Freeform 22"/>
          <p:cNvSpPr>
            <a:spLocks noEditPoints="1"/>
          </p:cNvSpPr>
          <p:nvPr/>
        </p:nvSpPr>
        <p:spPr bwMode="black">
          <a:xfrm>
            <a:off x="6752438" y="2128122"/>
            <a:ext cx="457200" cy="45720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
        <p:nvSpPr>
          <p:cNvPr id="20" name="Freeform 159"/>
          <p:cNvSpPr>
            <a:spLocks noEditPoints="1"/>
          </p:cNvSpPr>
          <p:nvPr/>
        </p:nvSpPr>
        <p:spPr bwMode="black">
          <a:xfrm>
            <a:off x="10098291" y="1989562"/>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
        <p:nvSpPr>
          <p:cNvPr id="21" name="Freeform 21"/>
          <p:cNvSpPr>
            <a:spLocks noEditPoints="1"/>
          </p:cNvSpPr>
          <p:nvPr/>
        </p:nvSpPr>
        <p:spPr bwMode="black">
          <a:xfrm>
            <a:off x="3088929" y="2128122"/>
            <a:ext cx="457200" cy="457200"/>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16889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6" name="Right Arrow 5"/>
          <p:cNvSpPr/>
          <p:nvPr/>
        </p:nvSpPr>
        <p:spPr bwMode="auto">
          <a:xfrm>
            <a:off x="2455467" y="1160500"/>
            <a:ext cx="363637" cy="67266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2" name="Title 1"/>
          <p:cNvSpPr>
            <a:spLocks noGrp="1"/>
          </p:cNvSpPr>
          <p:nvPr>
            <p:ph type="title"/>
          </p:nvPr>
        </p:nvSpPr>
        <p:spPr>
          <a:xfrm>
            <a:off x="245881" y="159733"/>
            <a:ext cx="11375536" cy="498598"/>
          </a:xfrm>
        </p:spPr>
        <p:txBody>
          <a:bodyPr/>
          <a:lstStyle/>
          <a:p>
            <a:r>
              <a:rPr lang="en-US" sz="3600" dirty="0" smtClean="0">
                <a:solidFill>
                  <a:schemeClr val="tx1"/>
                </a:solidFill>
                <a:cs typeface="Segoe UI" pitchFamily="34" charset="0"/>
              </a:rPr>
              <a:t>Evolution of current work</a:t>
            </a:r>
            <a:endParaRPr lang="en-US" sz="3600" dirty="0">
              <a:solidFill>
                <a:schemeClr val="tx1"/>
              </a:solidFill>
              <a:cs typeface="Segoe UI" pitchFamily="34" charset="0"/>
            </a:endParaRPr>
          </a:p>
        </p:txBody>
      </p:sp>
      <p:sp>
        <p:nvSpPr>
          <p:cNvPr id="18" name="Rectangle 17"/>
          <p:cNvSpPr/>
          <p:nvPr/>
        </p:nvSpPr>
        <p:spPr bwMode="auto">
          <a:xfrm>
            <a:off x="64643" y="899663"/>
            <a:ext cx="2392475" cy="306332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21" name="Rectangle 20"/>
          <p:cNvSpPr/>
          <p:nvPr/>
        </p:nvSpPr>
        <p:spPr bwMode="auto">
          <a:xfrm>
            <a:off x="63254" y="887225"/>
            <a:ext cx="2404872" cy="1130761"/>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22" name="Text Placeholder 4"/>
          <p:cNvSpPr txBox="1">
            <a:spLocks/>
          </p:cNvSpPr>
          <p:nvPr/>
        </p:nvSpPr>
        <p:spPr>
          <a:xfrm>
            <a:off x="77773" y="2620692"/>
            <a:ext cx="2751180" cy="746290"/>
          </a:xfrm>
          <a:prstGeom prst="rect">
            <a:avLst/>
          </a:prstGeom>
        </p:spPr>
        <p:txBody>
          <a:bodyPr lIns="139891" tIns="74608" rIns="139891"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dirty="0" smtClean="0">
                <a:solidFill>
                  <a:srgbClr val="000000"/>
                </a:solidFill>
              </a:rPr>
              <a:t>Tactics</a:t>
            </a:r>
          </a:p>
          <a:p>
            <a:pPr defTabSz="932559"/>
            <a:r>
              <a:rPr lang="en-US" sz="2000" dirty="0" smtClean="0">
                <a:solidFill>
                  <a:srgbClr val="000000"/>
                </a:solidFill>
              </a:rPr>
              <a:t>(Data Science team)</a:t>
            </a:r>
            <a:endParaRPr lang="en-US" sz="2000" dirty="0">
              <a:solidFill>
                <a:srgbClr val="000000"/>
              </a:solidFill>
            </a:endParaRPr>
          </a:p>
        </p:txBody>
      </p:sp>
      <p:sp>
        <p:nvSpPr>
          <p:cNvPr id="23" name="Text Placeholder 4"/>
          <p:cNvSpPr txBox="1">
            <a:spLocks/>
          </p:cNvSpPr>
          <p:nvPr/>
        </p:nvSpPr>
        <p:spPr>
          <a:xfrm>
            <a:off x="77773" y="1269133"/>
            <a:ext cx="2751180" cy="332399"/>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b="1" dirty="0" smtClean="0">
                <a:gradFill>
                  <a:gsLst>
                    <a:gs pos="0">
                      <a:srgbClr val="FFFFFF"/>
                    </a:gs>
                    <a:gs pos="100000">
                      <a:srgbClr val="FFFFFF"/>
                    </a:gs>
                  </a:gsLst>
                  <a:lin ang="5400000" scaled="0"/>
                </a:gradFill>
              </a:rPr>
              <a:t>Strategic Goal</a:t>
            </a:r>
            <a:endParaRPr lang="en-US" sz="2400" b="1" dirty="0">
              <a:gradFill>
                <a:gsLst>
                  <a:gs pos="0">
                    <a:srgbClr val="FFFFFF"/>
                  </a:gs>
                  <a:gs pos="100000">
                    <a:srgbClr val="FFFFFF"/>
                  </a:gs>
                </a:gsLst>
                <a:lin ang="5400000" scaled="0"/>
              </a:gradFill>
            </a:endParaRPr>
          </a:p>
        </p:txBody>
      </p:sp>
      <p:sp>
        <p:nvSpPr>
          <p:cNvPr id="29" name="Rectangle 28"/>
          <p:cNvSpPr/>
          <p:nvPr/>
        </p:nvSpPr>
        <p:spPr bwMode="auto">
          <a:xfrm>
            <a:off x="5965175" y="914724"/>
            <a:ext cx="3277921" cy="30633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30" name="Rectangle 29"/>
          <p:cNvSpPr/>
          <p:nvPr/>
        </p:nvSpPr>
        <p:spPr bwMode="auto">
          <a:xfrm>
            <a:off x="5967823" y="887225"/>
            <a:ext cx="3277921" cy="1130761"/>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31" name="Text Placeholder 4"/>
          <p:cNvSpPr txBox="1">
            <a:spLocks/>
          </p:cNvSpPr>
          <p:nvPr/>
        </p:nvSpPr>
        <p:spPr>
          <a:xfrm>
            <a:off x="5978830" y="1916850"/>
            <a:ext cx="3377457" cy="1788626"/>
          </a:xfrm>
          <a:prstGeom prst="rect">
            <a:avLst/>
          </a:prstGeom>
        </p:spPr>
        <p:txBody>
          <a:bodyPr wrap="square" lIns="139891" tIns="74608" rIns="139891" bIns="0" anchor="ctr">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285750" indent="-285750" defTabSz="932559">
              <a:lnSpc>
                <a:spcPct val="100000"/>
              </a:lnSpc>
              <a:spcBef>
                <a:spcPts val="350"/>
              </a:spcBef>
              <a:buFont typeface="Arial" panose="020B0604020202020204" pitchFamily="34" charset="0"/>
              <a:buChar char="•"/>
            </a:pPr>
            <a:r>
              <a:rPr lang="en-US" sz="1800" dirty="0" smtClean="0">
                <a:solidFill>
                  <a:srgbClr val="000000"/>
                </a:solidFill>
                <a:latin typeface="Segoe UI Light"/>
              </a:rPr>
              <a:t>Target customers with high propensity to upgrade</a:t>
            </a:r>
            <a:endParaRPr lang="en-US" sz="800" dirty="0">
              <a:solidFill>
                <a:srgbClr val="000000"/>
              </a:solidFill>
              <a:latin typeface="Segoe UI Light"/>
            </a:endParaRPr>
          </a:p>
          <a:p>
            <a:pPr marL="285750" indent="-285750" defTabSz="932559">
              <a:lnSpc>
                <a:spcPct val="100000"/>
              </a:lnSpc>
              <a:spcBef>
                <a:spcPts val="350"/>
              </a:spcBef>
              <a:buFont typeface="Arial" panose="020B0604020202020204" pitchFamily="34" charset="0"/>
              <a:buChar char="•"/>
            </a:pPr>
            <a:r>
              <a:rPr lang="en-US" sz="1800" dirty="0" smtClean="0">
                <a:solidFill>
                  <a:srgbClr val="000000"/>
                </a:solidFill>
                <a:latin typeface="Segoe UI Light"/>
              </a:rPr>
              <a:t>Develop recommendation engine to suggest next best service for individual customers</a:t>
            </a:r>
            <a:r>
              <a:rPr lang="en-US" sz="800" dirty="0" smtClean="0">
                <a:solidFill>
                  <a:srgbClr val="000000"/>
                </a:solidFill>
                <a:latin typeface="Segoe UI Light"/>
              </a:rPr>
              <a:t>   </a:t>
            </a:r>
          </a:p>
        </p:txBody>
      </p:sp>
      <p:sp>
        <p:nvSpPr>
          <p:cNvPr id="32" name="Text Placeholder 4"/>
          <p:cNvSpPr txBox="1">
            <a:spLocks/>
          </p:cNvSpPr>
          <p:nvPr/>
        </p:nvSpPr>
        <p:spPr>
          <a:xfrm>
            <a:off x="5978831" y="1269133"/>
            <a:ext cx="3401508" cy="332399"/>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b="1" dirty="0" smtClean="0">
                <a:gradFill>
                  <a:gsLst>
                    <a:gs pos="0">
                      <a:srgbClr val="FFFFFF"/>
                    </a:gs>
                    <a:gs pos="100000">
                      <a:srgbClr val="FFFFFF"/>
                    </a:gs>
                  </a:gsLst>
                  <a:lin ang="5400000" scaled="0"/>
                </a:gradFill>
              </a:rPr>
              <a:t>Growing AURPC</a:t>
            </a:r>
            <a:endParaRPr lang="en-US" sz="2400" b="1" dirty="0">
              <a:gradFill>
                <a:gsLst>
                  <a:gs pos="0">
                    <a:srgbClr val="FFFFFF"/>
                  </a:gs>
                  <a:gs pos="100000">
                    <a:srgbClr val="FFFFFF"/>
                  </a:gs>
                </a:gsLst>
                <a:lin ang="5400000" scaled="0"/>
              </a:gradFill>
            </a:endParaRPr>
          </a:p>
        </p:txBody>
      </p:sp>
      <p:sp>
        <p:nvSpPr>
          <p:cNvPr id="44" name="Freeform 22"/>
          <p:cNvSpPr>
            <a:spLocks noEditPoints="1"/>
          </p:cNvSpPr>
          <p:nvPr/>
        </p:nvSpPr>
        <p:spPr bwMode="black">
          <a:xfrm>
            <a:off x="8669597" y="1220813"/>
            <a:ext cx="457200" cy="45720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37" name="Rectangle 36"/>
          <p:cNvSpPr/>
          <p:nvPr/>
        </p:nvSpPr>
        <p:spPr bwMode="auto">
          <a:xfrm>
            <a:off x="56254" y="5774345"/>
            <a:ext cx="2406198" cy="9833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40" name="Rectangle 39"/>
          <p:cNvSpPr/>
          <p:nvPr/>
        </p:nvSpPr>
        <p:spPr bwMode="auto">
          <a:xfrm>
            <a:off x="5967823" y="5782734"/>
            <a:ext cx="3277921" cy="9833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48" name="Text Placeholder 4"/>
          <p:cNvSpPr txBox="1">
            <a:spLocks/>
          </p:cNvSpPr>
          <p:nvPr/>
        </p:nvSpPr>
        <p:spPr>
          <a:xfrm>
            <a:off x="77773" y="6099837"/>
            <a:ext cx="2751180" cy="332399"/>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b="1" dirty="0" smtClean="0">
                <a:solidFill>
                  <a:srgbClr val="000000"/>
                </a:solidFill>
              </a:rPr>
              <a:t>Target Audience</a:t>
            </a:r>
            <a:endParaRPr lang="en-US" sz="2400" b="1" dirty="0">
              <a:solidFill>
                <a:srgbClr val="000000"/>
              </a:solidFill>
            </a:endParaRPr>
          </a:p>
        </p:txBody>
      </p:sp>
      <p:sp>
        <p:nvSpPr>
          <p:cNvPr id="52" name="Text Placeholder 4"/>
          <p:cNvSpPr txBox="1">
            <a:spLocks/>
          </p:cNvSpPr>
          <p:nvPr/>
        </p:nvSpPr>
        <p:spPr>
          <a:xfrm>
            <a:off x="5967823" y="5846608"/>
            <a:ext cx="3288926" cy="858697"/>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342900" indent="-342900" defTabSz="932559">
              <a:buFont typeface="Arial" panose="020B0604020202020204" pitchFamily="34" charset="0"/>
              <a:buChar char="•"/>
            </a:pPr>
            <a:r>
              <a:rPr lang="en-US" sz="1800" dirty="0" smtClean="0">
                <a:solidFill>
                  <a:srgbClr val="000000"/>
                </a:solidFill>
              </a:rPr>
              <a:t>Field teams</a:t>
            </a:r>
          </a:p>
          <a:p>
            <a:pPr marL="342900" indent="-342900" defTabSz="932559">
              <a:buFont typeface="Arial" panose="020B0604020202020204" pitchFamily="34" charset="0"/>
              <a:buChar char="•"/>
            </a:pPr>
            <a:r>
              <a:rPr lang="en-US" sz="1800" dirty="0" smtClean="0">
                <a:solidFill>
                  <a:srgbClr val="000000"/>
                </a:solidFill>
              </a:rPr>
              <a:t>Product team</a:t>
            </a:r>
          </a:p>
          <a:p>
            <a:pPr marL="342900" indent="-342900" defTabSz="932559">
              <a:buFont typeface="Arial" panose="020B0604020202020204" pitchFamily="34" charset="0"/>
              <a:buChar char="•"/>
            </a:pPr>
            <a:r>
              <a:rPr lang="en-US" sz="1800" dirty="0" smtClean="0">
                <a:solidFill>
                  <a:srgbClr val="000000"/>
                </a:solidFill>
              </a:rPr>
              <a:t>Direct engine</a:t>
            </a:r>
            <a:endParaRPr lang="en-US" sz="1800" dirty="0">
              <a:solidFill>
                <a:srgbClr val="000000"/>
              </a:solidFill>
            </a:endParaRPr>
          </a:p>
        </p:txBody>
      </p:sp>
      <p:sp>
        <p:nvSpPr>
          <p:cNvPr id="54" name="Rectangle 53"/>
          <p:cNvSpPr/>
          <p:nvPr/>
        </p:nvSpPr>
        <p:spPr bwMode="auto">
          <a:xfrm>
            <a:off x="64643" y="3955232"/>
            <a:ext cx="2392475" cy="1451096"/>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56" name="Rectangle 55"/>
          <p:cNvSpPr/>
          <p:nvPr/>
        </p:nvSpPr>
        <p:spPr bwMode="auto">
          <a:xfrm>
            <a:off x="5967823" y="3955232"/>
            <a:ext cx="3277921" cy="1451096"/>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58" name="Text Placeholder 4"/>
          <p:cNvSpPr txBox="1">
            <a:spLocks/>
          </p:cNvSpPr>
          <p:nvPr/>
        </p:nvSpPr>
        <p:spPr>
          <a:xfrm>
            <a:off x="77773" y="4320137"/>
            <a:ext cx="2751180" cy="670953"/>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b="1" dirty="0" smtClean="0">
                <a:gradFill>
                  <a:gsLst>
                    <a:gs pos="0">
                      <a:srgbClr val="FFFFFF"/>
                    </a:gs>
                    <a:gs pos="100000">
                      <a:srgbClr val="FFFFFF"/>
                    </a:gs>
                  </a:gsLst>
                  <a:lin ang="5400000" scaled="0"/>
                </a:gradFill>
              </a:rPr>
              <a:t>Delivery Output</a:t>
            </a:r>
          </a:p>
          <a:p>
            <a:pPr defTabSz="932559"/>
            <a:r>
              <a:rPr lang="en-US" sz="2000" b="1" dirty="0" smtClean="0">
                <a:gradFill>
                  <a:gsLst>
                    <a:gs pos="0">
                      <a:srgbClr val="FFFFFF"/>
                    </a:gs>
                    <a:gs pos="100000">
                      <a:srgbClr val="FFFFFF"/>
                    </a:gs>
                  </a:gsLst>
                  <a:lin ang="5400000" scaled="0"/>
                </a:gradFill>
              </a:rPr>
              <a:t>(New P&amp;E team)</a:t>
            </a:r>
            <a:endParaRPr lang="en-US" sz="2000" b="1" dirty="0">
              <a:gradFill>
                <a:gsLst>
                  <a:gs pos="0">
                    <a:srgbClr val="FFFFFF"/>
                  </a:gs>
                  <a:gs pos="100000">
                    <a:srgbClr val="FFFFFF"/>
                  </a:gs>
                </a:gsLst>
                <a:lin ang="5400000" scaled="0"/>
              </a:gradFill>
            </a:endParaRPr>
          </a:p>
        </p:txBody>
      </p:sp>
      <p:sp>
        <p:nvSpPr>
          <p:cNvPr id="60" name="Right Arrow 59"/>
          <p:cNvSpPr/>
          <p:nvPr/>
        </p:nvSpPr>
        <p:spPr bwMode="auto">
          <a:xfrm>
            <a:off x="2455467" y="4344449"/>
            <a:ext cx="363637" cy="67266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Right Arrow 60"/>
          <p:cNvSpPr/>
          <p:nvPr/>
        </p:nvSpPr>
        <p:spPr bwMode="auto">
          <a:xfrm>
            <a:off x="2455467" y="5911505"/>
            <a:ext cx="363637" cy="67266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p:cNvSpPr/>
          <p:nvPr/>
        </p:nvSpPr>
        <p:spPr bwMode="auto">
          <a:xfrm>
            <a:off x="2455467" y="2712646"/>
            <a:ext cx="363637" cy="67266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Text Placeholder 4"/>
          <p:cNvSpPr txBox="1">
            <a:spLocks/>
          </p:cNvSpPr>
          <p:nvPr/>
        </p:nvSpPr>
        <p:spPr>
          <a:xfrm>
            <a:off x="5987994" y="4055494"/>
            <a:ext cx="1679564" cy="1335750"/>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gn="ctr" defTabSz="932559"/>
            <a:r>
              <a:rPr lang="en-US" sz="1400" u="sng" dirty="0" smtClean="0">
                <a:gradFill>
                  <a:gsLst>
                    <a:gs pos="0">
                      <a:srgbClr val="FFFFFF"/>
                    </a:gs>
                    <a:gs pos="100000">
                      <a:srgbClr val="FFFFFF"/>
                    </a:gs>
                  </a:gsLst>
                  <a:lin ang="5400000" scaled="0"/>
                </a:gradFill>
              </a:rPr>
              <a:t>Scale</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Field dashboards</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New mobile app</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Targeted emails</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Website / messaging</a:t>
            </a:r>
            <a:endParaRPr lang="en-US" sz="1400" dirty="0">
              <a:gradFill>
                <a:gsLst>
                  <a:gs pos="0">
                    <a:srgbClr val="FFFFFF"/>
                  </a:gs>
                  <a:gs pos="100000">
                    <a:srgbClr val="FFFFFF"/>
                  </a:gs>
                </a:gsLst>
                <a:lin ang="5400000" scaled="0"/>
              </a:gradFill>
            </a:endParaRPr>
          </a:p>
        </p:txBody>
      </p:sp>
      <p:sp>
        <p:nvSpPr>
          <p:cNvPr id="43" name="Text Placeholder 4"/>
          <p:cNvSpPr txBox="1">
            <a:spLocks/>
          </p:cNvSpPr>
          <p:nvPr/>
        </p:nvSpPr>
        <p:spPr>
          <a:xfrm>
            <a:off x="7566115" y="4069776"/>
            <a:ext cx="1679629" cy="1055674"/>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gn="ctr" defTabSz="932559"/>
            <a:r>
              <a:rPr lang="en-US" sz="1400" u="sng" dirty="0" smtClean="0">
                <a:gradFill>
                  <a:gsLst>
                    <a:gs pos="0">
                      <a:srgbClr val="FFFFFF"/>
                    </a:gs>
                    <a:gs pos="100000">
                      <a:srgbClr val="FFFFFF"/>
                    </a:gs>
                  </a:gsLst>
                  <a:lin ang="5400000" scaled="0"/>
                </a:gradFill>
              </a:rPr>
              <a:t>Focus</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Engineering call lists</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Refining pricing Experiments</a:t>
            </a:r>
          </a:p>
        </p:txBody>
      </p:sp>
      <p:sp>
        <p:nvSpPr>
          <p:cNvPr id="3" name="Rectangle 2"/>
          <p:cNvSpPr/>
          <p:nvPr/>
        </p:nvSpPr>
        <p:spPr bwMode="auto">
          <a:xfrm>
            <a:off x="2863006" y="5403041"/>
            <a:ext cx="9499681" cy="375967"/>
          </a:xfrm>
          <a:prstGeom prst="rect">
            <a:avLst/>
          </a:prstGeom>
          <a:solidFill>
            <a:srgbClr val="00178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Continued, evergreen confirmatory research</a:t>
            </a:r>
          </a:p>
        </p:txBody>
      </p:sp>
      <p:sp>
        <p:nvSpPr>
          <p:cNvPr id="24" name="Rectangle 23"/>
          <p:cNvSpPr/>
          <p:nvPr/>
        </p:nvSpPr>
        <p:spPr bwMode="auto">
          <a:xfrm>
            <a:off x="9347703" y="899665"/>
            <a:ext cx="3016470" cy="30633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latin typeface="Segoe UI Light"/>
            </a:endParaRPr>
          </a:p>
        </p:txBody>
      </p:sp>
      <p:sp>
        <p:nvSpPr>
          <p:cNvPr id="25" name="Rectangle 24"/>
          <p:cNvSpPr/>
          <p:nvPr/>
        </p:nvSpPr>
        <p:spPr bwMode="auto">
          <a:xfrm>
            <a:off x="9347703" y="887225"/>
            <a:ext cx="3016470" cy="1130761"/>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26" name="Text Placeholder 4"/>
          <p:cNvSpPr txBox="1">
            <a:spLocks/>
          </p:cNvSpPr>
          <p:nvPr/>
        </p:nvSpPr>
        <p:spPr>
          <a:xfrm>
            <a:off x="9366288" y="2122546"/>
            <a:ext cx="2949534" cy="1377231"/>
          </a:xfrm>
          <a:prstGeom prst="rect">
            <a:avLst/>
          </a:prstGeom>
        </p:spPr>
        <p:txBody>
          <a:bodyPr wrap="square" lIns="139891" tIns="74608" rIns="139891" bIns="0" anchor="ctr">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285750" indent="-285750" defTabSz="932559">
              <a:buFont typeface="Arial" panose="020B0604020202020204" pitchFamily="34" charset="0"/>
              <a:buChar char="•"/>
            </a:pPr>
            <a:r>
              <a:rPr lang="en-US" sz="1800" dirty="0" smtClean="0">
                <a:solidFill>
                  <a:srgbClr val="000000"/>
                </a:solidFill>
                <a:latin typeface="Segoe UI Light"/>
              </a:rPr>
              <a:t>Identify key indicators of churn with predictive models</a:t>
            </a:r>
          </a:p>
          <a:p>
            <a:pPr marL="285750" indent="-285750" defTabSz="932559">
              <a:buFont typeface="Arial" panose="020B0604020202020204" pitchFamily="34" charset="0"/>
              <a:buChar char="•"/>
            </a:pPr>
            <a:r>
              <a:rPr lang="en-US" sz="1800" dirty="0" smtClean="0">
                <a:solidFill>
                  <a:srgbClr val="000000"/>
                </a:solidFill>
                <a:latin typeface="Segoe UI Light"/>
              </a:rPr>
              <a:t>Target and prioritize at-risk customers</a:t>
            </a:r>
          </a:p>
        </p:txBody>
      </p:sp>
      <p:sp>
        <p:nvSpPr>
          <p:cNvPr id="28" name="Text Placeholder 4"/>
          <p:cNvSpPr txBox="1">
            <a:spLocks/>
          </p:cNvSpPr>
          <p:nvPr/>
        </p:nvSpPr>
        <p:spPr>
          <a:xfrm>
            <a:off x="9336695" y="1269133"/>
            <a:ext cx="2914896" cy="332399"/>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b="1" dirty="0" smtClean="0">
                <a:gradFill>
                  <a:gsLst>
                    <a:gs pos="0">
                      <a:srgbClr val="FFFFFF"/>
                    </a:gs>
                    <a:gs pos="100000">
                      <a:srgbClr val="FFFFFF"/>
                    </a:gs>
                  </a:gsLst>
                  <a:lin ang="5400000" scaled="0"/>
                </a:gradFill>
              </a:rPr>
              <a:t>Reducing Churn</a:t>
            </a:r>
            <a:endParaRPr lang="en-US" sz="2400" b="1" dirty="0">
              <a:gradFill>
                <a:gsLst>
                  <a:gs pos="0">
                    <a:srgbClr val="FFFFFF"/>
                  </a:gs>
                  <a:gs pos="100000">
                    <a:srgbClr val="FFFFFF"/>
                  </a:gs>
                </a:gsLst>
                <a:lin ang="5400000" scaled="0"/>
              </a:gradFill>
            </a:endParaRPr>
          </a:p>
        </p:txBody>
      </p:sp>
      <p:sp>
        <p:nvSpPr>
          <p:cNvPr id="46" name="Freeform 21"/>
          <p:cNvSpPr>
            <a:spLocks noEditPoints="1"/>
          </p:cNvSpPr>
          <p:nvPr/>
        </p:nvSpPr>
        <p:spPr bwMode="black">
          <a:xfrm>
            <a:off x="11773608" y="1220813"/>
            <a:ext cx="457200" cy="457200"/>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39" name="Rectangle 38"/>
          <p:cNvSpPr/>
          <p:nvPr/>
        </p:nvSpPr>
        <p:spPr bwMode="auto">
          <a:xfrm>
            <a:off x="9347703" y="5782734"/>
            <a:ext cx="3016470" cy="9833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49" name="Text Placeholder 4"/>
          <p:cNvSpPr txBox="1">
            <a:spLocks/>
          </p:cNvSpPr>
          <p:nvPr/>
        </p:nvSpPr>
        <p:spPr>
          <a:xfrm>
            <a:off x="9358708" y="5846610"/>
            <a:ext cx="2892883" cy="858697"/>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342900" indent="-342900" defTabSz="932559">
              <a:buFont typeface="Arial" panose="020B0604020202020204" pitchFamily="34" charset="0"/>
              <a:buChar char="•"/>
            </a:pPr>
            <a:r>
              <a:rPr lang="en-US" sz="1800" dirty="0" smtClean="0">
                <a:solidFill>
                  <a:srgbClr val="000000"/>
                </a:solidFill>
              </a:rPr>
              <a:t>Field teams</a:t>
            </a:r>
          </a:p>
          <a:p>
            <a:pPr marL="342900" indent="-342900" defTabSz="932559">
              <a:buFont typeface="Arial" panose="020B0604020202020204" pitchFamily="34" charset="0"/>
              <a:buChar char="•"/>
            </a:pPr>
            <a:r>
              <a:rPr lang="en-US" sz="1800" dirty="0" smtClean="0">
                <a:solidFill>
                  <a:srgbClr val="000000"/>
                </a:solidFill>
              </a:rPr>
              <a:t>Product team</a:t>
            </a:r>
          </a:p>
          <a:p>
            <a:pPr marL="342900" indent="-342900" defTabSz="932559">
              <a:buFont typeface="Arial" panose="020B0604020202020204" pitchFamily="34" charset="0"/>
              <a:buChar char="•"/>
            </a:pPr>
            <a:r>
              <a:rPr lang="en-US" sz="1800" dirty="0" smtClean="0">
                <a:solidFill>
                  <a:srgbClr val="000000"/>
                </a:solidFill>
              </a:rPr>
              <a:t>Direct engine</a:t>
            </a:r>
            <a:endParaRPr lang="en-US" sz="1800" dirty="0">
              <a:solidFill>
                <a:srgbClr val="000000"/>
              </a:solidFill>
            </a:endParaRPr>
          </a:p>
        </p:txBody>
      </p:sp>
      <p:sp>
        <p:nvSpPr>
          <p:cNvPr id="55" name="Rectangle 54"/>
          <p:cNvSpPr/>
          <p:nvPr/>
        </p:nvSpPr>
        <p:spPr bwMode="auto">
          <a:xfrm>
            <a:off x="9347703" y="3955232"/>
            <a:ext cx="3016470" cy="1451096"/>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50" name="Text Placeholder 4"/>
          <p:cNvSpPr txBox="1">
            <a:spLocks/>
          </p:cNvSpPr>
          <p:nvPr/>
        </p:nvSpPr>
        <p:spPr>
          <a:xfrm>
            <a:off x="9337782" y="4069776"/>
            <a:ext cx="1685359" cy="904863"/>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gn="ctr" defTabSz="932559"/>
            <a:r>
              <a:rPr lang="en-US" sz="1400" u="sng" dirty="0" smtClean="0">
                <a:gradFill>
                  <a:gsLst>
                    <a:gs pos="0">
                      <a:srgbClr val="FFFFFF"/>
                    </a:gs>
                    <a:gs pos="100000">
                      <a:srgbClr val="FFFFFF"/>
                    </a:gs>
                  </a:gsLst>
                  <a:lin ang="5400000" scaled="0"/>
                </a:gradFill>
              </a:rPr>
              <a:t>Scale</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Field dashboards</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New mobile app</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Targeted emails</a:t>
            </a:r>
          </a:p>
        </p:txBody>
      </p:sp>
      <p:sp>
        <p:nvSpPr>
          <p:cNvPr id="51" name="Text Placeholder 4"/>
          <p:cNvSpPr txBox="1">
            <a:spLocks/>
          </p:cNvSpPr>
          <p:nvPr/>
        </p:nvSpPr>
        <p:spPr>
          <a:xfrm>
            <a:off x="10866945" y="4069776"/>
            <a:ext cx="1497228" cy="1055674"/>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gn="ctr" defTabSz="932559"/>
            <a:r>
              <a:rPr lang="en-US" sz="1400" u="sng" dirty="0" smtClean="0">
                <a:gradFill>
                  <a:gsLst>
                    <a:gs pos="0">
                      <a:srgbClr val="FFFFFF"/>
                    </a:gs>
                    <a:gs pos="100000">
                      <a:srgbClr val="FFFFFF"/>
                    </a:gs>
                  </a:gsLst>
                  <a:lin ang="5400000" scaled="0"/>
                </a:gradFill>
              </a:rPr>
              <a:t>Focus</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Engineering call lists</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Executive intervention</a:t>
            </a:r>
          </a:p>
        </p:txBody>
      </p:sp>
      <p:sp>
        <p:nvSpPr>
          <p:cNvPr id="4" name="Rectangle 3"/>
          <p:cNvSpPr/>
          <p:nvPr/>
        </p:nvSpPr>
        <p:spPr>
          <a:xfrm>
            <a:off x="9347701" y="3636471"/>
            <a:ext cx="3016471" cy="307777"/>
          </a:xfrm>
          <a:prstGeom prst="rect">
            <a:avLst/>
          </a:prstGeom>
        </p:spPr>
        <p:txBody>
          <a:bodyPr wrap="square">
            <a:spAutoFit/>
          </a:bodyPr>
          <a:lstStyle/>
          <a:p>
            <a:pPr algn="ctr" defTabSz="932559"/>
            <a:r>
              <a:rPr lang="en-US" sz="1400" b="1" i="1" dirty="0">
                <a:solidFill>
                  <a:srgbClr val="000000"/>
                </a:solidFill>
                <a:latin typeface="Segoe UI Light"/>
              </a:rPr>
              <a:t>Research </a:t>
            </a:r>
            <a:r>
              <a:rPr lang="en-US" sz="1400" b="1" i="1" dirty="0" smtClean="0">
                <a:solidFill>
                  <a:srgbClr val="000000"/>
                </a:solidFill>
                <a:latin typeface="Segoe UI Light"/>
              </a:rPr>
              <a:t>delivery </a:t>
            </a:r>
            <a:r>
              <a:rPr lang="en-US" sz="1400" b="1" i="1" dirty="0">
                <a:solidFill>
                  <a:srgbClr val="000000"/>
                </a:solidFill>
                <a:latin typeface="Segoe UI Light"/>
              </a:rPr>
              <a:t>date: H1 FY16</a:t>
            </a:r>
          </a:p>
        </p:txBody>
      </p:sp>
      <p:sp>
        <p:nvSpPr>
          <p:cNvPr id="59" name="Rectangle 58"/>
          <p:cNvSpPr/>
          <p:nvPr/>
        </p:nvSpPr>
        <p:spPr>
          <a:xfrm>
            <a:off x="5965083" y="3636471"/>
            <a:ext cx="3280661" cy="307777"/>
          </a:xfrm>
          <a:prstGeom prst="rect">
            <a:avLst/>
          </a:prstGeom>
        </p:spPr>
        <p:txBody>
          <a:bodyPr wrap="square">
            <a:spAutoFit/>
          </a:bodyPr>
          <a:lstStyle/>
          <a:p>
            <a:pPr algn="ctr" defTabSz="932559"/>
            <a:r>
              <a:rPr lang="en-US" sz="1400" b="1" i="1" dirty="0">
                <a:solidFill>
                  <a:srgbClr val="000000"/>
                </a:solidFill>
                <a:latin typeface="Segoe UI Light"/>
              </a:rPr>
              <a:t>Research </a:t>
            </a:r>
            <a:r>
              <a:rPr lang="en-US" sz="1400" b="1" i="1" dirty="0" smtClean="0">
                <a:solidFill>
                  <a:srgbClr val="000000"/>
                </a:solidFill>
                <a:latin typeface="Segoe UI Light"/>
              </a:rPr>
              <a:t>delivery </a:t>
            </a:r>
            <a:r>
              <a:rPr lang="en-US" sz="1400" b="1" i="1" dirty="0">
                <a:solidFill>
                  <a:srgbClr val="000000"/>
                </a:solidFill>
                <a:latin typeface="Segoe UI Light"/>
              </a:rPr>
              <a:t>date: </a:t>
            </a:r>
            <a:r>
              <a:rPr lang="en-US" sz="1400" b="1" i="1" dirty="0" smtClean="0">
                <a:solidFill>
                  <a:srgbClr val="000000"/>
                </a:solidFill>
                <a:latin typeface="Segoe UI Light"/>
              </a:rPr>
              <a:t>Q3 </a:t>
            </a:r>
            <a:r>
              <a:rPr lang="en-US" sz="1400" b="1" i="1" dirty="0">
                <a:solidFill>
                  <a:srgbClr val="000000"/>
                </a:solidFill>
                <a:latin typeface="Segoe UI Light"/>
              </a:rPr>
              <a:t>FY16</a:t>
            </a:r>
          </a:p>
        </p:txBody>
      </p:sp>
      <p:sp>
        <p:nvSpPr>
          <p:cNvPr id="33" name="Rectangle 32"/>
          <p:cNvSpPr/>
          <p:nvPr/>
        </p:nvSpPr>
        <p:spPr bwMode="auto">
          <a:xfrm>
            <a:off x="2857587" y="899665"/>
            <a:ext cx="3016470" cy="30633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34" name="Rectangle 33"/>
          <p:cNvSpPr/>
          <p:nvPr/>
        </p:nvSpPr>
        <p:spPr bwMode="auto">
          <a:xfrm>
            <a:off x="2857587" y="887225"/>
            <a:ext cx="3016470" cy="1130761"/>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36" name="Text Placeholder 4"/>
          <p:cNvSpPr txBox="1">
            <a:spLocks/>
          </p:cNvSpPr>
          <p:nvPr/>
        </p:nvSpPr>
        <p:spPr>
          <a:xfrm>
            <a:off x="2879979" y="1102934"/>
            <a:ext cx="3005086" cy="664797"/>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b="1" dirty="0" smtClean="0">
                <a:gradFill>
                  <a:gsLst>
                    <a:gs pos="0">
                      <a:srgbClr val="FFFFFF"/>
                    </a:gs>
                    <a:gs pos="100000">
                      <a:srgbClr val="FFFFFF"/>
                    </a:gs>
                  </a:gsLst>
                  <a:lin ang="5400000" scaled="0"/>
                </a:gradFill>
              </a:rPr>
              <a:t>Increase customer acquisition</a:t>
            </a:r>
            <a:endParaRPr lang="en-US" sz="2856" b="1" dirty="0">
              <a:gradFill>
                <a:gsLst>
                  <a:gs pos="0">
                    <a:srgbClr val="FFFFFF"/>
                  </a:gs>
                  <a:gs pos="100000">
                    <a:srgbClr val="FFFFFF"/>
                  </a:gs>
                </a:gsLst>
                <a:lin ang="5400000" scaled="0"/>
              </a:gradFill>
            </a:endParaRPr>
          </a:p>
        </p:txBody>
      </p:sp>
      <p:sp>
        <p:nvSpPr>
          <p:cNvPr id="38" name="Text Placeholder 4"/>
          <p:cNvSpPr txBox="1">
            <a:spLocks/>
          </p:cNvSpPr>
          <p:nvPr/>
        </p:nvSpPr>
        <p:spPr>
          <a:xfrm>
            <a:off x="2968131" y="1997896"/>
            <a:ext cx="2889502" cy="1626530"/>
          </a:xfrm>
          <a:prstGeom prst="rect">
            <a:avLst/>
          </a:prstGeom>
        </p:spPr>
        <p:txBody>
          <a:bodyPr wrap="square" lIns="139891" tIns="74608" rIns="139891" bIns="0" anchor="ctr">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285750" indent="-285750" defTabSz="932559">
              <a:buFont typeface="Arial" panose="020B0604020202020204" pitchFamily="34" charset="0"/>
              <a:buChar char="•"/>
            </a:pPr>
            <a:r>
              <a:rPr lang="en-US" sz="1800" dirty="0" smtClean="0">
                <a:solidFill>
                  <a:srgbClr val="000000"/>
                </a:solidFill>
                <a:latin typeface="Segoe UI Light"/>
              </a:rPr>
              <a:t>Determine the best sourcing channels for deeply engaged customers</a:t>
            </a:r>
          </a:p>
          <a:p>
            <a:pPr marL="285750" indent="-285750" defTabSz="932559">
              <a:buFont typeface="Arial" panose="020B0604020202020204" pitchFamily="34" charset="0"/>
              <a:buChar char="•"/>
            </a:pPr>
            <a:r>
              <a:rPr lang="en-US" sz="1800" dirty="0" smtClean="0">
                <a:solidFill>
                  <a:srgbClr val="000000"/>
                </a:solidFill>
                <a:latin typeface="Segoe UI Light"/>
              </a:rPr>
              <a:t>Define Customer Lifetime Value (LTV)</a:t>
            </a:r>
          </a:p>
        </p:txBody>
      </p:sp>
      <p:sp>
        <p:nvSpPr>
          <p:cNvPr id="45" name="Freeform 159"/>
          <p:cNvSpPr>
            <a:spLocks noEditPoints="1"/>
          </p:cNvSpPr>
          <p:nvPr/>
        </p:nvSpPr>
        <p:spPr bwMode="black">
          <a:xfrm>
            <a:off x="5366546" y="1094693"/>
            <a:ext cx="426830" cy="64204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47" name="Rectangle 46"/>
          <p:cNvSpPr/>
          <p:nvPr/>
        </p:nvSpPr>
        <p:spPr bwMode="auto">
          <a:xfrm>
            <a:off x="2857587" y="5782734"/>
            <a:ext cx="3000046" cy="98338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53" name="Text Placeholder 4"/>
          <p:cNvSpPr txBox="1">
            <a:spLocks/>
          </p:cNvSpPr>
          <p:nvPr/>
        </p:nvSpPr>
        <p:spPr>
          <a:xfrm>
            <a:off x="2870835" y="6150473"/>
            <a:ext cx="2995941" cy="249299"/>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marL="342900" indent="-342900" defTabSz="932559">
              <a:buFont typeface="Arial" panose="020B0604020202020204" pitchFamily="34" charset="0"/>
              <a:buChar char="•"/>
            </a:pPr>
            <a:r>
              <a:rPr lang="en-US" sz="1800" dirty="0" smtClean="0">
                <a:solidFill>
                  <a:srgbClr val="000000"/>
                </a:solidFill>
              </a:rPr>
              <a:t>Direct engine PMs</a:t>
            </a:r>
            <a:endParaRPr lang="en-US" sz="1800" dirty="0">
              <a:solidFill>
                <a:srgbClr val="000000"/>
              </a:solidFill>
            </a:endParaRPr>
          </a:p>
        </p:txBody>
      </p:sp>
      <p:sp>
        <p:nvSpPr>
          <p:cNvPr id="57" name="Rectangle 56"/>
          <p:cNvSpPr/>
          <p:nvPr/>
        </p:nvSpPr>
        <p:spPr bwMode="auto">
          <a:xfrm>
            <a:off x="2857588" y="3955232"/>
            <a:ext cx="3012014" cy="1451096"/>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65" name="Text Placeholder 4"/>
          <p:cNvSpPr txBox="1">
            <a:spLocks/>
          </p:cNvSpPr>
          <p:nvPr/>
        </p:nvSpPr>
        <p:spPr>
          <a:xfrm>
            <a:off x="2778515" y="4055500"/>
            <a:ext cx="1679564" cy="1292662"/>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gn="ctr" defTabSz="932559"/>
            <a:r>
              <a:rPr lang="en-US" sz="1400" u="sng" dirty="0" smtClean="0">
                <a:gradFill>
                  <a:gsLst>
                    <a:gs pos="0">
                      <a:srgbClr val="FFFFFF"/>
                    </a:gs>
                    <a:gs pos="100000">
                      <a:srgbClr val="FFFFFF"/>
                    </a:gs>
                  </a:gsLst>
                  <a:lin ang="5400000" scaled="0"/>
                </a:gradFill>
              </a:rPr>
              <a:t>Scale</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Marketing strategy support</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Business model planning support</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Finance planning</a:t>
            </a:r>
          </a:p>
        </p:txBody>
      </p:sp>
      <p:sp>
        <p:nvSpPr>
          <p:cNvPr id="66" name="Text Placeholder 4"/>
          <p:cNvSpPr txBox="1">
            <a:spLocks/>
          </p:cNvSpPr>
          <p:nvPr/>
        </p:nvSpPr>
        <p:spPr>
          <a:xfrm>
            <a:off x="4295084" y="4058917"/>
            <a:ext cx="1679629" cy="1249573"/>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algn="ctr" defTabSz="932559"/>
            <a:r>
              <a:rPr lang="en-US" sz="1400" u="sng" dirty="0" smtClean="0">
                <a:gradFill>
                  <a:gsLst>
                    <a:gs pos="0">
                      <a:srgbClr val="FFFFFF"/>
                    </a:gs>
                    <a:gs pos="100000">
                      <a:srgbClr val="FFFFFF"/>
                    </a:gs>
                  </a:gsLst>
                  <a:lin ang="5400000" scaled="0"/>
                </a:gradFill>
              </a:rPr>
              <a:t>Focus</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Marketing planning vendor audit</a:t>
            </a:r>
          </a:p>
          <a:p>
            <a:pPr marL="91440" indent="-91440" defTabSz="932559">
              <a:buFont typeface="Arial" panose="020B0604020202020204" pitchFamily="34" charset="0"/>
              <a:buChar char="•"/>
            </a:pPr>
            <a:r>
              <a:rPr lang="en-US" sz="1400" dirty="0" smtClean="0">
                <a:gradFill>
                  <a:gsLst>
                    <a:gs pos="0">
                      <a:srgbClr val="FFFFFF"/>
                    </a:gs>
                    <a:gs pos="100000">
                      <a:srgbClr val="FFFFFF"/>
                    </a:gs>
                  </a:gsLst>
                  <a:lin ang="5400000" scaled="0"/>
                </a:gradFill>
              </a:rPr>
              <a:t>Cross-elasticity of demand tests</a:t>
            </a:r>
          </a:p>
        </p:txBody>
      </p:sp>
      <p:sp>
        <p:nvSpPr>
          <p:cNvPr id="64" name="Rectangle 63"/>
          <p:cNvSpPr/>
          <p:nvPr/>
        </p:nvSpPr>
        <p:spPr>
          <a:xfrm>
            <a:off x="2846579" y="3663768"/>
            <a:ext cx="3016471" cy="307777"/>
          </a:xfrm>
          <a:prstGeom prst="rect">
            <a:avLst/>
          </a:prstGeom>
        </p:spPr>
        <p:txBody>
          <a:bodyPr wrap="square">
            <a:spAutoFit/>
          </a:bodyPr>
          <a:lstStyle/>
          <a:p>
            <a:pPr algn="ctr" defTabSz="932559"/>
            <a:r>
              <a:rPr lang="en-US" sz="1400" b="1" i="1" dirty="0">
                <a:solidFill>
                  <a:srgbClr val="000000"/>
                </a:solidFill>
                <a:latin typeface="Segoe UI Light"/>
              </a:rPr>
              <a:t>Research </a:t>
            </a:r>
            <a:r>
              <a:rPr lang="en-US" sz="1400" b="1" i="1" dirty="0" smtClean="0">
                <a:solidFill>
                  <a:srgbClr val="000000"/>
                </a:solidFill>
                <a:latin typeface="Segoe UI Light"/>
              </a:rPr>
              <a:t>delivery </a:t>
            </a:r>
            <a:r>
              <a:rPr lang="en-US" sz="1400" b="1" i="1" dirty="0">
                <a:solidFill>
                  <a:srgbClr val="000000"/>
                </a:solidFill>
                <a:latin typeface="Segoe UI Light"/>
              </a:rPr>
              <a:t>date: </a:t>
            </a:r>
            <a:r>
              <a:rPr lang="en-US" sz="1400" b="1" i="1" dirty="0" smtClean="0">
                <a:solidFill>
                  <a:srgbClr val="000000"/>
                </a:solidFill>
                <a:latin typeface="Segoe UI Light"/>
              </a:rPr>
              <a:t>Q1 </a:t>
            </a:r>
            <a:r>
              <a:rPr lang="en-US" sz="1400" b="1" i="1" dirty="0">
                <a:solidFill>
                  <a:srgbClr val="000000"/>
                </a:solidFill>
                <a:latin typeface="Segoe UI Light"/>
              </a:rPr>
              <a:t>FY16</a:t>
            </a:r>
          </a:p>
        </p:txBody>
      </p:sp>
    </p:spTree>
    <p:extLst>
      <p:ext uri="{BB962C8B-B14F-4D97-AF65-F5344CB8AC3E}">
        <p14:creationId xmlns:p14="http://schemas.microsoft.com/office/powerpoint/2010/main" val="411026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7" name="Title 6"/>
          <p:cNvSpPr>
            <a:spLocks noGrp="1"/>
          </p:cNvSpPr>
          <p:nvPr>
            <p:ph type="title"/>
          </p:nvPr>
        </p:nvSpPr>
        <p:spPr>
          <a:xfrm>
            <a:off x="518526" y="2661558"/>
            <a:ext cx="11375536" cy="762786"/>
          </a:xfrm>
        </p:spPr>
        <p:txBody>
          <a:bodyPr/>
          <a:lstStyle/>
          <a:p>
            <a:r>
              <a:rPr lang="en-US" dirty="0" smtClean="0"/>
              <a:t>Appendix – Supplementary Slides</a:t>
            </a:r>
            <a:endParaRPr lang="en-US" dirty="0"/>
          </a:p>
        </p:txBody>
      </p:sp>
    </p:spTree>
    <p:extLst>
      <p:ext uri="{BB962C8B-B14F-4D97-AF65-F5344CB8AC3E}">
        <p14:creationId xmlns:p14="http://schemas.microsoft.com/office/powerpoint/2010/main" val="1164212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chemeClr val="bg1"/>
                </a:solidFill>
              </a:rPr>
              <a:t>New Customer Path</a:t>
            </a:r>
            <a:endParaRPr lang="en-US" sz="3600" dirty="0">
              <a:solidFill>
                <a:schemeClr val="bg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pic>
        <p:nvPicPr>
          <p:cNvPr id="5" name="Picture 4"/>
          <p:cNvPicPr>
            <a:picLocks noChangeAspect="1"/>
          </p:cNvPicPr>
          <p:nvPr/>
        </p:nvPicPr>
        <p:blipFill>
          <a:blip r:embed="rId3"/>
          <a:stretch>
            <a:fillRect/>
          </a:stretch>
        </p:blipFill>
        <p:spPr>
          <a:xfrm>
            <a:off x="6414497" y="985243"/>
            <a:ext cx="4555463" cy="4429142"/>
          </a:xfrm>
          <a:prstGeom prst="rect">
            <a:avLst/>
          </a:prstGeom>
        </p:spPr>
      </p:pic>
      <p:pic>
        <p:nvPicPr>
          <p:cNvPr id="6" name="Picture 5"/>
          <p:cNvPicPr>
            <a:picLocks noChangeAspect="1"/>
          </p:cNvPicPr>
          <p:nvPr/>
        </p:nvPicPr>
        <p:blipFill>
          <a:blip r:embed="rId4"/>
          <a:stretch>
            <a:fillRect/>
          </a:stretch>
        </p:blipFill>
        <p:spPr>
          <a:xfrm>
            <a:off x="11365424" y="875139"/>
            <a:ext cx="1057275" cy="1781175"/>
          </a:xfrm>
          <a:prstGeom prst="rect">
            <a:avLst/>
          </a:prstGeom>
        </p:spPr>
      </p:pic>
      <p:sp>
        <p:nvSpPr>
          <p:cNvPr id="7" name="TextBox 6"/>
          <p:cNvSpPr txBox="1"/>
          <p:nvPr/>
        </p:nvSpPr>
        <p:spPr>
          <a:xfrm>
            <a:off x="10756431" y="1203173"/>
            <a:ext cx="713866" cy="489365"/>
          </a:xfrm>
          <a:prstGeom prst="callout2">
            <a:avLst>
              <a:gd name="adj1" fmla="val 49428"/>
              <a:gd name="adj2" fmla="val -4961"/>
              <a:gd name="adj3" fmla="val 52216"/>
              <a:gd name="adj4" fmla="val -41957"/>
              <a:gd name="adj5" fmla="val 92978"/>
              <a:gd name="adj6" fmla="val -61961"/>
            </a:avLst>
          </a:prstGeom>
          <a:noFill/>
          <a:ln>
            <a:solidFill>
              <a:schemeClr val="bg1"/>
            </a:solidFill>
          </a:ln>
        </p:spPr>
        <p:txBody>
          <a:bodyPr wrap="square" lIns="182880" tIns="146304" rIns="182880" bIns="146304" rtlCol="0">
            <a:spAutoFit/>
          </a:bodyPr>
          <a:lstStyle/>
          <a:p>
            <a:pPr>
              <a:lnSpc>
                <a:spcPct val="90000"/>
              </a:lnSpc>
              <a:spcAft>
                <a:spcPts val="600"/>
              </a:spcAft>
            </a:pPr>
            <a:r>
              <a:rPr lang="en-US" sz="1400" dirty="0" smtClean="0">
                <a:solidFill>
                  <a:schemeClr val="bg1"/>
                </a:solidFill>
              </a:rPr>
              <a:t>25%</a:t>
            </a:r>
          </a:p>
        </p:txBody>
      </p:sp>
      <p:graphicFrame>
        <p:nvGraphicFramePr>
          <p:cNvPr id="11" name="Chart 10"/>
          <p:cNvGraphicFramePr/>
          <p:nvPr>
            <p:extLst>
              <p:ext uri="{D42A27DB-BD31-4B8C-83A1-F6EECF244321}">
                <p14:modId xmlns:p14="http://schemas.microsoft.com/office/powerpoint/2010/main" val="3817169715"/>
              </p:ext>
            </p:extLst>
          </p:nvPr>
        </p:nvGraphicFramePr>
        <p:xfrm>
          <a:off x="-183635" y="1249065"/>
          <a:ext cx="5360211" cy="3573474"/>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p:cNvSpPr txBox="1"/>
          <p:nvPr/>
        </p:nvSpPr>
        <p:spPr>
          <a:xfrm>
            <a:off x="7087044" y="6494801"/>
            <a:ext cx="5936105"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smtClean="0">
                <a:solidFill>
                  <a:schemeClr val="bg1"/>
                </a:solidFill>
              </a:rPr>
              <a:t>*Represents the top 60 new customer paths</a:t>
            </a:r>
          </a:p>
        </p:txBody>
      </p:sp>
      <p:sp>
        <p:nvSpPr>
          <p:cNvPr id="13" name="Rectangle 12"/>
          <p:cNvSpPr/>
          <p:nvPr/>
        </p:nvSpPr>
        <p:spPr bwMode="auto">
          <a:xfrm>
            <a:off x="900304" y="5563929"/>
            <a:ext cx="11261534"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chemeClr val="tx2">
                  <a:lumMod val="60000"/>
                  <a:lumOff val="40000"/>
                </a:scheme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58% of new customers remain in their initial cluster after 4 months</a:t>
            </a:r>
          </a:p>
          <a:p>
            <a:pPr marL="342900" indent="-342900" defTabSz="932472" fontAlgn="base">
              <a:lnSpc>
                <a:spcPct val="90000"/>
              </a:lnSpc>
              <a:spcBef>
                <a:spcPts val="700"/>
              </a:spcBef>
              <a:spcAft>
                <a:spcPct val="0"/>
              </a:spcAft>
              <a:buClr>
                <a:schemeClr val="tx2">
                  <a:lumMod val="60000"/>
                  <a:lumOff val="40000"/>
                </a:scheme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The most common path to becoming a Deeply Engaged is through Potentials or initially starting as a Deeply Engaged</a:t>
            </a:r>
            <a:endParaRPr lang="en-US" kern="0" dirty="0">
              <a:solidFill>
                <a:srgbClr val="FFFFFF"/>
              </a:solidFill>
              <a:ea typeface="Segoe UI" pitchFamily="34" charset="0"/>
              <a:cs typeface="Segoe UI" pitchFamily="34" charset="0"/>
            </a:endParaRPr>
          </a:p>
        </p:txBody>
      </p:sp>
      <p:sp>
        <p:nvSpPr>
          <p:cNvPr id="15" name="TextBox 14"/>
          <p:cNvSpPr txBox="1"/>
          <p:nvPr/>
        </p:nvSpPr>
        <p:spPr>
          <a:xfrm>
            <a:off x="8076551" y="5414385"/>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chemeClr val="bg1"/>
                </a:solidFill>
              </a:rPr>
              <a:t>18%</a:t>
            </a:r>
          </a:p>
        </p:txBody>
      </p:sp>
      <p:sp>
        <p:nvSpPr>
          <p:cNvPr id="16" name="TextBox 15"/>
          <p:cNvSpPr txBox="1"/>
          <p:nvPr/>
        </p:nvSpPr>
        <p:spPr>
          <a:xfrm>
            <a:off x="5813345" y="3157422"/>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chemeClr val="bg1"/>
                </a:solidFill>
              </a:rPr>
              <a:t>11%</a:t>
            </a:r>
          </a:p>
        </p:txBody>
      </p:sp>
      <p:sp>
        <p:nvSpPr>
          <p:cNvPr id="17" name="TextBox 16"/>
          <p:cNvSpPr txBox="1"/>
          <p:nvPr/>
        </p:nvSpPr>
        <p:spPr>
          <a:xfrm>
            <a:off x="10684924" y="4779038"/>
            <a:ext cx="809468" cy="489365"/>
          </a:xfrm>
          <a:prstGeom prst="callout2">
            <a:avLst>
              <a:gd name="adj1" fmla="val 2017"/>
              <a:gd name="adj2" fmla="val 28759"/>
              <a:gd name="adj3" fmla="val -53761"/>
              <a:gd name="adj4" fmla="val 10309"/>
              <a:gd name="adj5" fmla="val -68777"/>
              <a:gd name="adj6" fmla="val -24749"/>
            </a:avLst>
          </a:prstGeom>
          <a:noFill/>
          <a:ln>
            <a:solidFill>
              <a:schemeClr val="bg1"/>
            </a:solidFill>
          </a:ln>
        </p:spPr>
        <p:txBody>
          <a:bodyPr wrap="square" lIns="182880" tIns="146304" rIns="182880" bIns="146304" rtlCol="0">
            <a:spAutoFit/>
          </a:bodyPr>
          <a:lstStyle/>
          <a:p>
            <a:pPr>
              <a:lnSpc>
                <a:spcPct val="90000"/>
              </a:lnSpc>
              <a:spcAft>
                <a:spcPts val="600"/>
              </a:spcAft>
            </a:pPr>
            <a:r>
              <a:rPr lang="en-US" sz="1400" dirty="0">
                <a:solidFill>
                  <a:schemeClr val="bg1"/>
                </a:solidFill>
              </a:rPr>
              <a:t>5</a:t>
            </a:r>
            <a:r>
              <a:rPr lang="en-US" sz="1400" dirty="0" smtClean="0">
                <a:solidFill>
                  <a:schemeClr val="bg1"/>
                </a:solidFill>
              </a:rPr>
              <a:t>%</a:t>
            </a:r>
          </a:p>
        </p:txBody>
      </p:sp>
      <p:sp>
        <p:nvSpPr>
          <p:cNvPr id="18" name="TextBox 17"/>
          <p:cNvSpPr txBox="1"/>
          <p:nvPr/>
        </p:nvSpPr>
        <p:spPr>
          <a:xfrm>
            <a:off x="11117712" y="3936635"/>
            <a:ext cx="809468" cy="489365"/>
          </a:xfrm>
          <a:prstGeom prst="callout2">
            <a:avLst>
              <a:gd name="adj1" fmla="val 7595"/>
              <a:gd name="adj2" fmla="val 18643"/>
              <a:gd name="adj3" fmla="val -25872"/>
              <a:gd name="adj4" fmla="val -4865"/>
              <a:gd name="adj5" fmla="val -38099"/>
              <a:gd name="adj6" fmla="val -36551"/>
            </a:avLst>
          </a:prstGeom>
          <a:noFill/>
          <a:ln>
            <a:solidFill>
              <a:schemeClr val="bg1"/>
            </a:solidFill>
          </a:ln>
        </p:spPr>
        <p:txBody>
          <a:bodyPr wrap="square" lIns="182880" tIns="146304" rIns="182880" bIns="146304" rtlCol="0">
            <a:spAutoFit/>
          </a:bodyPr>
          <a:lstStyle/>
          <a:p>
            <a:pPr>
              <a:lnSpc>
                <a:spcPct val="90000"/>
              </a:lnSpc>
              <a:spcAft>
                <a:spcPts val="600"/>
              </a:spcAft>
            </a:pPr>
            <a:r>
              <a:rPr lang="en-US" sz="1400" dirty="0">
                <a:solidFill>
                  <a:schemeClr val="bg1"/>
                </a:solidFill>
              </a:rPr>
              <a:t>2</a:t>
            </a:r>
            <a:r>
              <a:rPr lang="en-US" sz="1400" dirty="0" smtClean="0">
                <a:solidFill>
                  <a:schemeClr val="bg1"/>
                </a:solidFill>
              </a:rPr>
              <a:t>%</a:t>
            </a:r>
          </a:p>
        </p:txBody>
      </p:sp>
      <p:sp>
        <p:nvSpPr>
          <p:cNvPr id="19" name="TextBox 18"/>
          <p:cNvSpPr txBox="1"/>
          <p:nvPr/>
        </p:nvSpPr>
        <p:spPr>
          <a:xfrm>
            <a:off x="6377394" y="4189180"/>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chemeClr val="bg1"/>
                </a:solidFill>
              </a:rPr>
              <a:t>2%</a:t>
            </a:r>
          </a:p>
        </p:txBody>
      </p:sp>
      <p:sp>
        <p:nvSpPr>
          <p:cNvPr id="20" name="TextBox 19"/>
          <p:cNvSpPr txBox="1"/>
          <p:nvPr/>
        </p:nvSpPr>
        <p:spPr>
          <a:xfrm>
            <a:off x="7545328" y="726710"/>
            <a:ext cx="8094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solidFill>
                  <a:schemeClr val="bg1"/>
                </a:solidFill>
              </a:rPr>
              <a:t>2%</a:t>
            </a:r>
          </a:p>
        </p:txBody>
      </p:sp>
      <p:sp>
        <p:nvSpPr>
          <p:cNvPr id="21" name="TextBox 20"/>
          <p:cNvSpPr txBox="1"/>
          <p:nvPr/>
        </p:nvSpPr>
        <p:spPr>
          <a:xfrm>
            <a:off x="6648510" y="1198869"/>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chemeClr val="bg1"/>
                </a:solidFill>
              </a:rPr>
              <a:t>10%</a:t>
            </a:r>
          </a:p>
        </p:txBody>
      </p:sp>
      <p:sp>
        <p:nvSpPr>
          <p:cNvPr id="22" name="TextBox 21"/>
          <p:cNvSpPr txBox="1"/>
          <p:nvPr/>
        </p:nvSpPr>
        <p:spPr>
          <a:xfrm>
            <a:off x="8331636" y="604984"/>
            <a:ext cx="80946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solidFill>
                  <a:schemeClr val="bg1"/>
                </a:solidFill>
              </a:rPr>
              <a:t>1%</a:t>
            </a:r>
          </a:p>
        </p:txBody>
      </p:sp>
      <p:sp>
        <p:nvSpPr>
          <p:cNvPr id="27" name="TextBox 26"/>
          <p:cNvSpPr txBox="1"/>
          <p:nvPr/>
        </p:nvSpPr>
        <p:spPr>
          <a:xfrm>
            <a:off x="8825095" y="2471626"/>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chemeClr val="bg1"/>
                </a:solidFill>
              </a:rPr>
              <a:t>42%</a:t>
            </a:r>
          </a:p>
        </p:txBody>
      </p:sp>
      <p:sp>
        <p:nvSpPr>
          <p:cNvPr id="28" name="TextBox 27"/>
          <p:cNvSpPr txBox="1"/>
          <p:nvPr/>
        </p:nvSpPr>
        <p:spPr>
          <a:xfrm>
            <a:off x="8132929" y="3583194"/>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chemeClr val="bg1"/>
                </a:solidFill>
              </a:rPr>
              <a:t>26%</a:t>
            </a:r>
          </a:p>
        </p:txBody>
      </p:sp>
      <p:sp>
        <p:nvSpPr>
          <p:cNvPr id="29" name="TextBox 28"/>
          <p:cNvSpPr txBox="1"/>
          <p:nvPr/>
        </p:nvSpPr>
        <p:spPr>
          <a:xfrm>
            <a:off x="7671817" y="2936862"/>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chemeClr val="bg1"/>
                </a:solidFill>
              </a:rPr>
              <a:t>15%</a:t>
            </a:r>
          </a:p>
        </p:txBody>
      </p:sp>
      <p:sp>
        <p:nvSpPr>
          <p:cNvPr id="31" name="TextBox 30"/>
          <p:cNvSpPr txBox="1"/>
          <p:nvPr/>
        </p:nvSpPr>
        <p:spPr>
          <a:xfrm>
            <a:off x="8173632" y="2265617"/>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chemeClr val="bg1"/>
                </a:solidFill>
              </a:rPr>
              <a:t>6%</a:t>
            </a:r>
          </a:p>
        </p:txBody>
      </p:sp>
      <p:sp>
        <p:nvSpPr>
          <p:cNvPr id="32" name="TextBox 31"/>
          <p:cNvSpPr txBox="1"/>
          <p:nvPr/>
        </p:nvSpPr>
        <p:spPr>
          <a:xfrm>
            <a:off x="8515964" y="2254931"/>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bg1"/>
                </a:solidFill>
              </a:rPr>
              <a:t>1</a:t>
            </a:r>
            <a:r>
              <a:rPr lang="en-US" sz="1400" dirty="0" smtClean="0">
                <a:solidFill>
                  <a:schemeClr val="bg1"/>
                </a:solidFill>
              </a:rPr>
              <a:t>%</a:t>
            </a:r>
          </a:p>
        </p:txBody>
      </p:sp>
      <p:sp>
        <p:nvSpPr>
          <p:cNvPr id="33" name="TextBox 32"/>
          <p:cNvSpPr txBox="1"/>
          <p:nvPr/>
        </p:nvSpPr>
        <p:spPr>
          <a:xfrm>
            <a:off x="7869521" y="2546437"/>
            <a:ext cx="80946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chemeClr val="bg1"/>
                </a:solidFill>
              </a:rPr>
              <a:t>10%</a:t>
            </a:r>
          </a:p>
        </p:txBody>
      </p:sp>
      <p:sp>
        <p:nvSpPr>
          <p:cNvPr id="34" name="Right Arrow 33">
            <a:hlinkClick r:id="rId6"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310836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28" name="Title 3"/>
          <p:cNvSpPr>
            <a:spLocks noGrp="1"/>
          </p:cNvSpPr>
          <p:nvPr>
            <p:ph type="title"/>
          </p:nvPr>
        </p:nvSpPr>
        <p:spPr>
          <a:xfrm>
            <a:off x="529660" y="63332"/>
            <a:ext cx="11375536" cy="997196"/>
          </a:xfrm>
        </p:spPr>
        <p:txBody>
          <a:bodyPr anchor="t"/>
          <a:lstStyle/>
          <a:p>
            <a:r>
              <a:rPr lang="en-US" sz="3600" dirty="0" smtClean="0">
                <a:solidFill>
                  <a:schemeClr val="bg1"/>
                </a:solidFill>
              </a:rPr>
              <a:t>Among Deeply Engaged sub-clusters, 91% of Alpha users remain in the same cluster over 3 months</a:t>
            </a:r>
            <a:endParaRPr lang="en-US" sz="3600" dirty="0">
              <a:solidFill>
                <a:schemeClr val="bg1"/>
              </a:solidFill>
            </a:endParaRPr>
          </a:p>
        </p:txBody>
      </p:sp>
      <p:sp>
        <p:nvSpPr>
          <p:cNvPr id="21" name="Right Arrow 20">
            <a:hlinkClick r:id="rId3"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4"/>
          <a:stretch>
            <a:fillRect/>
          </a:stretch>
        </p:blipFill>
        <p:spPr>
          <a:xfrm>
            <a:off x="397381" y="1443772"/>
            <a:ext cx="6092320" cy="2969478"/>
          </a:xfrm>
          <a:prstGeom prst="rect">
            <a:avLst/>
          </a:prstGeom>
        </p:spPr>
      </p:pic>
      <p:sp>
        <p:nvSpPr>
          <p:cNvPr id="13" name="Rectangle 12"/>
          <p:cNvSpPr/>
          <p:nvPr/>
        </p:nvSpPr>
        <p:spPr bwMode="auto">
          <a:xfrm>
            <a:off x="6654800" y="1617965"/>
            <a:ext cx="5967056" cy="17785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400" kern="0" dirty="0" smtClean="0">
                <a:solidFill>
                  <a:srgbClr val="FFFFFF"/>
                </a:solidFill>
                <a:ea typeface="Segoe UI" pitchFamily="34" charset="0"/>
                <a:cs typeface="Segoe UI" pitchFamily="34" charset="0"/>
              </a:rPr>
              <a:t>36% of Beta upgrade to Alpha users in 3 months</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400" kern="0" dirty="0" smtClean="0">
                <a:solidFill>
                  <a:srgbClr val="FFFFFF"/>
                </a:solidFill>
                <a:ea typeface="Segoe UI" pitchFamily="34" charset="0"/>
                <a:cs typeface="Segoe UI" pitchFamily="34" charset="0"/>
              </a:rPr>
              <a:t>Most of the Omega users drop to Evaluators (11%) or Potentials (9%)</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400" kern="0" dirty="0" smtClean="0">
                <a:solidFill>
                  <a:srgbClr val="FFFFFF"/>
                </a:solidFill>
                <a:ea typeface="Segoe UI" pitchFamily="34" charset="0"/>
                <a:cs typeface="Segoe UI" pitchFamily="34" charset="0"/>
              </a:rPr>
              <a:t>Highest churn from Deeply Engaged cluster is observed among Omega cluster (~2%)</a:t>
            </a:r>
            <a:endParaRPr lang="en-US" sz="1400" kern="0" dirty="0">
              <a:solidFill>
                <a:srgbClr val="FFFFFF"/>
              </a:solidFill>
              <a:ea typeface="Segoe UI" pitchFamily="34" charset="0"/>
              <a:cs typeface="Segoe UI" pitchFamily="34" charset="0"/>
            </a:endParaRPr>
          </a:p>
        </p:txBody>
      </p:sp>
      <p:sp>
        <p:nvSpPr>
          <p:cNvPr id="3" name="TextBox 2"/>
          <p:cNvSpPr txBox="1"/>
          <p:nvPr/>
        </p:nvSpPr>
        <p:spPr>
          <a:xfrm>
            <a:off x="-349815" y="1100900"/>
            <a:ext cx="175895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Jan’15</a:t>
            </a:r>
          </a:p>
        </p:txBody>
      </p:sp>
      <p:sp>
        <p:nvSpPr>
          <p:cNvPr id="15" name="TextBox 14"/>
          <p:cNvSpPr txBox="1"/>
          <p:nvPr/>
        </p:nvSpPr>
        <p:spPr>
          <a:xfrm>
            <a:off x="2564066" y="1042275"/>
            <a:ext cx="175895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Feb’15</a:t>
            </a:r>
          </a:p>
        </p:txBody>
      </p:sp>
      <p:sp>
        <p:nvSpPr>
          <p:cNvPr id="16" name="TextBox 15"/>
          <p:cNvSpPr txBox="1"/>
          <p:nvPr/>
        </p:nvSpPr>
        <p:spPr>
          <a:xfrm>
            <a:off x="5485835" y="1061286"/>
            <a:ext cx="175895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chemeClr val="bg1"/>
                </a:solidFill>
              </a:rPr>
              <a:t>Mar’15</a:t>
            </a:r>
          </a:p>
        </p:txBody>
      </p:sp>
      <p:pic>
        <p:nvPicPr>
          <p:cNvPr id="10" name="Picture 9"/>
          <p:cNvPicPr>
            <a:picLocks noChangeAspect="1"/>
          </p:cNvPicPr>
          <p:nvPr/>
        </p:nvPicPr>
        <p:blipFill>
          <a:blip r:embed="rId5"/>
          <a:stretch>
            <a:fillRect/>
          </a:stretch>
        </p:blipFill>
        <p:spPr>
          <a:xfrm>
            <a:off x="1590532" y="4452864"/>
            <a:ext cx="9354927" cy="2481336"/>
          </a:xfrm>
          <a:prstGeom prst="rect">
            <a:avLst/>
          </a:prstGeom>
        </p:spPr>
      </p:pic>
    </p:spTree>
    <p:extLst>
      <p:ext uri="{BB962C8B-B14F-4D97-AF65-F5344CB8AC3E}">
        <p14:creationId xmlns:p14="http://schemas.microsoft.com/office/powerpoint/2010/main" val="3724035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505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30" name="Rectangle 29"/>
          <p:cNvSpPr/>
          <p:nvPr/>
        </p:nvSpPr>
        <p:spPr bwMode="auto">
          <a:xfrm>
            <a:off x="1261872" y="5157216"/>
            <a:ext cx="10414642"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Selling a premium service to Potentials doubles the odds of upgrading to Deeply Engaged</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For evaluators, increasing # services used </a:t>
            </a:r>
            <a:r>
              <a:rPr lang="en-US" sz="1600" kern="0" dirty="0">
                <a:solidFill>
                  <a:srgbClr val="FFFFFF"/>
                </a:solidFill>
                <a:ea typeface="Segoe UI" pitchFamily="34" charset="0"/>
                <a:cs typeface="Segoe UI" pitchFamily="34" charset="0"/>
              </a:rPr>
              <a:t>doubles the odds of upgrading to Deeply </a:t>
            </a:r>
            <a:r>
              <a:rPr lang="en-US" sz="1600" kern="0" dirty="0" smtClean="0">
                <a:solidFill>
                  <a:srgbClr val="FFFFFF"/>
                </a:solidFill>
                <a:ea typeface="Segoe UI" pitchFamily="34" charset="0"/>
                <a:cs typeface="Segoe UI" pitchFamily="34" charset="0"/>
              </a:rPr>
              <a:t>Engaged</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Fluctuating behavior in Potential customers leads to their churn</a:t>
            </a:r>
          </a:p>
        </p:txBody>
      </p:sp>
      <p:graphicFrame>
        <p:nvGraphicFramePr>
          <p:cNvPr id="10" name="Chart 9"/>
          <p:cNvGraphicFramePr/>
          <p:nvPr>
            <p:extLst/>
          </p:nvPr>
        </p:nvGraphicFramePr>
        <p:xfrm>
          <a:off x="529661" y="1303227"/>
          <a:ext cx="6145777" cy="3565636"/>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bwMode="auto">
          <a:xfrm>
            <a:off x="2664823" y="2860768"/>
            <a:ext cx="770708" cy="1569044"/>
          </a:xfrm>
          <a:prstGeom prst="rect">
            <a:avLst/>
          </a:prstGeom>
          <a:noFill/>
          <a:ln w="22225">
            <a:solidFill>
              <a:schemeClr val="accent1">
                <a:lumMod val="40000"/>
                <a:lumOff val="60000"/>
                <a:alpha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4241075" y="2860767"/>
            <a:ext cx="770708" cy="1569044"/>
          </a:xfrm>
          <a:prstGeom prst="rect">
            <a:avLst/>
          </a:prstGeom>
          <a:noFill/>
          <a:ln w="22225">
            <a:solidFill>
              <a:schemeClr val="accent1">
                <a:lumMod val="40000"/>
                <a:lumOff val="60000"/>
                <a:alpha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Title 3"/>
          <p:cNvSpPr>
            <a:spLocks noGrp="1"/>
          </p:cNvSpPr>
          <p:nvPr>
            <p:ph type="title"/>
          </p:nvPr>
        </p:nvSpPr>
        <p:spPr>
          <a:xfrm>
            <a:off x="529660" y="63332"/>
            <a:ext cx="11375536" cy="997196"/>
          </a:xfrm>
        </p:spPr>
        <p:txBody>
          <a:bodyPr anchor="t"/>
          <a:lstStyle/>
          <a:p>
            <a:r>
              <a:rPr lang="en-US" sz="3600" dirty="0" smtClean="0">
                <a:solidFill>
                  <a:schemeClr val="bg1"/>
                </a:solidFill>
              </a:rPr>
              <a:t>Adopting more and especially premium services are key to upgrade of customers to Deeply Engaged</a:t>
            </a:r>
            <a:endParaRPr lang="en-US" sz="3600" dirty="0">
              <a:solidFill>
                <a:schemeClr val="bg1"/>
              </a:solidFill>
            </a:endParaRPr>
          </a:p>
        </p:txBody>
      </p:sp>
      <p:sp>
        <p:nvSpPr>
          <p:cNvPr id="27" name="Right Arrow 26">
            <a:hlinkClick r:id="rId4"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3" name="Chart 12"/>
          <p:cNvGraphicFramePr/>
          <p:nvPr>
            <p:extLst>
              <p:ext uri="{D42A27DB-BD31-4B8C-83A1-F6EECF244321}">
                <p14:modId xmlns:p14="http://schemas.microsoft.com/office/powerpoint/2010/main" val="1225860746"/>
              </p:ext>
            </p:extLst>
          </p:nvPr>
        </p:nvGraphicFramePr>
        <p:xfrm>
          <a:off x="6758571" y="1617745"/>
          <a:ext cx="5555228" cy="2998899"/>
        </p:xfrm>
        <a:graphic>
          <a:graphicData uri="http://schemas.openxmlformats.org/drawingml/2006/chart">
            <c:chart xmlns:c="http://schemas.openxmlformats.org/drawingml/2006/chart" xmlns:r="http://schemas.openxmlformats.org/officeDocument/2006/relationships" r:id="rId5"/>
          </a:graphicData>
        </a:graphic>
      </p:graphicFrame>
      <p:sp>
        <p:nvSpPr>
          <p:cNvPr id="12" name="Rectangle 11"/>
          <p:cNvSpPr/>
          <p:nvPr/>
        </p:nvSpPr>
        <p:spPr bwMode="auto">
          <a:xfrm>
            <a:off x="9734139" y="2181577"/>
            <a:ext cx="770708" cy="1569044"/>
          </a:xfrm>
          <a:prstGeom prst="rect">
            <a:avLst/>
          </a:prstGeom>
          <a:noFill/>
          <a:ln w="22225">
            <a:solidFill>
              <a:schemeClr val="accent1">
                <a:lumMod val="40000"/>
                <a:lumOff val="60000"/>
                <a:alpha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7738280" y="1409700"/>
            <a:ext cx="178922" cy="728368"/>
          </a:xfrm>
          <a:prstGeom prst="rect">
            <a:avLst/>
          </a:prstGeom>
          <a:solidFill>
            <a:srgbClr val="00B050">
              <a:tint val="66000"/>
              <a:satMod val="1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3" name="TextBox 2"/>
          <p:cNvSpPr txBox="1"/>
          <p:nvPr/>
        </p:nvSpPr>
        <p:spPr>
          <a:xfrm>
            <a:off x="7917202" y="4588612"/>
            <a:ext cx="5459104"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smtClean="0">
                <a:solidFill>
                  <a:schemeClr val="bg1"/>
                </a:solidFill>
              </a:rPr>
              <a:t>*Change in odds for Churning is 3,900%</a:t>
            </a:r>
          </a:p>
        </p:txBody>
      </p:sp>
      <p:sp>
        <p:nvSpPr>
          <p:cNvPr id="14" name="Right Arrow 13">
            <a:hlinkClick r:id="rId6" action="ppaction://hlinksldjump"/>
          </p:cNvPr>
          <p:cNvSpPr/>
          <p:nvPr/>
        </p:nvSpPr>
        <p:spPr bwMode="auto">
          <a:xfrm>
            <a:off x="11596439" y="6400798"/>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NEXT</a:t>
            </a:r>
          </a:p>
        </p:txBody>
      </p:sp>
    </p:spTree>
    <p:extLst>
      <p:ext uri="{BB962C8B-B14F-4D97-AF65-F5344CB8AC3E}">
        <p14:creationId xmlns:p14="http://schemas.microsoft.com/office/powerpoint/2010/main" val="2022414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3" name="Chart 72"/>
          <p:cNvGraphicFramePr/>
          <p:nvPr>
            <p:extLst>
              <p:ext uri="{D42A27DB-BD31-4B8C-83A1-F6EECF244321}">
                <p14:modId xmlns:p14="http://schemas.microsoft.com/office/powerpoint/2010/main" val="3140617021"/>
              </p:ext>
            </p:extLst>
          </p:nvPr>
        </p:nvGraphicFramePr>
        <p:xfrm>
          <a:off x="352233" y="1159988"/>
          <a:ext cx="7072149" cy="4142503"/>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17" name="Title 3"/>
          <p:cNvSpPr>
            <a:spLocks noGrp="1"/>
          </p:cNvSpPr>
          <p:nvPr>
            <p:ph type="title"/>
          </p:nvPr>
        </p:nvSpPr>
        <p:spPr>
          <a:xfrm>
            <a:off x="529660" y="63332"/>
            <a:ext cx="11375536" cy="997196"/>
          </a:xfrm>
        </p:spPr>
        <p:txBody>
          <a:bodyPr/>
          <a:lstStyle/>
          <a:p>
            <a:r>
              <a:rPr lang="en-US" sz="3600" dirty="0">
                <a:solidFill>
                  <a:schemeClr val="bg1"/>
                </a:solidFill>
              </a:rPr>
              <a:t>Websites and VM are the most popular pair </a:t>
            </a:r>
            <a:r>
              <a:rPr lang="en-US" sz="3600" dirty="0" smtClean="0">
                <a:solidFill>
                  <a:schemeClr val="bg1"/>
                </a:solidFill>
              </a:rPr>
              <a:t>overall, </a:t>
            </a:r>
            <a:r>
              <a:rPr lang="en-US" sz="3600" dirty="0">
                <a:solidFill>
                  <a:schemeClr val="bg1"/>
                </a:solidFill>
              </a:rPr>
              <a:t>while </a:t>
            </a:r>
            <a:r>
              <a:rPr lang="en-US" sz="3600" dirty="0" smtClean="0">
                <a:solidFill>
                  <a:schemeClr val="bg1"/>
                </a:solidFill>
              </a:rPr>
              <a:t>Website &amp; SQLDB find wide adoption in all clusters</a:t>
            </a:r>
            <a:endParaRPr lang="en-US" sz="3600" dirty="0">
              <a:solidFill>
                <a:schemeClr val="bg1"/>
              </a:solidFill>
            </a:endParaRPr>
          </a:p>
        </p:txBody>
      </p:sp>
      <p:sp>
        <p:nvSpPr>
          <p:cNvPr id="18" name="Rectangle 17"/>
          <p:cNvSpPr/>
          <p:nvPr/>
        </p:nvSpPr>
        <p:spPr bwMode="auto">
          <a:xfrm>
            <a:off x="1261872" y="5154954"/>
            <a:ext cx="9918917"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The top 3 common pairs find high adoption in the Deeply Engaged cluster</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Websites and SQLDB finds adoption in all clusters while VM &amp; Websites, being more expensive, captures a bigger population in Deeply Engaged customers only</a:t>
            </a:r>
          </a:p>
        </p:txBody>
      </p:sp>
      <p:sp>
        <p:nvSpPr>
          <p:cNvPr id="20" name="Right Arrow 19">
            <a:hlinkClick r:id="rId4"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ight Arrow 20">
            <a:hlinkClick r:id="rId5" action="ppaction://hlinksldjump"/>
          </p:cNvPr>
          <p:cNvSpPr/>
          <p:nvPr/>
        </p:nvSpPr>
        <p:spPr bwMode="auto">
          <a:xfrm>
            <a:off x="11596439" y="6400798"/>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NEXT</a:t>
            </a:r>
          </a:p>
        </p:txBody>
      </p:sp>
      <p:graphicFrame>
        <p:nvGraphicFramePr>
          <p:cNvPr id="10" name="Chart 9"/>
          <p:cNvGraphicFramePr/>
          <p:nvPr>
            <p:extLst>
              <p:ext uri="{D42A27DB-BD31-4B8C-83A1-F6EECF244321}">
                <p14:modId xmlns:p14="http://schemas.microsoft.com/office/powerpoint/2010/main" val="2916507802"/>
              </p:ext>
            </p:extLst>
          </p:nvPr>
        </p:nvGraphicFramePr>
        <p:xfrm>
          <a:off x="6151287" y="1126554"/>
          <a:ext cx="6022441" cy="4142503"/>
        </p:xfrm>
        <a:graphic>
          <a:graphicData uri="http://schemas.openxmlformats.org/drawingml/2006/chart">
            <c:chart xmlns:c="http://schemas.openxmlformats.org/drawingml/2006/chart" xmlns:r="http://schemas.openxmlformats.org/officeDocument/2006/relationships" r:id="rId6"/>
          </a:graphicData>
        </a:graphic>
      </p:graphicFrame>
      <p:sp>
        <p:nvSpPr>
          <p:cNvPr id="2" name="TextBox 1"/>
          <p:cNvSpPr txBox="1"/>
          <p:nvPr/>
        </p:nvSpPr>
        <p:spPr>
          <a:xfrm>
            <a:off x="7195279" y="6566586"/>
            <a:ext cx="4818693" cy="461665"/>
          </a:xfrm>
          <a:prstGeom prst="rect">
            <a:avLst/>
          </a:prstGeom>
          <a:noFill/>
        </p:spPr>
        <p:txBody>
          <a:bodyPr wrap="square" lIns="182880" tIns="146304" rIns="182880" bIns="146304" rtlCol="0">
            <a:spAutoFit/>
          </a:bodyPr>
          <a:lstStyle/>
          <a:p>
            <a:pPr>
              <a:lnSpc>
                <a:spcPct val="90000"/>
              </a:lnSpc>
              <a:spcAft>
                <a:spcPts val="600"/>
              </a:spcAft>
            </a:pPr>
            <a:r>
              <a:rPr lang="en-US" sz="1100" dirty="0" smtClean="0">
                <a:solidFill>
                  <a:schemeClr val="bg1"/>
                </a:solidFill>
              </a:rPr>
              <a:t>*Utilized revenue contribution to the total UR from the cluster</a:t>
            </a:r>
          </a:p>
        </p:txBody>
      </p:sp>
      <p:sp>
        <p:nvSpPr>
          <p:cNvPr id="3" name="TextBox 2"/>
          <p:cNvSpPr txBox="1"/>
          <p:nvPr/>
        </p:nvSpPr>
        <p:spPr>
          <a:xfrm>
            <a:off x="634590" y="1888761"/>
            <a:ext cx="1044307"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217,122</a:t>
            </a:r>
          </a:p>
        </p:txBody>
      </p:sp>
      <p:sp>
        <p:nvSpPr>
          <p:cNvPr id="11" name="TextBox 10"/>
          <p:cNvSpPr txBox="1"/>
          <p:nvPr/>
        </p:nvSpPr>
        <p:spPr>
          <a:xfrm>
            <a:off x="702245" y="2500026"/>
            <a:ext cx="88671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14,643</a:t>
            </a:r>
          </a:p>
        </p:txBody>
      </p:sp>
      <p:sp>
        <p:nvSpPr>
          <p:cNvPr id="12" name="TextBox 11"/>
          <p:cNvSpPr txBox="1"/>
          <p:nvPr/>
        </p:nvSpPr>
        <p:spPr>
          <a:xfrm>
            <a:off x="676157" y="2901431"/>
            <a:ext cx="86783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56,395</a:t>
            </a:r>
          </a:p>
        </p:txBody>
      </p:sp>
      <p:sp>
        <p:nvSpPr>
          <p:cNvPr id="13" name="TextBox 12"/>
          <p:cNvSpPr txBox="1"/>
          <p:nvPr/>
        </p:nvSpPr>
        <p:spPr>
          <a:xfrm>
            <a:off x="676157" y="3407766"/>
            <a:ext cx="86783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13,125</a:t>
            </a:r>
          </a:p>
        </p:txBody>
      </p:sp>
      <p:sp>
        <p:nvSpPr>
          <p:cNvPr id="14" name="TextBox 13"/>
          <p:cNvSpPr txBox="1"/>
          <p:nvPr/>
        </p:nvSpPr>
        <p:spPr>
          <a:xfrm>
            <a:off x="676157" y="3914101"/>
            <a:ext cx="86783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80,753</a:t>
            </a:r>
          </a:p>
        </p:txBody>
      </p:sp>
      <p:sp>
        <p:nvSpPr>
          <p:cNvPr id="15" name="TextBox 14"/>
          <p:cNvSpPr txBox="1"/>
          <p:nvPr/>
        </p:nvSpPr>
        <p:spPr>
          <a:xfrm>
            <a:off x="676157" y="4420436"/>
            <a:ext cx="86783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52,206</a:t>
            </a:r>
          </a:p>
        </p:txBody>
      </p:sp>
      <p:sp>
        <p:nvSpPr>
          <p:cNvPr id="16" name="TextBox 15"/>
          <p:cNvSpPr txBox="1"/>
          <p:nvPr/>
        </p:nvSpPr>
        <p:spPr>
          <a:xfrm>
            <a:off x="6327449" y="1843791"/>
            <a:ext cx="100274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$ 30.3 M</a:t>
            </a:r>
          </a:p>
        </p:txBody>
      </p:sp>
      <p:sp>
        <p:nvSpPr>
          <p:cNvPr id="19" name="TextBox 18"/>
          <p:cNvSpPr txBox="1"/>
          <p:nvPr/>
        </p:nvSpPr>
        <p:spPr>
          <a:xfrm>
            <a:off x="6220918" y="2455056"/>
            <a:ext cx="1019331"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$ 28.13 M</a:t>
            </a:r>
          </a:p>
        </p:txBody>
      </p:sp>
      <p:sp>
        <p:nvSpPr>
          <p:cNvPr id="22" name="TextBox 21"/>
          <p:cNvSpPr txBox="1"/>
          <p:nvPr/>
        </p:nvSpPr>
        <p:spPr>
          <a:xfrm>
            <a:off x="6327449" y="2856461"/>
            <a:ext cx="86783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$ 2.1 M</a:t>
            </a:r>
          </a:p>
        </p:txBody>
      </p:sp>
      <p:sp>
        <p:nvSpPr>
          <p:cNvPr id="23" name="TextBox 22"/>
          <p:cNvSpPr txBox="1"/>
          <p:nvPr/>
        </p:nvSpPr>
        <p:spPr>
          <a:xfrm>
            <a:off x="6327449" y="3352272"/>
            <a:ext cx="974361"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$ 52.5 K</a:t>
            </a:r>
          </a:p>
        </p:txBody>
      </p:sp>
      <p:sp>
        <p:nvSpPr>
          <p:cNvPr id="24" name="TextBox 23"/>
          <p:cNvSpPr txBox="1"/>
          <p:nvPr/>
        </p:nvSpPr>
        <p:spPr>
          <a:xfrm>
            <a:off x="6355828" y="3869807"/>
            <a:ext cx="974361"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$ 24.4 K</a:t>
            </a:r>
          </a:p>
        </p:txBody>
      </p:sp>
      <p:sp>
        <p:nvSpPr>
          <p:cNvPr id="25" name="TextBox 24"/>
          <p:cNvSpPr txBox="1"/>
          <p:nvPr/>
        </p:nvSpPr>
        <p:spPr>
          <a:xfrm>
            <a:off x="6475751" y="4375466"/>
            <a:ext cx="71952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$ 18</a:t>
            </a:r>
          </a:p>
        </p:txBody>
      </p:sp>
    </p:spTree>
    <p:extLst>
      <p:ext uri="{BB962C8B-B14F-4D97-AF65-F5344CB8AC3E}">
        <p14:creationId xmlns:p14="http://schemas.microsoft.com/office/powerpoint/2010/main" val="457037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graphicFrame>
        <p:nvGraphicFramePr>
          <p:cNvPr id="7" name="Chart 6"/>
          <p:cNvGraphicFramePr/>
          <p:nvPr>
            <p:extLst>
              <p:ext uri="{D42A27DB-BD31-4B8C-83A1-F6EECF244321}">
                <p14:modId xmlns:p14="http://schemas.microsoft.com/office/powerpoint/2010/main" val="2238690812"/>
              </p:ext>
            </p:extLst>
          </p:nvPr>
        </p:nvGraphicFramePr>
        <p:xfrm>
          <a:off x="7247351" y="1480353"/>
          <a:ext cx="4931764" cy="38087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p:cNvGraphicFramePr/>
          <p:nvPr>
            <p:extLst>
              <p:ext uri="{D42A27DB-BD31-4B8C-83A1-F6EECF244321}">
                <p14:modId xmlns:p14="http://schemas.microsoft.com/office/powerpoint/2010/main" val="184941676"/>
              </p:ext>
            </p:extLst>
          </p:nvPr>
        </p:nvGraphicFramePr>
        <p:xfrm>
          <a:off x="1200220" y="1554337"/>
          <a:ext cx="5870360" cy="3639312"/>
        </p:xfrm>
        <a:graphic>
          <a:graphicData uri="http://schemas.openxmlformats.org/drawingml/2006/chart">
            <c:chart xmlns:c="http://schemas.openxmlformats.org/drawingml/2006/chart" xmlns:r="http://schemas.openxmlformats.org/officeDocument/2006/relationships" r:id="rId4"/>
          </a:graphicData>
        </a:graphic>
      </p:graphicFrame>
      <p:sp>
        <p:nvSpPr>
          <p:cNvPr id="17" name="Title 3"/>
          <p:cNvSpPr>
            <a:spLocks noGrp="1"/>
          </p:cNvSpPr>
          <p:nvPr>
            <p:ph type="title"/>
          </p:nvPr>
        </p:nvSpPr>
        <p:spPr>
          <a:xfrm>
            <a:off x="529660" y="63332"/>
            <a:ext cx="11375536" cy="997196"/>
          </a:xfrm>
        </p:spPr>
        <p:txBody>
          <a:bodyPr anchor="t"/>
          <a:lstStyle/>
          <a:p>
            <a:r>
              <a:rPr lang="en-US" sz="3600" dirty="0" smtClean="0">
                <a:solidFill>
                  <a:schemeClr val="bg1"/>
                </a:solidFill>
              </a:rPr>
              <a:t>Deeply Engaged customers are the most important Cloud Services users and drive 84% of its usage</a:t>
            </a:r>
            <a:endParaRPr lang="en-US" sz="3600" dirty="0">
              <a:solidFill>
                <a:schemeClr val="bg1"/>
              </a:solidFill>
            </a:endParaRPr>
          </a:p>
        </p:txBody>
      </p:sp>
      <p:sp>
        <p:nvSpPr>
          <p:cNvPr id="2" name="TextBox 1"/>
          <p:cNvSpPr txBox="1"/>
          <p:nvPr/>
        </p:nvSpPr>
        <p:spPr>
          <a:xfrm>
            <a:off x="9101362" y="3268998"/>
            <a:ext cx="1019333"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smtClean="0">
                <a:solidFill>
                  <a:schemeClr val="bg1"/>
                </a:solidFill>
              </a:rPr>
              <a:t>Adoption</a:t>
            </a:r>
          </a:p>
        </p:txBody>
      </p:sp>
      <p:sp>
        <p:nvSpPr>
          <p:cNvPr id="8" name="TextBox 7"/>
          <p:cNvSpPr txBox="1"/>
          <p:nvPr/>
        </p:nvSpPr>
        <p:spPr>
          <a:xfrm>
            <a:off x="10971885" y="3499830"/>
            <a:ext cx="821963"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smtClean="0">
                <a:solidFill>
                  <a:schemeClr val="bg1"/>
                </a:solidFill>
              </a:rPr>
              <a:t>Usage</a:t>
            </a:r>
          </a:p>
        </p:txBody>
      </p:sp>
      <p:sp>
        <p:nvSpPr>
          <p:cNvPr id="10" name="Rectangle 9"/>
          <p:cNvSpPr/>
          <p:nvPr/>
        </p:nvSpPr>
        <p:spPr bwMode="auto">
          <a:xfrm>
            <a:off x="706137" y="5324856"/>
            <a:ext cx="11295363"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lvl="0" indent="-342900" defTabSz="932472" fontAlgn="base">
              <a:lnSpc>
                <a:spcPct val="90000"/>
              </a:lnSpc>
              <a:spcBef>
                <a:spcPts val="700"/>
              </a:spcBef>
              <a:spcAft>
                <a:spcPct val="0"/>
              </a:spcAft>
              <a:buClr>
                <a:schemeClr val="tx2">
                  <a:lumMod val="60000"/>
                  <a:lumOff val="40000"/>
                </a:schemeClr>
              </a:buClr>
              <a:buFont typeface="Wingdings" panose="05000000000000000000" pitchFamily="2" charset="2"/>
              <a:buChar char="§"/>
              <a:defRPr/>
            </a:pPr>
            <a:r>
              <a:rPr lang="en-US" sz="1600" kern="0" dirty="0">
                <a:solidFill>
                  <a:schemeClr val="bg1"/>
                </a:solidFill>
                <a:ea typeface="Segoe UI" pitchFamily="34" charset="0"/>
                <a:cs typeface="Segoe UI" pitchFamily="34" charset="0"/>
              </a:rPr>
              <a:t>32% of Cloud Services users are Deeply Engaged customers and contribute to 84% of the total Cloud Services usage</a:t>
            </a:r>
          </a:p>
          <a:p>
            <a:pPr marL="342900" lvl="0" indent="-342900" defTabSz="932472" fontAlgn="base">
              <a:lnSpc>
                <a:spcPct val="90000"/>
              </a:lnSpc>
              <a:spcBef>
                <a:spcPts val="700"/>
              </a:spcBef>
              <a:spcAft>
                <a:spcPct val="0"/>
              </a:spcAft>
              <a:buClr>
                <a:schemeClr val="tx2">
                  <a:lumMod val="60000"/>
                  <a:lumOff val="40000"/>
                </a:schemeClr>
              </a:buClr>
              <a:buFont typeface="Wingdings" panose="05000000000000000000" pitchFamily="2" charset="2"/>
              <a:buChar char="§"/>
              <a:defRPr/>
            </a:pPr>
            <a:r>
              <a:rPr lang="en-US" sz="1600" kern="0" dirty="0">
                <a:solidFill>
                  <a:schemeClr val="bg1"/>
                </a:solidFill>
                <a:ea typeface="Segoe UI" pitchFamily="34" charset="0"/>
                <a:cs typeface="Segoe UI" pitchFamily="34" charset="0"/>
              </a:rPr>
              <a:t>21% of the total normalized usage from Deeply Engaged comes from Cloud Services</a:t>
            </a:r>
          </a:p>
          <a:p>
            <a:pPr marL="342900" lvl="0" indent="-342900" defTabSz="932472" fontAlgn="base">
              <a:lnSpc>
                <a:spcPct val="90000"/>
              </a:lnSpc>
              <a:spcBef>
                <a:spcPts val="700"/>
              </a:spcBef>
              <a:spcAft>
                <a:spcPct val="0"/>
              </a:spcAft>
              <a:buClr>
                <a:schemeClr val="tx2">
                  <a:lumMod val="60000"/>
                  <a:lumOff val="40000"/>
                </a:schemeClr>
              </a:buClr>
              <a:buFont typeface="Wingdings" panose="05000000000000000000" pitchFamily="2" charset="2"/>
              <a:buChar char="§"/>
              <a:defRPr/>
            </a:pPr>
            <a:r>
              <a:rPr lang="en-US" sz="1600" kern="0" dirty="0">
                <a:solidFill>
                  <a:schemeClr val="bg1"/>
                </a:solidFill>
                <a:ea typeface="Segoe UI" pitchFamily="34" charset="0"/>
                <a:cs typeface="Segoe UI" pitchFamily="34" charset="0"/>
              </a:rPr>
              <a:t>Deeply Engaged </a:t>
            </a:r>
            <a:r>
              <a:rPr lang="en-US" sz="1600" kern="0" dirty="0" smtClean="0">
                <a:solidFill>
                  <a:schemeClr val="bg1"/>
                </a:solidFill>
                <a:ea typeface="Segoe UI" pitchFamily="34" charset="0"/>
                <a:cs typeface="Segoe UI" pitchFamily="34" charset="0"/>
              </a:rPr>
              <a:t>cluster </a:t>
            </a:r>
            <a:r>
              <a:rPr lang="en-US" sz="1600" kern="0" dirty="0">
                <a:solidFill>
                  <a:schemeClr val="bg1"/>
                </a:solidFill>
                <a:ea typeface="Segoe UI" pitchFamily="34" charset="0"/>
                <a:cs typeface="Segoe UI" pitchFamily="34" charset="0"/>
              </a:rPr>
              <a:t>is the only </a:t>
            </a:r>
            <a:r>
              <a:rPr lang="en-US" sz="1600" kern="0" dirty="0" smtClean="0">
                <a:solidFill>
                  <a:schemeClr val="bg1"/>
                </a:solidFill>
                <a:ea typeface="Segoe UI" pitchFamily="34" charset="0"/>
                <a:cs typeface="Segoe UI" pitchFamily="34" charset="0"/>
              </a:rPr>
              <a:t>cluster </a:t>
            </a:r>
            <a:r>
              <a:rPr lang="en-US" sz="1600" kern="0" dirty="0">
                <a:solidFill>
                  <a:schemeClr val="bg1"/>
                </a:solidFill>
                <a:ea typeface="Segoe UI" pitchFamily="34" charset="0"/>
                <a:cs typeface="Segoe UI" pitchFamily="34" charset="0"/>
              </a:rPr>
              <a:t>that uses Cloud Services effectively</a:t>
            </a:r>
          </a:p>
        </p:txBody>
      </p:sp>
      <p:sp>
        <p:nvSpPr>
          <p:cNvPr id="12" name="Right Arrow 11">
            <a:hlinkClick r:id="rId5"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BACK</a:t>
            </a: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ight Arrow 10">
            <a:hlinkClick r:id="rId6" action="ppaction://hlinksldjump"/>
          </p:cNvPr>
          <p:cNvSpPr/>
          <p:nvPr/>
        </p:nvSpPr>
        <p:spPr bwMode="auto">
          <a:xfrm>
            <a:off x="11596439" y="6400798"/>
            <a:ext cx="621792"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NEXT</a:t>
            </a:r>
          </a:p>
        </p:txBody>
      </p:sp>
    </p:spTree>
    <p:extLst>
      <p:ext uri="{BB962C8B-B14F-4D97-AF65-F5344CB8AC3E}">
        <p14:creationId xmlns:p14="http://schemas.microsoft.com/office/powerpoint/2010/main" val="794750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47869" y="1435445"/>
            <a:ext cx="11887200" cy="4745037"/>
          </a:xfrm>
        </p:spPr>
        <p:txBody>
          <a:bodyPr/>
          <a:lstStyle/>
          <a:p>
            <a:pPr marL="742950" indent="-742950">
              <a:buFont typeface="+mj-lt"/>
              <a:buAutoNum type="arabicPeriod"/>
            </a:pPr>
            <a:r>
              <a:rPr lang="en-US" dirty="0" smtClean="0"/>
              <a:t>Azure Behavioral segmentation </a:t>
            </a:r>
          </a:p>
          <a:p>
            <a:pPr marL="742950" indent="-742950">
              <a:buFont typeface="+mj-lt"/>
              <a:buAutoNum type="arabicPeriod"/>
            </a:pPr>
            <a:r>
              <a:rPr lang="en-US" dirty="0" smtClean="0"/>
              <a:t>Growth levers for Azure:</a:t>
            </a:r>
          </a:p>
          <a:p>
            <a:pPr marL="1023937" lvl="1" indent="-742950"/>
            <a:r>
              <a:rPr lang="en-US" dirty="0" smtClean="0">
                <a:latin typeface="+mj-lt"/>
              </a:rPr>
              <a:t>Growing AURPC - Migration</a:t>
            </a:r>
          </a:p>
          <a:p>
            <a:pPr marL="1023937" lvl="1" indent="-742950"/>
            <a:r>
              <a:rPr lang="en-US" dirty="0">
                <a:latin typeface="+mj-lt"/>
              </a:rPr>
              <a:t>Growing </a:t>
            </a:r>
            <a:r>
              <a:rPr lang="en-US" dirty="0" smtClean="0">
                <a:latin typeface="+mj-lt"/>
              </a:rPr>
              <a:t>AURPC - </a:t>
            </a:r>
            <a:r>
              <a:rPr lang="en-US" dirty="0" err="1" smtClean="0">
                <a:latin typeface="+mj-lt"/>
              </a:rPr>
              <a:t>PaaS</a:t>
            </a:r>
            <a:r>
              <a:rPr lang="en-US" dirty="0" smtClean="0">
                <a:latin typeface="+mj-lt"/>
              </a:rPr>
              <a:t> vs. </a:t>
            </a:r>
            <a:r>
              <a:rPr lang="en-US" dirty="0" err="1" smtClean="0">
                <a:latin typeface="+mj-lt"/>
              </a:rPr>
              <a:t>IaaS</a:t>
            </a:r>
            <a:r>
              <a:rPr lang="en-US" dirty="0" smtClean="0">
                <a:latin typeface="+mj-lt"/>
              </a:rPr>
              <a:t> adoption</a:t>
            </a:r>
          </a:p>
          <a:p>
            <a:pPr marL="1023937" lvl="1" indent="-742950"/>
            <a:r>
              <a:rPr lang="en-US" dirty="0">
                <a:latin typeface="+mj-lt"/>
              </a:rPr>
              <a:t>Growing </a:t>
            </a:r>
            <a:r>
              <a:rPr lang="en-US" dirty="0" smtClean="0">
                <a:latin typeface="+mj-lt"/>
              </a:rPr>
              <a:t>AURPC </a:t>
            </a:r>
            <a:r>
              <a:rPr lang="en-US" dirty="0">
                <a:latin typeface="+mj-lt"/>
              </a:rPr>
              <a:t>- </a:t>
            </a:r>
            <a:r>
              <a:rPr lang="en-US" dirty="0" smtClean="0">
                <a:latin typeface="+mj-lt"/>
              </a:rPr>
              <a:t>Service affinity</a:t>
            </a:r>
          </a:p>
          <a:p>
            <a:pPr marL="742950" indent="-742950">
              <a:buFont typeface="+mj-lt"/>
              <a:buAutoNum type="arabicPeriod"/>
            </a:pPr>
            <a:r>
              <a:rPr lang="en-US" dirty="0"/>
              <a:t>AWS </a:t>
            </a:r>
            <a:r>
              <a:rPr lang="en-US" dirty="0" smtClean="0"/>
              <a:t>Compete</a:t>
            </a:r>
            <a:endParaRPr lang="en-US" dirty="0"/>
          </a:p>
          <a:p>
            <a:pPr marL="742950" indent="-742950">
              <a:buFont typeface="+mj-lt"/>
              <a:buAutoNum type="arabicPeriod"/>
            </a:pPr>
            <a:r>
              <a:rPr lang="en-US" dirty="0" smtClean="0"/>
              <a:t>Impacting CE teams</a:t>
            </a:r>
          </a:p>
          <a:p>
            <a:pPr marL="742950" indent="-742950">
              <a:buFont typeface="+mj-lt"/>
              <a:buAutoNum type="arabicPeriod"/>
            </a:pPr>
            <a:r>
              <a:rPr lang="en-US" dirty="0" smtClean="0"/>
              <a:t>Next steps</a:t>
            </a:r>
          </a:p>
        </p:txBody>
      </p:sp>
      <p:sp>
        <p:nvSpPr>
          <p:cNvPr id="8" name="Title 3"/>
          <p:cNvSpPr>
            <a:spLocks noGrp="1"/>
          </p:cNvSpPr>
          <p:nvPr>
            <p:ph type="title"/>
          </p:nvPr>
        </p:nvSpPr>
        <p:spPr>
          <a:xfrm>
            <a:off x="444818" y="421687"/>
            <a:ext cx="11375536" cy="553998"/>
          </a:xfrm>
        </p:spPr>
        <p:txBody>
          <a:bodyPr/>
          <a:lstStyle/>
          <a:p>
            <a:r>
              <a:rPr lang="en-US" sz="4800" dirty="0" smtClean="0"/>
              <a:t>Agenda</a:t>
            </a:r>
            <a:endParaRPr lang="en-US" sz="4800" dirty="0"/>
          </a:p>
        </p:txBody>
      </p:sp>
    </p:spTree>
    <p:extLst>
      <p:ext uri="{BB962C8B-B14F-4D97-AF65-F5344CB8AC3E}">
        <p14:creationId xmlns:p14="http://schemas.microsoft.com/office/powerpoint/2010/main" val="72227989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3"/>
          <p:cNvSpPr txBox="1">
            <a:spLocks/>
          </p:cNvSpPr>
          <p:nvPr/>
        </p:nvSpPr>
        <p:spPr>
          <a:xfrm>
            <a:off x="529660" y="63332"/>
            <a:ext cx="11375536" cy="997196"/>
          </a:xfrm>
          <a:prstGeom prst="rect">
            <a:avLst/>
          </a:prstGeom>
        </p:spPr>
        <p:txBody>
          <a:bodyPr anchor="t"/>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3600" dirty="0">
                <a:solidFill>
                  <a:srgbClr val="FFFFFF"/>
                </a:solidFill>
              </a:rPr>
              <a:t>Upgrading to Deeply Engaged leads to 11x Revenue Lift as Compared to Potentials</a:t>
            </a:r>
            <a:r>
              <a:rPr sz="3600" dirty="0">
                <a:solidFill>
                  <a:srgbClr val="505050"/>
                </a:solidFill>
              </a:rPr>
              <a:t> Engaged</a:t>
            </a:r>
          </a:p>
        </p:txBody>
      </p:sp>
      <p:sp>
        <p:nvSpPr>
          <p:cNvPr id="24" name="Rectangle 23"/>
          <p:cNvSpPr/>
          <p:nvPr/>
        </p:nvSpPr>
        <p:spPr bwMode="auto">
          <a:xfrm>
            <a:off x="993825" y="5648979"/>
            <a:ext cx="9918917"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B0F0"/>
              </a:buClr>
              <a:buFont typeface="Wingdings" panose="05000000000000000000" pitchFamily="2" charset="2"/>
              <a:buChar char="§"/>
              <a:defRPr/>
            </a:pPr>
            <a:r>
              <a:rPr lang="en-US" kern="0" dirty="0">
                <a:ea typeface="Segoe UI" pitchFamily="34" charset="0"/>
                <a:cs typeface="Segoe UI" pitchFamily="34" charset="0"/>
              </a:rPr>
              <a:t>The most valuable migration is </a:t>
            </a:r>
            <a:r>
              <a:rPr lang="en-US" kern="0" dirty="0" smtClean="0">
                <a:ea typeface="Segoe UI" pitchFamily="34" charset="0"/>
                <a:cs typeface="Segoe UI" pitchFamily="34" charset="0"/>
              </a:rPr>
              <a:t>Evaluators/Dabblers/Disengaged </a:t>
            </a:r>
            <a:r>
              <a:rPr lang="en-US" kern="0" dirty="0" smtClean="0">
                <a:ea typeface="Segoe UI" pitchFamily="34" charset="0"/>
                <a:cs typeface="Segoe UI" pitchFamily="34" charset="0"/>
                <a:sym typeface="Wingdings" panose="05000000000000000000" pitchFamily="2" charset="2"/>
              </a:rPr>
              <a:t></a:t>
            </a:r>
            <a:r>
              <a:rPr lang="en-US" kern="0" dirty="0" smtClean="0">
                <a:ea typeface="Segoe UI" pitchFamily="34" charset="0"/>
                <a:cs typeface="Segoe UI" pitchFamily="34" charset="0"/>
              </a:rPr>
              <a:t> </a:t>
            </a:r>
            <a:r>
              <a:rPr lang="en-US" kern="0" dirty="0">
                <a:ea typeface="Segoe UI" pitchFamily="34" charset="0"/>
                <a:cs typeface="Segoe UI" pitchFamily="34" charset="0"/>
              </a:rPr>
              <a:t>Deeply Engaged ($</a:t>
            </a:r>
            <a:r>
              <a:rPr lang="en-US" kern="0" dirty="0" smtClean="0">
                <a:ea typeface="Segoe UI" pitchFamily="34" charset="0"/>
                <a:cs typeface="Segoe UI" pitchFamily="34" charset="0"/>
              </a:rPr>
              <a:t>207)</a:t>
            </a:r>
          </a:p>
          <a:p>
            <a:pPr marL="342900" lvl="1" indent="-342900" defTabSz="932472" fontAlgn="base">
              <a:lnSpc>
                <a:spcPct val="90000"/>
              </a:lnSpc>
              <a:spcBef>
                <a:spcPts val="700"/>
              </a:spcBef>
              <a:spcAft>
                <a:spcPct val="0"/>
              </a:spcAft>
              <a:buClr>
                <a:srgbClr val="00B0F0"/>
              </a:buClr>
              <a:buFont typeface="Wingdings" panose="05000000000000000000" pitchFamily="2" charset="2"/>
              <a:buChar char="§"/>
              <a:defRPr/>
            </a:pPr>
            <a:r>
              <a:rPr lang="en-US" dirty="0"/>
              <a:t>The next most valuable migration is from Potentials to Deeply Engaged ($189)</a:t>
            </a:r>
          </a:p>
          <a:p>
            <a:pPr defTabSz="932472" fontAlgn="base">
              <a:lnSpc>
                <a:spcPct val="90000"/>
              </a:lnSpc>
              <a:spcBef>
                <a:spcPts val="700"/>
              </a:spcBef>
              <a:spcAft>
                <a:spcPct val="0"/>
              </a:spcAft>
              <a:buClr>
                <a:srgbClr val="00B0F0"/>
              </a:buClr>
              <a:defRPr/>
            </a:pPr>
            <a:endParaRPr lang="en-US" kern="0" dirty="0" smtClean="0">
              <a:solidFill>
                <a:srgbClr val="FFFFFF"/>
              </a:solidFill>
              <a:ea typeface="Segoe UI" pitchFamily="34" charset="0"/>
              <a:cs typeface="Segoe UI" pitchFamily="34" charset="0"/>
            </a:endParaRPr>
          </a:p>
        </p:txBody>
      </p:sp>
      <p:sp>
        <p:nvSpPr>
          <p:cNvPr id="25" name="Right Arrow 24">
            <a:hlinkClick r:id="rId2" action="ppaction://hlinksldjump"/>
          </p:cNvPr>
          <p:cNvSpPr/>
          <p:nvPr/>
        </p:nvSpPr>
        <p:spPr bwMode="auto">
          <a:xfrm>
            <a:off x="11596439" y="6400798"/>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NEXT</a:t>
            </a:r>
          </a:p>
        </p:txBody>
      </p:sp>
      <p:sp>
        <p:nvSpPr>
          <p:cNvPr id="26" name="Right Arrow 25">
            <a:hlinkClick r:id="rId3"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6" name="Table 35"/>
          <p:cNvGraphicFramePr>
            <a:graphicFrameLocks noGrp="1"/>
          </p:cNvGraphicFramePr>
          <p:nvPr>
            <p:extLst>
              <p:ext uri="{D42A27DB-BD31-4B8C-83A1-F6EECF244321}">
                <p14:modId xmlns:p14="http://schemas.microsoft.com/office/powerpoint/2010/main" val="466498277"/>
              </p:ext>
            </p:extLst>
          </p:nvPr>
        </p:nvGraphicFramePr>
        <p:xfrm>
          <a:off x="7719934" y="1388877"/>
          <a:ext cx="4494017" cy="1793875"/>
        </p:xfrm>
        <a:graphic>
          <a:graphicData uri="http://schemas.openxmlformats.org/drawingml/2006/table">
            <a:tbl>
              <a:tblPr/>
              <a:tblGrid>
                <a:gridCol w="254009"/>
                <a:gridCol w="1128865"/>
                <a:gridCol w="728912"/>
                <a:gridCol w="728912"/>
                <a:gridCol w="692607"/>
                <a:gridCol w="960712"/>
              </a:tblGrid>
              <a:tr h="29286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endParaRPr lang="en-US" sz="1050" b="0" i="0" u="none" strike="noStrike" dirty="0">
                        <a:solidFill>
                          <a:srgbClr val="000000"/>
                        </a:solidFill>
                        <a:effectLst/>
                        <a:latin typeface="Segoe UI" panose="020B0502040204020203" pitchFamily="34" charset="0"/>
                      </a:endParaRPr>
                    </a:p>
                  </a:txBody>
                  <a:tcPr marL="9525" marR="9525" marT="9525"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endParaRPr lang="en-US" sz="1050" b="0" i="0" u="none" strike="noStrike" dirty="0">
                        <a:solidFill>
                          <a:srgbClr val="000000"/>
                        </a:solidFill>
                        <a:effectLst/>
                        <a:latin typeface="Segoe UI" panose="020B0502040204020203" pitchFamily="34"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400" b="1" i="0" u="none" strike="noStrike" dirty="0" smtClean="0">
                          <a:solidFill>
                            <a:srgbClr val="FFFFFF"/>
                          </a:solidFill>
                          <a:effectLst/>
                          <a:latin typeface="Segoe UI" panose="020B0502040204020203" pitchFamily="34" charset="0"/>
                        </a:rPr>
                        <a:t>Final</a:t>
                      </a:r>
                      <a:r>
                        <a:rPr lang="en-US" sz="1400" b="1" i="0" u="none" strike="noStrike" baseline="0" dirty="0" smtClean="0">
                          <a:solidFill>
                            <a:srgbClr val="FFFFFF"/>
                          </a:solidFill>
                          <a:effectLst/>
                          <a:latin typeface="Segoe UI" panose="020B0502040204020203" pitchFamily="34" charset="0"/>
                        </a:rPr>
                        <a:t> Cluster</a:t>
                      </a:r>
                      <a:endParaRPr lang="en-US" sz="1400" b="1" i="0" u="none" strike="noStrike" dirty="0">
                        <a:solidFill>
                          <a:srgbClr val="FFFFFF"/>
                        </a:solidFill>
                        <a:effectLst/>
                        <a:latin typeface="Segoe UI" panose="020B0502040204020203" pitchFamily="34" charset="0"/>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05050"/>
                    </a:solidFill>
                  </a:tcPr>
                </a:tc>
                <a:tc hMerge="1">
                  <a:txBody>
                    <a:bodyPr/>
                    <a:lstStyle/>
                    <a:p>
                      <a:pPr algn="ctr" fontAlgn="b"/>
                      <a:endParaRPr lang="en-US" sz="900" b="0" i="0" u="none" strike="noStrike" dirty="0">
                        <a:solidFill>
                          <a:srgbClr val="FFFFFF"/>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hMerge="1">
                  <a:txBody>
                    <a:bodyPr/>
                    <a:lstStyle/>
                    <a:p>
                      <a:pPr algn="ctr" fontAlgn="b"/>
                      <a:endParaRPr lang="en-US" sz="900" b="0" i="0" u="none" strike="noStrike" dirty="0">
                        <a:solidFill>
                          <a:srgbClr val="FFFFFF"/>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hMerge="1">
                  <a:txBody>
                    <a:bodyPr/>
                    <a:lstStyle/>
                    <a:p>
                      <a:pPr algn="ctr" fontAlgn="b"/>
                      <a:endParaRPr lang="en-US" sz="900" b="0" i="0" u="none" strike="noStrike" dirty="0">
                        <a:solidFill>
                          <a:srgbClr val="FFFFFF"/>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r>
              <a:tr h="29286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endParaRPr lang="en-US" sz="1050" b="0" i="0" u="none" strike="noStrike" dirty="0">
                        <a:solidFill>
                          <a:srgbClr val="000000"/>
                        </a:solidFill>
                        <a:effectLst/>
                        <a:latin typeface="Segoe UI" panose="020B0502040204020203" pitchFamily="34" charset="0"/>
                      </a:endParaRPr>
                    </a:p>
                  </a:txBody>
                  <a:tcPr marL="9525" marR="9525" marT="95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050" b="0" i="0" u="none" strike="noStrike" dirty="0">
                          <a:solidFill>
                            <a:srgbClr val="000000"/>
                          </a:solidFill>
                          <a:effectLst/>
                          <a:latin typeface="Segoe UI" panose="020B0502040204020203" pitchFamily="34" charset="0"/>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Segoe UI" panose="020B0502040204020203" pitchFamily="34" charset="0"/>
                        </a:rPr>
                        <a:t>Dabblers</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8C0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Segoe UI" panose="020B0502040204020203" pitchFamily="34" charset="0"/>
                        </a:rPr>
                        <a:t>Evaluators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D116"/>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Segoe UI" panose="020B0502040204020203" pitchFamily="34" charset="0"/>
                        </a:rPr>
                        <a:t>Potentials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Segoe UI" panose="020B0502040204020203" pitchFamily="34" charset="0"/>
                        </a:rPr>
                        <a:t>Deeply Engaged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r>
              <a:tr h="292862">
                <a:tc rowSpan="4">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400" b="1" i="0" u="none" strike="noStrike" dirty="0" smtClean="0">
                          <a:solidFill>
                            <a:srgbClr val="FFFFFF"/>
                          </a:solidFill>
                          <a:effectLst/>
                          <a:latin typeface="Segoe UI" panose="020B0502040204020203" pitchFamily="34" charset="0"/>
                        </a:rPr>
                        <a:t>Initial</a:t>
                      </a:r>
                      <a:r>
                        <a:rPr lang="en-US" sz="1400" b="1" i="0" u="none" strike="noStrike" baseline="0" dirty="0" smtClean="0">
                          <a:solidFill>
                            <a:srgbClr val="FFFFFF"/>
                          </a:solidFill>
                          <a:effectLst/>
                          <a:latin typeface="Segoe UI" panose="020B0502040204020203" pitchFamily="34" charset="0"/>
                        </a:rPr>
                        <a:t> </a:t>
                      </a:r>
                      <a:r>
                        <a:rPr lang="en-US" sz="1400" b="1" i="0" u="none" strike="noStrike" dirty="0" smtClean="0">
                          <a:solidFill>
                            <a:srgbClr val="FFFFFF"/>
                          </a:solidFill>
                          <a:effectLst/>
                          <a:latin typeface="Segoe UI" panose="020B0502040204020203" pitchFamily="34" charset="0"/>
                        </a:rPr>
                        <a:t>Cluster</a:t>
                      </a:r>
                      <a:endParaRPr lang="en-US" sz="1400" b="1" i="0" u="none" strike="noStrike" dirty="0">
                        <a:solidFill>
                          <a:srgbClr val="FFFFFF"/>
                        </a:solidFill>
                        <a:effectLst/>
                        <a:latin typeface="Segoe UI" panose="020B0502040204020203" pitchFamily="34" charset="0"/>
                      </a:endParaRPr>
                    </a:p>
                  </a:txBody>
                  <a:tcPr marL="9525" marR="9525" marT="9525" marB="0" vert="vert27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0505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Segoe UI" panose="020B0502040204020203" pitchFamily="34" charset="0"/>
                        </a:rPr>
                        <a:t>Potentials</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chemeClr val="tx1"/>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chemeClr val="tx1"/>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chemeClr val="tx1"/>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smtClean="0">
                          <a:solidFill>
                            <a:schemeClr val="tx1"/>
                          </a:solidFill>
                          <a:effectLst/>
                          <a:latin typeface="Segoe UI" panose="020B0502040204020203" pitchFamily="34" charset="0"/>
                        </a:rPr>
                        <a:t>381</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92862">
                <a:tc vMerge="1">
                  <a:txBody>
                    <a:bodyPr/>
                    <a:lstStyle/>
                    <a:p>
                      <a:pPr algn="ctr" fontAlgn="b"/>
                      <a:endParaRPr lang="en-US" sz="900" b="0" i="0" u="none" strike="noStrike" dirty="0">
                        <a:solidFill>
                          <a:srgbClr val="FFFFFF"/>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Segoe UI" panose="020B0502040204020203" pitchFamily="34" charset="0"/>
                        </a:rPr>
                        <a:t>Evaluators</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D116"/>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chemeClr val="tx1"/>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chemeClr val="tx1"/>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chemeClr val="tx1"/>
                          </a:solidFill>
                          <a:effectLst/>
                          <a:latin typeface="Segoe UI" panose="020B0502040204020203" pitchFamily="34" charset="0"/>
                        </a:rPr>
                        <a:t>(-) </a:t>
                      </a:r>
                      <a:r>
                        <a:rPr lang="en-US" sz="1050" b="0" i="0" u="none" strike="noStrike" dirty="0" smtClean="0">
                          <a:solidFill>
                            <a:schemeClr val="tx1"/>
                          </a:solidFill>
                          <a:effectLst/>
                          <a:latin typeface="Segoe UI" panose="020B0502040204020203" pitchFamily="34" charset="0"/>
                        </a:rPr>
                        <a:t>13</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smtClean="0">
                          <a:solidFill>
                            <a:schemeClr val="tx1"/>
                          </a:solidFill>
                          <a:effectLst/>
                          <a:latin typeface="Segoe UI" panose="020B0502040204020203" pitchFamily="34" charset="0"/>
                        </a:rPr>
                        <a:t>368</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92862">
                <a:tc vMerge="1">
                  <a:txBody>
                    <a:bodyPr/>
                    <a:lstStyle/>
                    <a:p>
                      <a:pPr algn="ctr" fontAlgn="b"/>
                      <a:endParaRPr lang="en-US" sz="900" b="0" i="0" u="none" strike="noStrike" dirty="0">
                        <a:solidFill>
                          <a:srgbClr val="FFFFFF"/>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Segoe UI" panose="020B0502040204020203" pitchFamily="34" charset="0"/>
                        </a:rPr>
                        <a:t>Dabblers</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8C0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a:solidFill>
                            <a:schemeClr val="tx1"/>
                          </a:solidFill>
                          <a:effectLst/>
                          <a:latin typeface="Segoe UI" panose="020B0502040204020203"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smtClean="0">
                          <a:solidFill>
                            <a:schemeClr val="tx1"/>
                          </a:solidFill>
                          <a:effectLst/>
                          <a:latin typeface="Segoe UI" panose="020B0502040204020203" pitchFamily="34" charset="0"/>
                        </a:rPr>
                        <a:t>49</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smtClean="0">
                          <a:solidFill>
                            <a:schemeClr val="tx1"/>
                          </a:solidFill>
                          <a:effectLst/>
                          <a:latin typeface="Segoe UI" panose="020B0502040204020203" pitchFamily="34" charset="0"/>
                        </a:rPr>
                        <a:t>36</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smtClean="0">
                          <a:solidFill>
                            <a:schemeClr val="tx1"/>
                          </a:solidFill>
                          <a:effectLst/>
                          <a:latin typeface="Segoe UI" panose="020B0502040204020203" pitchFamily="34" charset="0"/>
                        </a:rPr>
                        <a:t>417</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92862">
                <a:tc vMerge="1">
                  <a:txBody>
                    <a:bodyPr/>
                    <a:lstStyle/>
                    <a:p>
                      <a:pPr algn="ctr" fontAlgn="b"/>
                      <a:endParaRPr lang="en-US" sz="900" b="0" i="0" u="none" strike="noStrike" dirty="0">
                        <a:solidFill>
                          <a:srgbClr val="FFFFFF"/>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Segoe UI" panose="020B0502040204020203" pitchFamily="34" charset="0"/>
                        </a:rPr>
                        <a:t>Disengaged</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348F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smtClean="0">
                          <a:solidFill>
                            <a:schemeClr val="tx1"/>
                          </a:solidFill>
                          <a:effectLst/>
                          <a:latin typeface="Segoe UI" panose="020B0502040204020203" pitchFamily="34" charset="0"/>
                        </a:rPr>
                        <a:t>18</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smtClean="0">
                          <a:solidFill>
                            <a:schemeClr val="tx1"/>
                          </a:solidFill>
                          <a:effectLst/>
                          <a:latin typeface="Segoe UI" panose="020B0502040204020203" pitchFamily="34" charset="0"/>
                        </a:rPr>
                        <a:t>67</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smtClean="0">
                          <a:solidFill>
                            <a:schemeClr val="tx1"/>
                          </a:solidFill>
                          <a:effectLst/>
                          <a:latin typeface="Segoe UI" panose="020B0502040204020203" pitchFamily="34" charset="0"/>
                        </a:rPr>
                        <a:t>54</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smtClean="0">
                          <a:solidFill>
                            <a:schemeClr val="tx1"/>
                          </a:solidFill>
                          <a:effectLst/>
                          <a:latin typeface="Segoe UI" panose="020B0502040204020203" pitchFamily="34" charset="0"/>
                        </a:rPr>
                        <a:t>435</a:t>
                      </a:r>
                      <a:endParaRPr lang="en-US" sz="1050" b="0" i="0" u="none" strike="noStrike" dirty="0">
                        <a:solidFill>
                          <a:schemeClr val="tx1"/>
                        </a:solidFill>
                        <a:effectLst/>
                        <a:latin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978902000"/>
              </p:ext>
            </p:extLst>
          </p:nvPr>
        </p:nvGraphicFramePr>
        <p:xfrm>
          <a:off x="7629993" y="3346513"/>
          <a:ext cx="4583960" cy="1724976"/>
        </p:xfrm>
        <a:graphic>
          <a:graphicData uri="http://schemas.openxmlformats.org/drawingml/2006/table">
            <a:tbl>
              <a:tblPr/>
              <a:tblGrid>
                <a:gridCol w="433915"/>
                <a:gridCol w="1635879"/>
                <a:gridCol w="989266"/>
                <a:gridCol w="1524900"/>
              </a:tblGrid>
              <a:tr h="28749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endParaRPr lang="en-US" sz="1050" b="0" i="0" u="none" strike="noStrike" dirty="0">
                        <a:solidFill>
                          <a:srgbClr val="000000"/>
                        </a:solidFill>
                        <a:effectLst/>
                        <a:latin typeface="+mn-lt"/>
                      </a:endParaRPr>
                    </a:p>
                  </a:txBody>
                  <a:tcPr marL="9525" marR="9525" marT="9525" marB="0"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endParaRPr lang="en-US" sz="1050" b="0" i="0" u="none" strike="noStrike" dirty="0">
                        <a:solidFill>
                          <a:srgbClr val="000000"/>
                        </a:solidFill>
                        <a:effectLst/>
                        <a:latin typeface="+mn-lt"/>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400" b="1" i="0" u="none" strike="noStrike" dirty="0" smtClean="0">
                          <a:solidFill>
                            <a:srgbClr val="FFFFFF"/>
                          </a:solidFill>
                          <a:effectLst/>
                          <a:latin typeface="+mn-lt"/>
                        </a:rPr>
                        <a:t>Final</a:t>
                      </a:r>
                      <a:r>
                        <a:rPr lang="en-US" sz="1400" b="1" i="0" u="none" strike="noStrike" baseline="0" dirty="0" smtClean="0">
                          <a:solidFill>
                            <a:srgbClr val="FFFFFF"/>
                          </a:solidFill>
                          <a:effectLst/>
                          <a:latin typeface="+mn-lt"/>
                        </a:rPr>
                        <a:t> Cluster</a:t>
                      </a:r>
                      <a:endParaRPr lang="en-US" sz="1400" b="1" i="0" u="none" strike="noStrike" dirty="0">
                        <a:solidFill>
                          <a:srgbClr val="FFFFFF"/>
                        </a:solidFill>
                        <a:effectLst/>
                        <a:latin typeface="+mn-lt"/>
                      </a:endParaRP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05050"/>
                    </a:solidFill>
                  </a:tcPr>
                </a:tc>
                <a:tc hMerge="1">
                  <a:txBody>
                    <a:bodyPr/>
                    <a:lstStyle/>
                    <a:p>
                      <a:pPr algn="ctr" fontAlgn="b"/>
                      <a:endParaRPr lang="en-US" sz="900" b="0" i="0" u="none" strike="noStrike" dirty="0">
                        <a:solidFill>
                          <a:srgbClr val="FFFFFF"/>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r>
              <a:tr h="28749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endParaRPr lang="en-US" sz="1050" b="0" i="0" u="none" strike="noStrike" dirty="0">
                        <a:solidFill>
                          <a:srgbClr val="000000"/>
                        </a:solidFill>
                        <a:effectLst/>
                        <a:latin typeface="+mn-lt"/>
                      </a:endParaRPr>
                    </a:p>
                  </a:txBody>
                  <a:tcPr marL="9525" marR="9525" marT="9525"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050" b="0" i="0" u="none" strike="noStrike" dirty="0">
                          <a:solidFill>
                            <a:srgbClr val="000000"/>
                          </a:solidFill>
                          <a:effectLst/>
                          <a:latin typeface="+mn-lt"/>
                        </a:rPr>
                        <a:t> </a:t>
                      </a:r>
                    </a:p>
                  </a:txBody>
                  <a:tcPr marL="9525" marR="9525" marT="9525"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mn-lt"/>
                        </a:rPr>
                        <a:t>Potentials</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mn-lt"/>
                        </a:rPr>
                        <a:t>Deeply Engaged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BCF2"/>
                    </a:solidFill>
                  </a:tcPr>
                </a:tc>
              </a:tr>
              <a:tr h="287496">
                <a:tc rowSpan="4">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400" b="1" i="0" u="none" strike="noStrike" dirty="0" smtClean="0">
                          <a:solidFill>
                            <a:srgbClr val="FFFFFF"/>
                          </a:solidFill>
                          <a:effectLst/>
                          <a:latin typeface="+mn-lt"/>
                        </a:rPr>
                        <a:t>Initial Cluster</a:t>
                      </a:r>
                      <a:endParaRPr lang="en-US" sz="1400" b="1" i="0" u="none" strike="noStrike" dirty="0">
                        <a:solidFill>
                          <a:srgbClr val="FFFFFF"/>
                        </a:solidFill>
                        <a:effectLst/>
                        <a:latin typeface="+mn-lt"/>
                      </a:endParaRPr>
                    </a:p>
                  </a:txBody>
                  <a:tcPr marL="9525" marR="9525" marT="9525" marB="0" vert="vert27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50505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mn-lt"/>
                        </a:rPr>
                        <a:t>Potentials</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FBA0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chemeClr val="tx1"/>
                          </a:solidFill>
                          <a:effectLst/>
                          <a:latin typeface="+mn-lt"/>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chemeClr val="tx1"/>
                          </a:solidFill>
                          <a:effectLst/>
                          <a:latin typeface="+mn-lt"/>
                        </a:rPr>
                        <a:t>$</a:t>
                      </a:r>
                      <a:r>
                        <a:rPr lang="en-US" sz="1050" b="0" i="0" u="none" strike="noStrike" dirty="0" smtClean="0">
                          <a:solidFill>
                            <a:schemeClr val="tx1"/>
                          </a:solidFill>
                          <a:effectLst/>
                          <a:latin typeface="+mn-lt"/>
                        </a:rPr>
                        <a:t>189</a:t>
                      </a:r>
                      <a:endParaRPr lang="en-US" sz="1050" b="0" i="0" u="none" strike="noStrike" dirty="0">
                        <a:solidFill>
                          <a:schemeClr val="tx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7496">
                <a:tc vMerge="1">
                  <a:txBody>
                    <a:bodyPr/>
                    <a:lstStyle/>
                    <a:p>
                      <a:pPr algn="ctr" fontAlgn="b"/>
                      <a:endParaRPr lang="en-US" sz="900" b="0" i="0" u="none" strike="noStrike" dirty="0">
                        <a:solidFill>
                          <a:srgbClr val="FFFFFF"/>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mn-lt"/>
                        </a:rPr>
                        <a:t>Evaluators</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CD116"/>
                    </a:solidFill>
                  </a:tcPr>
                </a:tc>
                <a:tc rowSpan="3">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ctr"/>
                      <a:r>
                        <a:rPr lang="en-US" sz="1050" b="0" i="0" u="none" strike="noStrike" dirty="0">
                          <a:solidFill>
                            <a:schemeClr val="tx1"/>
                          </a:solidFill>
                          <a:effectLst/>
                          <a:latin typeface="+mn-lt"/>
                        </a:rPr>
                        <a:t>$</a:t>
                      </a:r>
                      <a:r>
                        <a:rPr lang="en-US" sz="1050" b="0" i="0" u="none" strike="noStrike" dirty="0" smtClean="0">
                          <a:solidFill>
                            <a:schemeClr val="tx1"/>
                          </a:solidFill>
                          <a:effectLst/>
                          <a:latin typeface="+mn-lt"/>
                        </a:rPr>
                        <a:t>18</a:t>
                      </a:r>
                      <a:endParaRPr lang="en-US" sz="1050" b="0" i="0" u="none" strike="noStrike" dirty="0">
                        <a:solidFill>
                          <a:schemeClr val="tx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ctr"/>
                      <a:r>
                        <a:rPr lang="en-US" sz="1050" b="0" i="0" u="none" strike="noStrike" dirty="0">
                          <a:solidFill>
                            <a:schemeClr val="tx1"/>
                          </a:solidFill>
                          <a:effectLst/>
                          <a:latin typeface="+mn-lt"/>
                        </a:rPr>
                        <a:t>$</a:t>
                      </a:r>
                      <a:r>
                        <a:rPr lang="en-US" sz="1050" b="0" i="0" u="none" strike="noStrike" dirty="0" smtClean="0">
                          <a:solidFill>
                            <a:schemeClr val="tx1"/>
                          </a:solidFill>
                          <a:effectLst/>
                          <a:latin typeface="+mn-lt"/>
                        </a:rPr>
                        <a:t>207</a:t>
                      </a:r>
                      <a:endParaRPr lang="en-US" sz="1050" b="0" i="0" u="none" strike="noStrike" dirty="0">
                        <a:solidFill>
                          <a:schemeClr val="tx1"/>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r h="287496">
                <a:tc vMerge="1">
                  <a:txBody>
                    <a:bodyPr/>
                    <a:lstStyle/>
                    <a:p>
                      <a:pPr algn="ctr" fontAlgn="b"/>
                      <a:endParaRPr lang="en-US" sz="900" b="0" i="0" u="none" strike="noStrike" dirty="0">
                        <a:solidFill>
                          <a:srgbClr val="FFFFFF"/>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mn-lt"/>
                        </a:rPr>
                        <a:t>Dabblers</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8C00"/>
                    </a:solidFill>
                  </a:tcPr>
                </a:tc>
                <a:tc vMerge="1">
                  <a:txBody>
                    <a:bodyPr/>
                    <a:lstStyle/>
                    <a:p>
                      <a:endParaRPr lang="en-US"/>
                    </a:p>
                  </a:txBody>
                  <a:tcPr/>
                </a:tc>
                <a:tc vMerge="1">
                  <a:txBody>
                    <a:bodyPr/>
                    <a:lstStyle/>
                    <a:p>
                      <a:endParaRPr lang="en-US"/>
                    </a:p>
                  </a:txBody>
                  <a:tcPr/>
                </a:tc>
              </a:tr>
              <a:tr h="287496">
                <a:tc vMerge="1">
                  <a:txBody>
                    <a:bodyPr/>
                    <a:lstStyle/>
                    <a:p>
                      <a:pPr algn="ctr" fontAlgn="b"/>
                      <a:endParaRPr lang="en-US" sz="900" b="0" i="0" u="none" strike="noStrike" dirty="0">
                        <a:solidFill>
                          <a:srgbClr val="FFFFFF"/>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fontAlgn="b"/>
                      <a:r>
                        <a:rPr lang="en-US" sz="1050" b="0" i="0" u="none" strike="noStrike" dirty="0">
                          <a:solidFill>
                            <a:srgbClr val="FFFFFF"/>
                          </a:solidFill>
                          <a:effectLst/>
                          <a:latin typeface="+mn-lt"/>
                        </a:rPr>
                        <a:t>Disengaged</a:t>
                      </a:r>
                    </a:p>
                  </a:txBody>
                  <a:tcPr marL="9525" marR="9525" marT="9525" marB="0" anchor="ctr">
                    <a:lnL w="635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2348FF"/>
                    </a:solidFill>
                  </a:tcPr>
                </a:tc>
                <a:tc vMerge="1">
                  <a:txBody>
                    <a:bodyPr/>
                    <a:lstStyle/>
                    <a:p>
                      <a:endParaRPr lang="en-US"/>
                    </a:p>
                  </a:txBody>
                  <a:tcPr/>
                </a:tc>
                <a:tc vMerge="1">
                  <a:txBody>
                    <a:bodyPr/>
                    <a:lstStyle/>
                    <a:p>
                      <a:endParaRPr lang="en-US"/>
                    </a:p>
                  </a:txBody>
                  <a:tcPr/>
                </a:tc>
              </a:tr>
            </a:tbl>
          </a:graphicData>
        </a:graphic>
      </p:graphicFrame>
      <p:grpSp>
        <p:nvGrpSpPr>
          <p:cNvPr id="39" name="Group 38"/>
          <p:cNvGrpSpPr/>
          <p:nvPr/>
        </p:nvGrpSpPr>
        <p:grpSpPr>
          <a:xfrm>
            <a:off x="264187" y="1246984"/>
            <a:ext cx="6996520" cy="4215539"/>
            <a:chOff x="689302" y="1458162"/>
            <a:chExt cx="6996520" cy="4215539"/>
          </a:xfrm>
        </p:grpSpPr>
        <p:graphicFrame>
          <p:nvGraphicFramePr>
            <p:cNvPr id="40" name="Chart 39"/>
            <p:cNvGraphicFramePr/>
            <p:nvPr>
              <p:extLst>
                <p:ext uri="{D42A27DB-BD31-4B8C-83A1-F6EECF244321}">
                  <p14:modId xmlns:p14="http://schemas.microsoft.com/office/powerpoint/2010/main" val="2065011480"/>
                </p:ext>
              </p:extLst>
            </p:nvPr>
          </p:nvGraphicFramePr>
          <p:xfrm>
            <a:off x="689302" y="1458162"/>
            <a:ext cx="6996520" cy="4215539"/>
          </p:xfrm>
          <a:graphic>
            <a:graphicData uri="http://schemas.openxmlformats.org/drawingml/2006/chart">
              <c:chart xmlns:c="http://schemas.openxmlformats.org/drawingml/2006/chart" xmlns:r="http://schemas.openxmlformats.org/officeDocument/2006/relationships" r:id="rId4"/>
            </a:graphicData>
          </a:graphic>
        </p:graphicFrame>
        <p:cxnSp>
          <p:nvCxnSpPr>
            <p:cNvPr id="41" name="Straight Arrow Connector 40"/>
            <p:cNvCxnSpPr/>
            <p:nvPr/>
          </p:nvCxnSpPr>
          <p:spPr>
            <a:xfrm flipV="1">
              <a:off x="1886021" y="1834010"/>
              <a:ext cx="0" cy="788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642543" y="4750280"/>
              <a:ext cx="92541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993825" y="3658212"/>
            <a:ext cx="69233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20</a:t>
            </a:r>
          </a:p>
        </p:txBody>
      </p:sp>
      <p:sp>
        <p:nvSpPr>
          <p:cNvPr id="33" name="TextBox 32"/>
          <p:cNvSpPr txBox="1"/>
          <p:nvPr/>
        </p:nvSpPr>
        <p:spPr>
          <a:xfrm>
            <a:off x="993825" y="2017165"/>
            <a:ext cx="692332" cy="517065"/>
          </a:xfrm>
          <a:prstGeom prst="rect">
            <a:avLst/>
          </a:prstGeom>
          <a:noFill/>
        </p:spPr>
        <p:txBody>
          <a:bodyPr wrap="square" lIns="9144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200</a:t>
            </a:r>
          </a:p>
        </p:txBody>
      </p:sp>
    </p:spTree>
    <p:extLst>
      <p:ext uri="{BB962C8B-B14F-4D97-AF65-F5344CB8AC3E}">
        <p14:creationId xmlns:p14="http://schemas.microsoft.com/office/powerpoint/2010/main" val="272851395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30" name="Rectangle 29"/>
          <p:cNvSpPr/>
          <p:nvPr/>
        </p:nvSpPr>
        <p:spPr bwMode="auto">
          <a:xfrm>
            <a:off x="1207427" y="4897385"/>
            <a:ext cx="10414642"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Monetizing the Premium usage of BP Customers in Dabblers and Evaluators will help upgrade them to Deeply Engaged</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DE customers prefer using Premium VMs while Evaluators prefer using Standard VMs</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Having a very low % population using premium SQLDB, DE customers contribute most to the usage. This trend can be seen in many other services too</a:t>
            </a:r>
          </a:p>
        </p:txBody>
      </p:sp>
      <p:sp>
        <p:nvSpPr>
          <p:cNvPr id="23" name="Title 3"/>
          <p:cNvSpPr>
            <a:spLocks noGrp="1"/>
          </p:cNvSpPr>
          <p:nvPr>
            <p:ph type="title"/>
          </p:nvPr>
        </p:nvSpPr>
        <p:spPr>
          <a:xfrm>
            <a:off x="529660" y="63332"/>
            <a:ext cx="11375536" cy="997196"/>
          </a:xfrm>
        </p:spPr>
        <p:txBody>
          <a:bodyPr anchor="t"/>
          <a:lstStyle/>
          <a:p>
            <a:r>
              <a:rPr lang="en-US" sz="3600" dirty="0" smtClean="0">
                <a:solidFill>
                  <a:schemeClr val="bg1"/>
                </a:solidFill>
              </a:rPr>
              <a:t>Deeply Engaged customers are the major adopters of Premium SKUs</a:t>
            </a:r>
            <a:endParaRPr lang="en-US" sz="3600" dirty="0">
              <a:solidFill>
                <a:schemeClr val="bg1"/>
              </a:solidFill>
            </a:endParaRPr>
          </a:p>
        </p:txBody>
      </p:sp>
      <p:sp>
        <p:nvSpPr>
          <p:cNvPr id="27" name="Right Arrow 26">
            <a:hlinkClick r:id="rId3"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890723" y="6473620"/>
            <a:ext cx="11495043" cy="600164"/>
          </a:xfrm>
          <a:prstGeom prst="rect">
            <a:avLst/>
          </a:prstGeom>
          <a:noFill/>
        </p:spPr>
        <p:txBody>
          <a:bodyPr wrap="square" lIns="182880" tIns="146304" rIns="182880" bIns="146304" rtlCol="0">
            <a:spAutoFit/>
          </a:bodyPr>
          <a:lstStyle/>
          <a:p>
            <a:pPr>
              <a:lnSpc>
                <a:spcPct val="90000"/>
              </a:lnSpc>
              <a:spcAft>
                <a:spcPts val="600"/>
              </a:spcAft>
            </a:pPr>
            <a:r>
              <a:rPr lang="en-US" sz="1100" dirty="0" smtClean="0">
                <a:solidFill>
                  <a:srgbClr val="FFFFFF"/>
                </a:solidFill>
              </a:rPr>
              <a:t>*</a:t>
            </a:r>
            <a:r>
              <a:rPr lang="en-US" sz="1100" b="1" dirty="0" smtClean="0">
                <a:solidFill>
                  <a:srgbClr val="FFFFFF"/>
                </a:solidFill>
              </a:rPr>
              <a:t>VM</a:t>
            </a:r>
            <a:r>
              <a:rPr lang="en-US" sz="1100" dirty="0" smtClean="0">
                <a:solidFill>
                  <a:srgbClr val="FFFFFF"/>
                </a:solidFill>
              </a:rPr>
              <a:t> – Non-Premium: A1-A4, Premium: </a:t>
            </a:r>
            <a:r>
              <a:rPr lang="en-US" sz="1100" dirty="0">
                <a:solidFill>
                  <a:srgbClr val="FFFFFF"/>
                </a:solidFill>
              </a:rPr>
              <a:t>A5-A9 and all D </a:t>
            </a:r>
            <a:r>
              <a:rPr lang="en-US" sz="1100" dirty="0" smtClean="0">
                <a:solidFill>
                  <a:srgbClr val="FFFFFF"/>
                </a:solidFill>
              </a:rPr>
              <a:t>Series    </a:t>
            </a:r>
            <a:r>
              <a:rPr lang="en-US" sz="1100" b="1" dirty="0" smtClean="0">
                <a:solidFill>
                  <a:srgbClr val="FFFFFF"/>
                </a:solidFill>
              </a:rPr>
              <a:t>SQLDB </a:t>
            </a:r>
            <a:r>
              <a:rPr lang="en-US" sz="1100" dirty="0" smtClean="0">
                <a:solidFill>
                  <a:srgbClr val="FFFFFF"/>
                </a:solidFill>
              </a:rPr>
              <a:t>– </a:t>
            </a:r>
            <a:r>
              <a:rPr lang="en-US" sz="1100" dirty="0">
                <a:solidFill>
                  <a:srgbClr val="FFFFFF"/>
                </a:solidFill>
              </a:rPr>
              <a:t>Non-Premium</a:t>
            </a:r>
            <a:r>
              <a:rPr lang="en-US" sz="1100" dirty="0" smtClean="0">
                <a:solidFill>
                  <a:srgbClr val="FFFFFF"/>
                </a:solidFill>
              </a:rPr>
              <a:t>: Web Edition, Basic and Standard, Premium: Premium, Business Editions</a:t>
            </a:r>
            <a:r>
              <a:rPr lang="en-US" sz="1100" dirty="0">
                <a:solidFill>
                  <a:srgbClr val="FFFFFF"/>
                </a:solidFill>
              </a:rPr>
              <a:t/>
            </a:r>
            <a:br>
              <a:rPr lang="en-US" sz="1100" dirty="0">
                <a:solidFill>
                  <a:srgbClr val="FFFFFF"/>
                </a:solidFill>
              </a:rPr>
            </a:br>
            <a:r>
              <a:rPr lang="en-US" sz="1100" b="1" dirty="0" smtClean="0">
                <a:solidFill>
                  <a:srgbClr val="FFFFFF"/>
                </a:solidFill>
              </a:rPr>
              <a:t>Websites </a:t>
            </a:r>
            <a:r>
              <a:rPr lang="en-US" sz="1100" dirty="0" smtClean="0">
                <a:solidFill>
                  <a:srgbClr val="FFFFFF"/>
                </a:solidFill>
              </a:rPr>
              <a:t>– </a:t>
            </a:r>
            <a:r>
              <a:rPr lang="en-US" sz="1100" dirty="0">
                <a:solidFill>
                  <a:srgbClr val="FFFFFF"/>
                </a:solidFill>
              </a:rPr>
              <a:t>Non-Premium</a:t>
            </a:r>
            <a:r>
              <a:rPr lang="en-US" sz="1100" dirty="0" smtClean="0">
                <a:solidFill>
                  <a:srgbClr val="FFFFFF"/>
                </a:solidFill>
              </a:rPr>
              <a:t>:  Free and Shared, Premium: Basic and Standard</a:t>
            </a:r>
            <a:endParaRPr lang="en-US" sz="2000" dirty="0" smtClean="0">
              <a:solidFill>
                <a:srgbClr val="FFFFFF"/>
              </a:solidFill>
            </a:endParaRPr>
          </a:p>
        </p:txBody>
      </p:sp>
      <p:cxnSp>
        <p:nvCxnSpPr>
          <p:cNvPr id="16" name="Straight Connector 15"/>
          <p:cNvCxnSpPr/>
          <p:nvPr/>
        </p:nvCxnSpPr>
        <p:spPr>
          <a:xfrm flipH="1">
            <a:off x="3008260" y="1616893"/>
            <a:ext cx="0" cy="26517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3073574" y="1777395"/>
            <a:ext cx="2469975"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3073575" y="2655426"/>
            <a:ext cx="24688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073575" y="3533829"/>
            <a:ext cx="24688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87128" y="1777395"/>
            <a:ext cx="24688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487128" y="2655426"/>
            <a:ext cx="24688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487128" y="3533829"/>
            <a:ext cx="24688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Connector 28"/>
          <p:cNvCxnSpPr/>
          <p:nvPr/>
        </p:nvCxnSpPr>
        <p:spPr>
          <a:xfrm flipH="1">
            <a:off x="9087376" y="1608583"/>
            <a:ext cx="0" cy="26517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9154307" y="1761958"/>
            <a:ext cx="24688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9154307" y="2644918"/>
            <a:ext cx="24688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9154307" y="3525588"/>
            <a:ext cx="24688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6567860" y="1761958"/>
            <a:ext cx="2468880"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6567860" y="2644918"/>
            <a:ext cx="2468880"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p:cNvSpPr/>
          <p:nvPr/>
        </p:nvSpPr>
        <p:spPr bwMode="auto">
          <a:xfrm>
            <a:off x="6567860" y="3525588"/>
            <a:ext cx="24688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068101" y="1777395"/>
            <a:ext cx="1344168"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4412369" y="1777395"/>
            <a:ext cx="603504"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5023602" y="1777395"/>
            <a:ext cx="475488"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2953668" y="4119655"/>
            <a:ext cx="927462" cy="461665"/>
          </a:xfrm>
          <a:prstGeom prst="rect">
            <a:avLst/>
          </a:prstGeom>
          <a:noFill/>
        </p:spPr>
        <p:txBody>
          <a:bodyPr vert="horz" wrap="square" lIns="182880" tIns="146304" rIns="182880" bIns="146304" rtlCol="0">
            <a:spAutoFit/>
          </a:bodyPr>
          <a:lstStyle/>
          <a:p>
            <a:pPr>
              <a:lnSpc>
                <a:spcPct val="90000"/>
              </a:lnSpc>
              <a:spcAft>
                <a:spcPts val="600"/>
              </a:spcAft>
            </a:pPr>
            <a:r>
              <a:rPr lang="en-US" sz="1100" dirty="0" smtClean="0">
                <a:solidFill>
                  <a:srgbClr val="FFFFFF"/>
                </a:solidFill>
              </a:rPr>
              <a:t>Usage</a:t>
            </a:r>
          </a:p>
        </p:txBody>
      </p:sp>
      <p:sp>
        <p:nvSpPr>
          <p:cNvPr id="47" name="TextBox 46"/>
          <p:cNvSpPr txBox="1"/>
          <p:nvPr/>
        </p:nvSpPr>
        <p:spPr>
          <a:xfrm>
            <a:off x="2032447" y="4119655"/>
            <a:ext cx="1375504" cy="461665"/>
          </a:xfrm>
          <a:prstGeom prst="rect">
            <a:avLst/>
          </a:prstGeom>
          <a:noFill/>
        </p:spPr>
        <p:txBody>
          <a:bodyPr vert="horz" wrap="square" lIns="182880" tIns="146304" rIns="182880" bIns="146304" rtlCol="0">
            <a:spAutoFit/>
          </a:bodyPr>
          <a:lstStyle/>
          <a:p>
            <a:pPr>
              <a:lnSpc>
                <a:spcPct val="90000"/>
              </a:lnSpc>
              <a:spcAft>
                <a:spcPts val="600"/>
              </a:spcAft>
            </a:pPr>
            <a:r>
              <a:rPr lang="en-US" sz="1100" dirty="0" smtClean="0">
                <a:solidFill>
                  <a:srgbClr val="FFFFFF"/>
                </a:solidFill>
              </a:rPr>
              <a:t>Population</a:t>
            </a:r>
          </a:p>
        </p:txBody>
      </p:sp>
      <p:sp>
        <p:nvSpPr>
          <p:cNvPr id="3" name="TextBox 2"/>
          <p:cNvSpPr txBox="1"/>
          <p:nvPr/>
        </p:nvSpPr>
        <p:spPr>
          <a:xfrm>
            <a:off x="5709791" y="1751440"/>
            <a:ext cx="706886" cy="461665"/>
          </a:xfrm>
          <a:prstGeom prst="rect">
            <a:avLst/>
          </a:prstGeom>
          <a:noFill/>
        </p:spPr>
        <p:txBody>
          <a:bodyPr vert="horz" wrap="square" lIns="182880" tIns="146304" rIns="182880" bIns="146304" rtlCol="0">
            <a:spAutoFit/>
          </a:bodyPr>
          <a:lstStyle/>
          <a:p>
            <a:pPr algn="ctr">
              <a:lnSpc>
                <a:spcPct val="90000"/>
              </a:lnSpc>
              <a:spcAft>
                <a:spcPts val="600"/>
              </a:spcAft>
            </a:pPr>
            <a:r>
              <a:rPr lang="en-US" sz="1200" dirty="0" smtClean="0">
                <a:solidFill>
                  <a:srgbClr val="FFFFFF"/>
                </a:solidFill>
              </a:rPr>
              <a:t>VM</a:t>
            </a:r>
          </a:p>
        </p:txBody>
      </p:sp>
      <p:sp>
        <p:nvSpPr>
          <p:cNvPr id="40" name="TextBox 39"/>
          <p:cNvSpPr txBox="1"/>
          <p:nvPr/>
        </p:nvSpPr>
        <p:spPr>
          <a:xfrm>
            <a:off x="5650096" y="2615022"/>
            <a:ext cx="826277" cy="461665"/>
          </a:xfrm>
          <a:prstGeom prst="rect">
            <a:avLst/>
          </a:prstGeom>
          <a:noFill/>
        </p:spPr>
        <p:txBody>
          <a:bodyPr vert="horz" wrap="square" lIns="182880" tIns="146304" rIns="182880" bIns="146304" rtlCol="0">
            <a:spAutoFit/>
          </a:bodyPr>
          <a:lstStyle/>
          <a:p>
            <a:pPr algn="ctr">
              <a:lnSpc>
                <a:spcPct val="90000"/>
              </a:lnSpc>
              <a:spcAft>
                <a:spcPts val="600"/>
              </a:spcAft>
            </a:pPr>
            <a:r>
              <a:rPr lang="en-US" sz="1200" dirty="0" smtClean="0">
                <a:solidFill>
                  <a:srgbClr val="FFFFFF"/>
                </a:solidFill>
              </a:rPr>
              <a:t>SQLDB</a:t>
            </a:r>
          </a:p>
        </p:txBody>
      </p:sp>
      <p:sp>
        <p:nvSpPr>
          <p:cNvPr id="41" name="TextBox 40"/>
          <p:cNvSpPr txBox="1"/>
          <p:nvPr/>
        </p:nvSpPr>
        <p:spPr>
          <a:xfrm>
            <a:off x="5576658" y="3478604"/>
            <a:ext cx="973153" cy="461665"/>
          </a:xfrm>
          <a:prstGeom prst="rect">
            <a:avLst/>
          </a:prstGeom>
          <a:noFill/>
        </p:spPr>
        <p:txBody>
          <a:bodyPr vert="horz" wrap="square" lIns="182880" tIns="146304" rIns="182880" bIns="146304" rtlCol="0">
            <a:spAutoFit/>
          </a:bodyPr>
          <a:lstStyle/>
          <a:p>
            <a:pPr algn="ctr">
              <a:lnSpc>
                <a:spcPct val="90000"/>
              </a:lnSpc>
              <a:spcAft>
                <a:spcPts val="600"/>
              </a:spcAft>
            </a:pPr>
            <a:r>
              <a:rPr lang="en-US" sz="1200" dirty="0" smtClean="0">
                <a:solidFill>
                  <a:srgbClr val="FFFFFF"/>
                </a:solidFill>
              </a:rPr>
              <a:t>Websites</a:t>
            </a:r>
          </a:p>
        </p:txBody>
      </p:sp>
      <p:sp>
        <p:nvSpPr>
          <p:cNvPr id="42" name="TextBox 41"/>
          <p:cNvSpPr txBox="1"/>
          <p:nvPr/>
        </p:nvSpPr>
        <p:spPr>
          <a:xfrm>
            <a:off x="690007" y="1168235"/>
            <a:ext cx="464663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rgbClr val="FFFFFF"/>
                </a:solidFill>
              </a:rPr>
              <a:t>Non-Premium SKUs Adoption &amp; Usage</a:t>
            </a:r>
          </a:p>
        </p:txBody>
      </p:sp>
      <p:sp>
        <p:nvSpPr>
          <p:cNvPr id="44" name="TextBox 43"/>
          <p:cNvSpPr txBox="1"/>
          <p:nvPr/>
        </p:nvSpPr>
        <p:spPr>
          <a:xfrm>
            <a:off x="6920504" y="1168235"/>
            <a:ext cx="434656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rgbClr val="FFFFFF"/>
                </a:solidFill>
              </a:rPr>
              <a:t>Premium SKUs Adoption &amp; Usage</a:t>
            </a:r>
          </a:p>
        </p:txBody>
      </p:sp>
      <p:sp>
        <p:nvSpPr>
          <p:cNvPr id="45" name="TextBox 44"/>
          <p:cNvSpPr txBox="1"/>
          <p:nvPr/>
        </p:nvSpPr>
        <p:spPr>
          <a:xfrm>
            <a:off x="9061644" y="4119655"/>
            <a:ext cx="927462" cy="461665"/>
          </a:xfrm>
          <a:prstGeom prst="rect">
            <a:avLst/>
          </a:prstGeom>
          <a:noFill/>
        </p:spPr>
        <p:txBody>
          <a:bodyPr vert="horz" wrap="square" lIns="182880" tIns="146304" rIns="182880" bIns="146304" rtlCol="0">
            <a:spAutoFit/>
          </a:bodyPr>
          <a:lstStyle/>
          <a:p>
            <a:pPr>
              <a:lnSpc>
                <a:spcPct val="90000"/>
              </a:lnSpc>
              <a:spcAft>
                <a:spcPts val="600"/>
              </a:spcAft>
            </a:pPr>
            <a:r>
              <a:rPr lang="en-US" sz="1100" dirty="0" smtClean="0">
                <a:solidFill>
                  <a:srgbClr val="FFFFFF"/>
                </a:solidFill>
              </a:rPr>
              <a:t>Usage</a:t>
            </a:r>
          </a:p>
        </p:txBody>
      </p:sp>
      <p:sp>
        <p:nvSpPr>
          <p:cNvPr id="46" name="TextBox 45"/>
          <p:cNvSpPr txBox="1"/>
          <p:nvPr/>
        </p:nvSpPr>
        <p:spPr>
          <a:xfrm>
            <a:off x="8107305" y="4121259"/>
            <a:ext cx="1375504" cy="461665"/>
          </a:xfrm>
          <a:prstGeom prst="rect">
            <a:avLst/>
          </a:prstGeom>
          <a:noFill/>
        </p:spPr>
        <p:txBody>
          <a:bodyPr vert="horz" wrap="square" lIns="182880" tIns="146304" rIns="182880" bIns="146304" rtlCol="0">
            <a:spAutoFit/>
          </a:bodyPr>
          <a:lstStyle/>
          <a:p>
            <a:pPr>
              <a:lnSpc>
                <a:spcPct val="90000"/>
              </a:lnSpc>
              <a:spcAft>
                <a:spcPts val="600"/>
              </a:spcAft>
            </a:pPr>
            <a:r>
              <a:rPr lang="en-US" sz="1100" dirty="0" smtClean="0">
                <a:solidFill>
                  <a:srgbClr val="FFFFFF"/>
                </a:solidFill>
              </a:rPr>
              <a:t>Population</a:t>
            </a:r>
          </a:p>
        </p:txBody>
      </p:sp>
      <p:sp>
        <p:nvSpPr>
          <p:cNvPr id="51" name="Rectangle 50"/>
          <p:cNvSpPr/>
          <p:nvPr/>
        </p:nvSpPr>
        <p:spPr bwMode="auto">
          <a:xfrm>
            <a:off x="5523430" y="1777395"/>
            <a:ext cx="18288"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5500461" y="1777395"/>
            <a:ext cx="24691"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2503385" y="1777395"/>
            <a:ext cx="453898"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1911102" y="1777395"/>
            <a:ext cx="594360"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659238" y="1777395"/>
            <a:ext cx="1252728"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546329" y="1777395"/>
            <a:ext cx="118872"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484335" y="1777395"/>
            <a:ext cx="64184"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9154306" y="1761958"/>
            <a:ext cx="1883664"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11037796" y="1761958"/>
            <a:ext cx="457200"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11495404" y="1761958"/>
            <a:ext cx="109728"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11603781" y="1761958"/>
            <a:ext cx="18288"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8095916" y="1761958"/>
            <a:ext cx="941832"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7501556" y="1761958"/>
            <a:ext cx="594360"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6758242" y="1761958"/>
            <a:ext cx="740664"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6566216" y="1761958"/>
            <a:ext cx="190513"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6573419" y="1761958"/>
            <a:ext cx="0" cy="41148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11624502" y="1761958"/>
            <a:ext cx="0"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2297417" y="2655426"/>
            <a:ext cx="658368"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1757698" y="2655426"/>
            <a:ext cx="539496"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933553" y="2655426"/>
            <a:ext cx="822960"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bwMode="auto">
          <a:xfrm>
            <a:off x="679326" y="2655426"/>
            <a:ext cx="256032"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484335" y="2655426"/>
            <a:ext cx="192024"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3073575" y="2655426"/>
            <a:ext cx="1435608"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4509183" y="2655426"/>
            <a:ext cx="429768"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4938951" y="2655426"/>
            <a:ext cx="384048"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5441871" y="2655426"/>
            <a:ext cx="100584"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5322999" y="2655426"/>
            <a:ext cx="118872"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8616116" y="2644918"/>
            <a:ext cx="420624"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7939460" y="2644918"/>
            <a:ext cx="676656"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7218684" y="2644918"/>
            <a:ext cx="722376"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7026660" y="2644918"/>
            <a:ext cx="192024"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6560316" y="2644918"/>
            <a:ext cx="466344"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9152103" y="2644918"/>
            <a:ext cx="1951187"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11104162" y="2644918"/>
            <a:ext cx="265176"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11369338" y="2644918"/>
            <a:ext cx="146304"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11549913" y="2644918"/>
            <a:ext cx="73152"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11515642" y="2644918"/>
            <a:ext cx="36576"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8369228" y="3525588"/>
            <a:ext cx="676656"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7756580" y="3525588"/>
            <a:ext cx="612648"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6933620" y="3525588"/>
            <a:ext cx="822960"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6759884" y="3525588"/>
            <a:ext cx="173736"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6567860" y="3525588"/>
            <a:ext cx="192024"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9154307" y="3525588"/>
            <a:ext cx="1133856"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10288163" y="3525588"/>
            <a:ext cx="576072"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10864235" y="3525588"/>
            <a:ext cx="521208"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11486027" y="3525588"/>
            <a:ext cx="137160"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11385443" y="3525588"/>
            <a:ext cx="100584"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2629068" y="3533829"/>
            <a:ext cx="329184"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1999325" y="3533829"/>
            <a:ext cx="630936"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1084925" y="3533829"/>
            <a:ext cx="914400"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847181" y="3533829"/>
            <a:ext cx="237744"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84335" y="3533829"/>
            <a:ext cx="365760"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3073575" y="3533829"/>
            <a:ext cx="512064" cy="411480"/>
          </a:xfrm>
          <a:prstGeom prst="rect">
            <a:avLst/>
          </a:prstGeom>
          <a:solidFill>
            <a:srgbClr val="1AAF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3585639" y="3533829"/>
            <a:ext cx="813816" cy="411480"/>
          </a:xfrm>
          <a:prstGeom prst="rect">
            <a:avLst/>
          </a:prstGeom>
          <a:solidFill>
            <a:srgbClr val="1A80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4399455" y="3533829"/>
            <a:ext cx="804672" cy="4114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5377863" y="3533829"/>
            <a:ext cx="164592" cy="411480"/>
          </a:xfrm>
          <a:prstGeom prst="rect">
            <a:avLst/>
          </a:prstGeom>
          <a:solidFill>
            <a:srgbClr val="5739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5204127" y="3533829"/>
            <a:ext cx="173736" cy="411480"/>
          </a:xfrm>
          <a:prstGeom prst="rect">
            <a:avLst/>
          </a:prstGeom>
          <a:solidFill>
            <a:srgbClr val="FF96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p:cNvCxnSpPr/>
          <p:nvPr/>
        </p:nvCxnSpPr>
        <p:spPr>
          <a:xfrm flipH="1">
            <a:off x="1534751" y="4319560"/>
            <a:ext cx="501290"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3630485" y="4319560"/>
            <a:ext cx="501290"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7606015" y="4319560"/>
            <a:ext cx="501290"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9729040" y="4319560"/>
            <a:ext cx="501290" cy="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2802889" y="4543845"/>
            <a:ext cx="1558848" cy="153888"/>
            <a:chOff x="2802889" y="4543845"/>
            <a:chExt cx="1558848" cy="153888"/>
          </a:xfrm>
        </p:grpSpPr>
        <p:sp>
          <p:nvSpPr>
            <p:cNvPr id="143" name="Rectangle 142"/>
            <p:cNvSpPr/>
            <p:nvPr/>
          </p:nvSpPr>
          <p:spPr bwMode="auto">
            <a:xfrm>
              <a:off x="2802889" y="4558334"/>
              <a:ext cx="128016" cy="12491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n-US" sz="12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TextBox 143"/>
            <p:cNvSpPr txBox="1"/>
            <p:nvPr/>
          </p:nvSpPr>
          <p:spPr>
            <a:xfrm>
              <a:off x="3023347" y="4543845"/>
              <a:ext cx="1338390" cy="153888"/>
            </a:xfrm>
            <a:prstGeom prst="rect">
              <a:avLst/>
            </a:prstGeom>
            <a:noFill/>
          </p:spPr>
          <p:txBody>
            <a:bodyPr wrap="square" lIns="0" tIns="0" rIns="0" bIns="0" rtlCol="0">
              <a:spAutoFit/>
            </a:bodyPr>
            <a:lstStyle/>
            <a:p>
              <a:pPr defTabSz="914400">
                <a:defRPr/>
              </a:pPr>
              <a:r>
                <a:rPr lang="en-US" sz="1000" kern="0" dirty="0" smtClean="0">
                  <a:gradFill>
                    <a:gsLst>
                      <a:gs pos="2917">
                        <a:srgbClr val="FFFFFF"/>
                      </a:gs>
                      <a:gs pos="30000">
                        <a:srgbClr val="FFFFFF"/>
                      </a:gs>
                    </a:gsLst>
                    <a:lin ang="5400000" scaled="0"/>
                  </a:gradFill>
                </a:rPr>
                <a:t>Deeply Engaged</a:t>
              </a:r>
            </a:p>
          </p:txBody>
        </p:sp>
      </p:grpSp>
      <p:grpSp>
        <p:nvGrpSpPr>
          <p:cNvPr id="20" name="Group 19"/>
          <p:cNvGrpSpPr/>
          <p:nvPr/>
        </p:nvGrpSpPr>
        <p:grpSpPr>
          <a:xfrm>
            <a:off x="4351190" y="4543845"/>
            <a:ext cx="1513097" cy="153888"/>
            <a:chOff x="4314666" y="4543845"/>
            <a:chExt cx="1513097" cy="153888"/>
          </a:xfrm>
        </p:grpSpPr>
        <p:sp>
          <p:nvSpPr>
            <p:cNvPr id="146" name="Rectangle 145"/>
            <p:cNvSpPr/>
            <p:nvPr/>
          </p:nvSpPr>
          <p:spPr bwMode="auto">
            <a:xfrm>
              <a:off x="4314666" y="4558334"/>
              <a:ext cx="124910" cy="12491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n-US" sz="12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TextBox 146"/>
            <p:cNvSpPr txBox="1"/>
            <p:nvPr/>
          </p:nvSpPr>
          <p:spPr>
            <a:xfrm>
              <a:off x="4547603" y="4543845"/>
              <a:ext cx="1280160" cy="153888"/>
            </a:xfrm>
            <a:prstGeom prst="rect">
              <a:avLst/>
            </a:prstGeom>
            <a:noFill/>
          </p:spPr>
          <p:txBody>
            <a:bodyPr wrap="square" lIns="0" tIns="0" rIns="0" bIns="0" rtlCol="0">
              <a:spAutoFit/>
            </a:bodyPr>
            <a:lstStyle/>
            <a:p>
              <a:pPr defTabSz="914400">
                <a:defRPr/>
              </a:pPr>
              <a:r>
                <a:rPr lang="en-US" sz="1000" kern="0" dirty="0" smtClean="0">
                  <a:gradFill>
                    <a:gsLst>
                      <a:gs pos="2917">
                        <a:srgbClr val="FFFFFF"/>
                      </a:gs>
                      <a:gs pos="30000">
                        <a:srgbClr val="FFFFFF"/>
                      </a:gs>
                    </a:gsLst>
                    <a:lin ang="5400000" scaled="0"/>
                  </a:gradFill>
                </a:rPr>
                <a:t>Potentials</a:t>
              </a:r>
            </a:p>
          </p:txBody>
        </p:sp>
      </p:grpSp>
      <p:grpSp>
        <p:nvGrpSpPr>
          <p:cNvPr id="15" name="Group 14"/>
          <p:cNvGrpSpPr/>
          <p:nvPr/>
        </p:nvGrpSpPr>
        <p:grpSpPr>
          <a:xfrm>
            <a:off x="7110626" y="4543845"/>
            <a:ext cx="1513097" cy="153888"/>
            <a:chOff x="7653462" y="4543845"/>
            <a:chExt cx="1513097" cy="153888"/>
          </a:xfrm>
        </p:grpSpPr>
        <p:sp>
          <p:nvSpPr>
            <p:cNvPr id="150" name="TextBox 149"/>
            <p:cNvSpPr txBox="1"/>
            <p:nvPr/>
          </p:nvSpPr>
          <p:spPr>
            <a:xfrm>
              <a:off x="7886399" y="4543845"/>
              <a:ext cx="1280160" cy="153888"/>
            </a:xfrm>
            <a:prstGeom prst="rect">
              <a:avLst/>
            </a:prstGeom>
            <a:noFill/>
          </p:spPr>
          <p:txBody>
            <a:bodyPr wrap="square" lIns="0" tIns="0" rIns="0" bIns="0" rtlCol="0">
              <a:spAutoFit/>
            </a:bodyPr>
            <a:lstStyle/>
            <a:p>
              <a:pPr defTabSz="914400">
                <a:defRPr/>
              </a:pPr>
              <a:r>
                <a:rPr lang="en-US" sz="1000" kern="0" dirty="0" smtClean="0">
                  <a:gradFill>
                    <a:gsLst>
                      <a:gs pos="2917">
                        <a:srgbClr val="FFFFFF"/>
                      </a:gs>
                      <a:gs pos="30000">
                        <a:srgbClr val="FFFFFF"/>
                      </a:gs>
                    </a:gsLst>
                    <a:lin ang="5400000" scaled="0"/>
                  </a:gradFill>
                </a:rPr>
                <a:t>Dabblers</a:t>
              </a:r>
            </a:p>
          </p:txBody>
        </p:sp>
        <p:sp>
          <p:nvSpPr>
            <p:cNvPr id="152" name="Rectangle 151"/>
            <p:cNvSpPr/>
            <p:nvPr/>
          </p:nvSpPr>
          <p:spPr bwMode="auto">
            <a:xfrm>
              <a:off x="7653462" y="4558334"/>
              <a:ext cx="124910" cy="124910"/>
            </a:xfrm>
            <a:prstGeom prst="rect">
              <a:avLst/>
            </a:prstGeom>
            <a:solidFill>
              <a:srgbClr val="FF961A"/>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n-US" sz="1200" kern="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49" name="Rectangle 148"/>
          <p:cNvSpPr/>
          <p:nvPr/>
        </p:nvSpPr>
        <p:spPr bwMode="auto">
          <a:xfrm>
            <a:off x="5689964" y="4558334"/>
            <a:ext cx="124910" cy="124910"/>
          </a:xfrm>
          <a:prstGeom prst="rect">
            <a:avLst/>
          </a:prstGeom>
          <a:solidFill>
            <a:srgbClr val="E0501A"/>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n-US" sz="12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5922901" y="4543845"/>
            <a:ext cx="849932" cy="153888"/>
          </a:xfrm>
          <a:prstGeom prst="rect">
            <a:avLst/>
          </a:prstGeom>
          <a:noFill/>
        </p:spPr>
        <p:txBody>
          <a:bodyPr wrap="square" lIns="0" tIns="0" rIns="0" bIns="0" rtlCol="0">
            <a:spAutoFit/>
          </a:bodyPr>
          <a:lstStyle/>
          <a:p>
            <a:pPr defTabSz="914400">
              <a:defRPr/>
            </a:pPr>
            <a:r>
              <a:rPr lang="en-US" sz="1000" kern="0" dirty="0" smtClean="0">
                <a:gradFill>
                  <a:gsLst>
                    <a:gs pos="2917">
                      <a:srgbClr val="FFFFFF"/>
                    </a:gs>
                    <a:gs pos="30000">
                      <a:srgbClr val="FFFFFF"/>
                    </a:gs>
                  </a:gsLst>
                  <a:lin ang="5400000" scaled="0"/>
                </a:gradFill>
              </a:rPr>
              <a:t>Evaluators</a:t>
            </a:r>
          </a:p>
        </p:txBody>
      </p:sp>
      <p:grpSp>
        <p:nvGrpSpPr>
          <p:cNvPr id="14" name="Group 13"/>
          <p:cNvGrpSpPr/>
          <p:nvPr/>
        </p:nvGrpSpPr>
        <p:grpSpPr>
          <a:xfrm>
            <a:off x="8531288" y="4543845"/>
            <a:ext cx="1513097" cy="153888"/>
            <a:chOff x="9322861" y="4543845"/>
            <a:chExt cx="1513097" cy="153888"/>
          </a:xfrm>
        </p:grpSpPr>
        <p:sp>
          <p:nvSpPr>
            <p:cNvPr id="155" name="Rectangle 154"/>
            <p:cNvSpPr/>
            <p:nvPr/>
          </p:nvSpPr>
          <p:spPr bwMode="auto">
            <a:xfrm>
              <a:off x="9322861" y="4558334"/>
              <a:ext cx="124910" cy="124910"/>
            </a:xfrm>
            <a:prstGeom prst="rect">
              <a:avLst/>
            </a:prstGeom>
            <a:solidFill>
              <a:srgbClr val="57396A"/>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endParaRPr lang="en-US" sz="12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6" name="TextBox 155"/>
            <p:cNvSpPr txBox="1"/>
            <p:nvPr/>
          </p:nvSpPr>
          <p:spPr>
            <a:xfrm>
              <a:off x="9555798" y="4543845"/>
              <a:ext cx="1280160" cy="153888"/>
            </a:xfrm>
            <a:prstGeom prst="rect">
              <a:avLst/>
            </a:prstGeom>
            <a:noFill/>
          </p:spPr>
          <p:txBody>
            <a:bodyPr wrap="square" lIns="0" tIns="0" rIns="0" bIns="0" rtlCol="0">
              <a:spAutoFit/>
            </a:bodyPr>
            <a:lstStyle/>
            <a:p>
              <a:pPr defTabSz="914400">
                <a:defRPr/>
              </a:pPr>
              <a:r>
                <a:rPr lang="en-US" sz="1000" kern="0" dirty="0" smtClean="0">
                  <a:gradFill>
                    <a:gsLst>
                      <a:gs pos="2917">
                        <a:srgbClr val="FFFFFF"/>
                      </a:gs>
                      <a:gs pos="30000">
                        <a:srgbClr val="FFFFFF"/>
                      </a:gs>
                    </a:gsLst>
                    <a:lin ang="5400000" scaled="0"/>
                  </a:gradFill>
                </a:rPr>
                <a:t>Disengaged</a:t>
              </a:r>
            </a:p>
          </p:txBody>
        </p:sp>
      </p:grpSp>
      <p:sp>
        <p:nvSpPr>
          <p:cNvPr id="126" name="Right Arrow 125">
            <a:hlinkClick r:id="rId4" action="ppaction://hlinksldjump"/>
          </p:cNvPr>
          <p:cNvSpPr/>
          <p:nvPr/>
        </p:nvSpPr>
        <p:spPr bwMode="auto">
          <a:xfrm>
            <a:off x="11595677" y="6400387"/>
            <a:ext cx="617426" cy="457136"/>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3" fontAlgn="base">
              <a:spcBef>
                <a:spcPct val="0"/>
              </a:spcBef>
              <a:spcAft>
                <a:spcPct val="0"/>
              </a:spcAft>
              <a:defRPr/>
            </a:pPr>
            <a:r>
              <a:rPr lang="en-US" sz="1199" kern="0" dirty="0">
                <a:gradFill>
                  <a:gsLst>
                    <a:gs pos="0">
                      <a:srgbClr val="FFFFFF"/>
                    </a:gs>
                    <a:gs pos="100000">
                      <a:srgbClr val="FFFFFF"/>
                    </a:gs>
                  </a:gsLst>
                  <a:lin ang="5400000" scaled="0"/>
                </a:gradFill>
                <a:ea typeface="Segoe UI" pitchFamily="34" charset="0"/>
                <a:cs typeface="Segoe UI" pitchFamily="34" charset="0"/>
              </a:rPr>
              <a:t>NEXT</a:t>
            </a:r>
          </a:p>
        </p:txBody>
      </p:sp>
      <p:sp>
        <p:nvSpPr>
          <p:cNvPr id="134" name="TextBox 133"/>
          <p:cNvSpPr txBox="1"/>
          <p:nvPr/>
        </p:nvSpPr>
        <p:spPr>
          <a:xfrm>
            <a:off x="6816606" y="1779776"/>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30%</a:t>
            </a:r>
          </a:p>
        </p:txBody>
      </p:sp>
      <p:sp>
        <p:nvSpPr>
          <p:cNvPr id="135" name="TextBox 134"/>
          <p:cNvSpPr txBox="1"/>
          <p:nvPr/>
        </p:nvSpPr>
        <p:spPr>
          <a:xfrm>
            <a:off x="7490924" y="1779776"/>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24%</a:t>
            </a:r>
          </a:p>
        </p:txBody>
      </p:sp>
      <p:sp>
        <p:nvSpPr>
          <p:cNvPr id="136" name="TextBox 135"/>
          <p:cNvSpPr txBox="1"/>
          <p:nvPr/>
        </p:nvSpPr>
        <p:spPr>
          <a:xfrm>
            <a:off x="8240015" y="1779776"/>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38%</a:t>
            </a:r>
          </a:p>
        </p:txBody>
      </p:sp>
      <p:sp>
        <p:nvSpPr>
          <p:cNvPr id="137" name="TextBox 136"/>
          <p:cNvSpPr txBox="1"/>
          <p:nvPr/>
        </p:nvSpPr>
        <p:spPr>
          <a:xfrm>
            <a:off x="6075340" y="1291930"/>
            <a:ext cx="730075"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0.02%</a:t>
            </a:r>
          </a:p>
        </p:txBody>
      </p:sp>
      <p:sp>
        <p:nvSpPr>
          <p:cNvPr id="138" name="TextBox 137"/>
          <p:cNvSpPr txBox="1"/>
          <p:nvPr/>
        </p:nvSpPr>
        <p:spPr>
          <a:xfrm>
            <a:off x="9721235" y="1779776"/>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76%</a:t>
            </a:r>
          </a:p>
        </p:txBody>
      </p:sp>
      <p:sp>
        <p:nvSpPr>
          <p:cNvPr id="139" name="TextBox 138"/>
          <p:cNvSpPr txBox="1"/>
          <p:nvPr/>
        </p:nvSpPr>
        <p:spPr>
          <a:xfrm>
            <a:off x="10981392" y="1779776"/>
            <a:ext cx="621334"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19%</a:t>
            </a:r>
          </a:p>
        </p:txBody>
      </p:sp>
      <p:sp>
        <p:nvSpPr>
          <p:cNvPr id="140" name="TextBox 139"/>
          <p:cNvSpPr txBox="1"/>
          <p:nvPr/>
        </p:nvSpPr>
        <p:spPr>
          <a:xfrm>
            <a:off x="11749760" y="1291930"/>
            <a:ext cx="716629"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0.03%</a:t>
            </a:r>
          </a:p>
        </p:txBody>
      </p:sp>
      <p:sp>
        <p:nvSpPr>
          <p:cNvPr id="141" name="TextBox 140"/>
          <p:cNvSpPr txBox="1"/>
          <p:nvPr/>
        </p:nvSpPr>
        <p:spPr>
          <a:xfrm>
            <a:off x="11245466" y="1291930"/>
            <a:ext cx="716629"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a:t>
            </a:r>
          </a:p>
        </p:txBody>
      </p:sp>
      <p:sp>
        <p:nvSpPr>
          <p:cNvPr id="142" name="TextBox 141"/>
          <p:cNvSpPr txBox="1"/>
          <p:nvPr/>
        </p:nvSpPr>
        <p:spPr>
          <a:xfrm>
            <a:off x="10892911" y="1291930"/>
            <a:ext cx="596167"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4</a:t>
            </a:r>
            <a:r>
              <a:rPr lang="en-US" sz="1000" dirty="0" smtClean="0">
                <a:solidFill>
                  <a:srgbClr val="FFFFFF"/>
                </a:solidFill>
              </a:rPr>
              <a:t>%</a:t>
            </a:r>
          </a:p>
        </p:txBody>
      </p:sp>
      <p:sp>
        <p:nvSpPr>
          <p:cNvPr id="145" name="TextBox 144"/>
          <p:cNvSpPr txBox="1"/>
          <p:nvPr/>
        </p:nvSpPr>
        <p:spPr>
          <a:xfrm>
            <a:off x="8498002" y="26428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38%</a:t>
            </a:r>
          </a:p>
        </p:txBody>
      </p:sp>
      <p:sp>
        <p:nvSpPr>
          <p:cNvPr id="148" name="TextBox 147"/>
          <p:cNvSpPr txBox="1"/>
          <p:nvPr/>
        </p:nvSpPr>
        <p:spPr>
          <a:xfrm>
            <a:off x="8000324" y="26428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25%</a:t>
            </a:r>
          </a:p>
        </p:txBody>
      </p:sp>
      <p:sp>
        <p:nvSpPr>
          <p:cNvPr id="151" name="TextBox 150"/>
          <p:cNvSpPr txBox="1"/>
          <p:nvPr/>
        </p:nvSpPr>
        <p:spPr>
          <a:xfrm>
            <a:off x="7301002" y="26428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19%</a:t>
            </a:r>
          </a:p>
        </p:txBody>
      </p:sp>
      <p:sp>
        <p:nvSpPr>
          <p:cNvPr id="154" name="TextBox 153"/>
          <p:cNvSpPr txBox="1"/>
          <p:nvPr/>
        </p:nvSpPr>
        <p:spPr>
          <a:xfrm>
            <a:off x="6850240" y="26428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4</a:t>
            </a:r>
            <a:r>
              <a:rPr lang="en-US" sz="1000" dirty="0" smtClean="0">
                <a:solidFill>
                  <a:srgbClr val="FFFFFF"/>
                </a:solidFill>
              </a:rPr>
              <a:t>%</a:t>
            </a:r>
          </a:p>
        </p:txBody>
      </p:sp>
      <p:sp>
        <p:nvSpPr>
          <p:cNvPr id="157" name="TextBox 156"/>
          <p:cNvSpPr txBox="1"/>
          <p:nvPr/>
        </p:nvSpPr>
        <p:spPr>
          <a:xfrm>
            <a:off x="6504321" y="26428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14%</a:t>
            </a:r>
          </a:p>
        </p:txBody>
      </p:sp>
      <p:sp>
        <p:nvSpPr>
          <p:cNvPr id="158" name="TextBox 157"/>
          <p:cNvSpPr txBox="1"/>
          <p:nvPr/>
        </p:nvSpPr>
        <p:spPr>
          <a:xfrm>
            <a:off x="9773912" y="26428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89%</a:t>
            </a:r>
          </a:p>
        </p:txBody>
      </p:sp>
      <p:sp>
        <p:nvSpPr>
          <p:cNvPr id="159" name="TextBox 158"/>
          <p:cNvSpPr txBox="1"/>
          <p:nvPr/>
        </p:nvSpPr>
        <p:spPr>
          <a:xfrm>
            <a:off x="10953918" y="26428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7</a:t>
            </a:r>
            <a:r>
              <a:rPr lang="en-US" sz="1000" dirty="0" smtClean="0">
                <a:solidFill>
                  <a:srgbClr val="FFFFFF"/>
                </a:solidFill>
              </a:rPr>
              <a:t>%</a:t>
            </a:r>
          </a:p>
        </p:txBody>
      </p:sp>
      <p:sp>
        <p:nvSpPr>
          <p:cNvPr id="160" name="TextBox 159"/>
          <p:cNvSpPr txBox="1"/>
          <p:nvPr/>
        </p:nvSpPr>
        <p:spPr>
          <a:xfrm>
            <a:off x="9476660"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46%</a:t>
            </a:r>
          </a:p>
        </p:txBody>
      </p:sp>
      <p:sp>
        <p:nvSpPr>
          <p:cNvPr id="161" name="TextBox 160"/>
          <p:cNvSpPr txBox="1"/>
          <p:nvPr/>
        </p:nvSpPr>
        <p:spPr>
          <a:xfrm>
            <a:off x="10304253"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23%</a:t>
            </a:r>
          </a:p>
        </p:txBody>
      </p:sp>
      <p:sp>
        <p:nvSpPr>
          <p:cNvPr id="162" name="TextBox 161"/>
          <p:cNvSpPr txBox="1"/>
          <p:nvPr/>
        </p:nvSpPr>
        <p:spPr>
          <a:xfrm>
            <a:off x="10791525"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21%</a:t>
            </a:r>
          </a:p>
        </p:txBody>
      </p:sp>
      <p:sp>
        <p:nvSpPr>
          <p:cNvPr id="163" name="TextBox 162"/>
          <p:cNvSpPr txBox="1"/>
          <p:nvPr/>
        </p:nvSpPr>
        <p:spPr>
          <a:xfrm>
            <a:off x="11071162" y="3093417"/>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4%</a:t>
            </a:r>
          </a:p>
        </p:txBody>
      </p:sp>
      <p:sp>
        <p:nvSpPr>
          <p:cNvPr id="164" name="TextBox 163"/>
          <p:cNvSpPr txBox="1"/>
          <p:nvPr/>
        </p:nvSpPr>
        <p:spPr>
          <a:xfrm>
            <a:off x="11520986" y="3093417"/>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6%</a:t>
            </a:r>
          </a:p>
        </p:txBody>
      </p:sp>
      <p:sp>
        <p:nvSpPr>
          <p:cNvPr id="165" name="TextBox 164"/>
          <p:cNvSpPr txBox="1"/>
          <p:nvPr/>
        </p:nvSpPr>
        <p:spPr>
          <a:xfrm>
            <a:off x="7073278"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33%</a:t>
            </a:r>
          </a:p>
        </p:txBody>
      </p:sp>
      <p:sp>
        <p:nvSpPr>
          <p:cNvPr id="166" name="TextBox 165"/>
          <p:cNvSpPr txBox="1"/>
          <p:nvPr/>
        </p:nvSpPr>
        <p:spPr>
          <a:xfrm>
            <a:off x="7756984"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25%</a:t>
            </a:r>
          </a:p>
        </p:txBody>
      </p:sp>
      <p:sp>
        <p:nvSpPr>
          <p:cNvPr id="167" name="TextBox 166"/>
          <p:cNvSpPr txBox="1"/>
          <p:nvPr/>
        </p:nvSpPr>
        <p:spPr>
          <a:xfrm>
            <a:off x="8409976"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2</a:t>
            </a:r>
            <a:r>
              <a:rPr lang="en-US" sz="1000" dirty="0" smtClean="0">
                <a:solidFill>
                  <a:srgbClr val="FFFFFF"/>
                </a:solidFill>
              </a:rPr>
              <a:t>7%</a:t>
            </a:r>
          </a:p>
        </p:txBody>
      </p:sp>
      <p:sp>
        <p:nvSpPr>
          <p:cNvPr id="168" name="TextBox 167"/>
          <p:cNvSpPr txBox="1"/>
          <p:nvPr/>
        </p:nvSpPr>
        <p:spPr>
          <a:xfrm>
            <a:off x="6330698"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8</a:t>
            </a:r>
            <a:r>
              <a:rPr lang="en-US" sz="1000" dirty="0" smtClean="0">
                <a:solidFill>
                  <a:srgbClr val="FFFFFF"/>
                </a:solidFill>
              </a:rPr>
              <a:t>%</a:t>
            </a:r>
          </a:p>
        </p:txBody>
      </p:sp>
      <p:sp>
        <p:nvSpPr>
          <p:cNvPr id="169" name="TextBox 168"/>
          <p:cNvSpPr txBox="1"/>
          <p:nvPr/>
        </p:nvSpPr>
        <p:spPr>
          <a:xfrm>
            <a:off x="6629911"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7%</a:t>
            </a:r>
          </a:p>
        </p:txBody>
      </p:sp>
      <p:sp>
        <p:nvSpPr>
          <p:cNvPr id="171" name="TextBox 170"/>
          <p:cNvSpPr txBox="1"/>
          <p:nvPr/>
        </p:nvSpPr>
        <p:spPr>
          <a:xfrm>
            <a:off x="6573419" y="1291930"/>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7</a:t>
            </a:r>
            <a:r>
              <a:rPr lang="en-US" sz="1000" dirty="0" smtClean="0">
                <a:solidFill>
                  <a:srgbClr val="FFFFFF"/>
                </a:solidFill>
              </a:rPr>
              <a:t>%</a:t>
            </a:r>
          </a:p>
        </p:txBody>
      </p:sp>
      <p:sp>
        <p:nvSpPr>
          <p:cNvPr id="172" name="TextBox 171"/>
          <p:cNvSpPr txBox="1"/>
          <p:nvPr/>
        </p:nvSpPr>
        <p:spPr>
          <a:xfrm>
            <a:off x="10920978" y="2178723"/>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2</a:t>
            </a:r>
            <a:r>
              <a:rPr lang="en-US" sz="1000" dirty="0" smtClean="0">
                <a:solidFill>
                  <a:srgbClr val="FFFFFF"/>
                </a:solidFill>
              </a:rPr>
              <a:t>%</a:t>
            </a:r>
          </a:p>
        </p:txBody>
      </p:sp>
      <p:sp>
        <p:nvSpPr>
          <p:cNvPr id="173" name="TextBox 172"/>
          <p:cNvSpPr txBox="1"/>
          <p:nvPr/>
        </p:nvSpPr>
        <p:spPr>
          <a:xfrm>
            <a:off x="11664313" y="2178723"/>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1</a:t>
            </a:r>
            <a:r>
              <a:rPr lang="en-US" sz="1000" dirty="0" smtClean="0">
                <a:solidFill>
                  <a:srgbClr val="FFFFFF"/>
                </a:solidFill>
              </a:rPr>
              <a:t>%</a:t>
            </a:r>
          </a:p>
        </p:txBody>
      </p:sp>
      <p:sp>
        <p:nvSpPr>
          <p:cNvPr id="174" name="TextBox 173"/>
          <p:cNvSpPr txBox="1"/>
          <p:nvPr/>
        </p:nvSpPr>
        <p:spPr>
          <a:xfrm>
            <a:off x="11292646" y="2178723"/>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1</a:t>
            </a:r>
            <a:r>
              <a:rPr lang="en-US" sz="1000" dirty="0" smtClean="0">
                <a:solidFill>
                  <a:srgbClr val="FFFFFF"/>
                </a:solidFill>
              </a:rPr>
              <a:t>%</a:t>
            </a:r>
          </a:p>
        </p:txBody>
      </p:sp>
      <p:cxnSp>
        <p:nvCxnSpPr>
          <p:cNvPr id="12" name="Straight Connector 11"/>
          <p:cNvCxnSpPr/>
          <p:nvPr/>
        </p:nvCxnSpPr>
        <p:spPr>
          <a:xfrm flipH="1">
            <a:off x="6661472" y="1608583"/>
            <a:ext cx="132016" cy="14285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6370551" y="1599199"/>
            <a:ext cx="139685" cy="23310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1171637" y="1557432"/>
            <a:ext cx="349603" cy="19001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11582480" y="1564689"/>
            <a:ext cx="19486" cy="17572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11659399" y="1571724"/>
            <a:ext cx="312439" cy="24191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a:off x="11593540" y="2478417"/>
            <a:ext cx="312439" cy="24191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2409473" y="1768371"/>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19%</a:t>
            </a:r>
          </a:p>
        </p:txBody>
      </p:sp>
      <p:sp>
        <p:nvSpPr>
          <p:cNvPr id="180" name="TextBox 179"/>
          <p:cNvSpPr txBox="1"/>
          <p:nvPr/>
        </p:nvSpPr>
        <p:spPr>
          <a:xfrm>
            <a:off x="4386766" y="1768371"/>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24%</a:t>
            </a:r>
          </a:p>
        </p:txBody>
      </p:sp>
      <p:sp>
        <p:nvSpPr>
          <p:cNvPr id="181" name="TextBox 180"/>
          <p:cNvSpPr txBox="1"/>
          <p:nvPr/>
        </p:nvSpPr>
        <p:spPr>
          <a:xfrm>
            <a:off x="4959636" y="1768371"/>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19%</a:t>
            </a:r>
          </a:p>
        </p:txBody>
      </p:sp>
      <p:sp>
        <p:nvSpPr>
          <p:cNvPr id="182" name="TextBox 181"/>
          <p:cNvSpPr txBox="1"/>
          <p:nvPr/>
        </p:nvSpPr>
        <p:spPr>
          <a:xfrm>
            <a:off x="4947065" y="1286964"/>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a:t>
            </a:r>
          </a:p>
        </p:txBody>
      </p:sp>
      <p:sp>
        <p:nvSpPr>
          <p:cNvPr id="183" name="TextBox 182"/>
          <p:cNvSpPr txBox="1"/>
          <p:nvPr/>
        </p:nvSpPr>
        <p:spPr>
          <a:xfrm>
            <a:off x="5423609" y="1288358"/>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a:t>
            </a:r>
          </a:p>
        </p:txBody>
      </p:sp>
      <p:sp>
        <p:nvSpPr>
          <p:cNvPr id="184" name="TextBox 183"/>
          <p:cNvSpPr txBox="1"/>
          <p:nvPr/>
        </p:nvSpPr>
        <p:spPr>
          <a:xfrm>
            <a:off x="3554562" y="1768371"/>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55%</a:t>
            </a:r>
          </a:p>
        </p:txBody>
      </p:sp>
      <p:sp>
        <p:nvSpPr>
          <p:cNvPr id="185" name="TextBox 184"/>
          <p:cNvSpPr txBox="1"/>
          <p:nvPr/>
        </p:nvSpPr>
        <p:spPr>
          <a:xfrm>
            <a:off x="1917467" y="1768371"/>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24%</a:t>
            </a:r>
          </a:p>
        </p:txBody>
      </p:sp>
      <p:sp>
        <p:nvSpPr>
          <p:cNvPr id="186" name="TextBox 185"/>
          <p:cNvSpPr txBox="1"/>
          <p:nvPr/>
        </p:nvSpPr>
        <p:spPr>
          <a:xfrm>
            <a:off x="1000523" y="1768371"/>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51%</a:t>
            </a:r>
          </a:p>
        </p:txBody>
      </p:sp>
      <p:sp>
        <p:nvSpPr>
          <p:cNvPr id="187" name="TextBox 186"/>
          <p:cNvSpPr txBox="1"/>
          <p:nvPr/>
        </p:nvSpPr>
        <p:spPr>
          <a:xfrm>
            <a:off x="364040" y="1768371"/>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5</a:t>
            </a:r>
            <a:r>
              <a:rPr lang="en-US" sz="1000" dirty="0" smtClean="0">
                <a:solidFill>
                  <a:srgbClr val="FFFFFF"/>
                </a:solidFill>
              </a:rPr>
              <a:t>%</a:t>
            </a:r>
          </a:p>
        </p:txBody>
      </p:sp>
      <p:sp>
        <p:nvSpPr>
          <p:cNvPr id="188" name="TextBox 187"/>
          <p:cNvSpPr txBox="1"/>
          <p:nvPr/>
        </p:nvSpPr>
        <p:spPr>
          <a:xfrm>
            <a:off x="151920" y="1306443"/>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2</a:t>
            </a:r>
            <a:r>
              <a:rPr lang="en-US" sz="1000" dirty="0" smtClean="0">
                <a:solidFill>
                  <a:srgbClr val="FFFFFF"/>
                </a:solidFill>
              </a:rPr>
              <a:t>%</a:t>
            </a:r>
          </a:p>
        </p:txBody>
      </p:sp>
      <p:sp>
        <p:nvSpPr>
          <p:cNvPr id="189" name="TextBox 188"/>
          <p:cNvSpPr txBox="1"/>
          <p:nvPr/>
        </p:nvSpPr>
        <p:spPr>
          <a:xfrm>
            <a:off x="1015121" y="2655805"/>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32%</a:t>
            </a:r>
          </a:p>
        </p:txBody>
      </p:sp>
      <p:sp>
        <p:nvSpPr>
          <p:cNvPr id="190" name="TextBox 189"/>
          <p:cNvSpPr txBox="1"/>
          <p:nvPr/>
        </p:nvSpPr>
        <p:spPr>
          <a:xfrm>
            <a:off x="1721555" y="2655805"/>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26%</a:t>
            </a:r>
          </a:p>
        </p:txBody>
      </p:sp>
      <p:sp>
        <p:nvSpPr>
          <p:cNvPr id="191" name="TextBox 190"/>
          <p:cNvSpPr txBox="1"/>
          <p:nvPr/>
        </p:nvSpPr>
        <p:spPr>
          <a:xfrm>
            <a:off x="2315041" y="2655805"/>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18%</a:t>
            </a:r>
          </a:p>
        </p:txBody>
      </p:sp>
      <p:sp>
        <p:nvSpPr>
          <p:cNvPr id="192" name="TextBox 191"/>
          <p:cNvSpPr txBox="1"/>
          <p:nvPr/>
        </p:nvSpPr>
        <p:spPr>
          <a:xfrm>
            <a:off x="3580692" y="2655805"/>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61%</a:t>
            </a:r>
          </a:p>
        </p:txBody>
      </p:sp>
      <p:sp>
        <p:nvSpPr>
          <p:cNvPr id="193" name="TextBox 192"/>
          <p:cNvSpPr txBox="1"/>
          <p:nvPr/>
        </p:nvSpPr>
        <p:spPr>
          <a:xfrm>
            <a:off x="515160" y="2655805"/>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9</a:t>
            </a:r>
            <a:r>
              <a:rPr lang="en-US" sz="1000" dirty="0" smtClean="0">
                <a:solidFill>
                  <a:srgbClr val="FFFFFF"/>
                </a:solidFill>
              </a:rPr>
              <a:t>%</a:t>
            </a:r>
          </a:p>
        </p:txBody>
      </p:sp>
      <p:sp>
        <p:nvSpPr>
          <p:cNvPr id="194" name="TextBox 193"/>
          <p:cNvSpPr txBox="1"/>
          <p:nvPr/>
        </p:nvSpPr>
        <p:spPr>
          <a:xfrm>
            <a:off x="188567" y="2655805"/>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16%</a:t>
            </a:r>
          </a:p>
        </p:txBody>
      </p:sp>
      <p:sp>
        <p:nvSpPr>
          <p:cNvPr id="195" name="TextBox 194"/>
          <p:cNvSpPr txBox="1"/>
          <p:nvPr/>
        </p:nvSpPr>
        <p:spPr>
          <a:xfrm>
            <a:off x="4418649" y="2655805"/>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17%</a:t>
            </a:r>
          </a:p>
        </p:txBody>
      </p:sp>
      <p:sp>
        <p:nvSpPr>
          <p:cNvPr id="196" name="TextBox 195"/>
          <p:cNvSpPr txBox="1"/>
          <p:nvPr/>
        </p:nvSpPr>
        <p:spPr>
          <a:xfrm>
            <a:off x="4818257" y="2655805"/>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13%</a:t>
            </a:r>
          </a:p>
        </p:txBody>
      </p:sp>
      <p:sp>
        <p:nvSpPr>
          <p:cNvPr id="197" name="TextBox 196"/>
          <p:cNvSpPr txBox="1"/>
          <p:nvPr/>
        </p:nvSpPr>
        <p:spPr>
          <a:xfrm>
            <a:off x="4980077" y="2226392"/>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4%</a:t>
            </a:r>
          </a:p>
        </p:txBody>
      </p:sp>
      <p:sp>
        <p:nvSpPr>
          <p:cNvPr id="198" name="TextBox 197"/>
          <p:cNvSpPr txBox="1"/>
          <p:nvPr/>
        </p:nvSpPr>
        <p:spPr>
          <a:xfrm>
            <a:off x="5344279" y="2219526"/>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5%</a:t>
            </a:r>
          </a:p>
        </p:txBody>
      </p:sp>
      <p:sp>
        <p:nvSpPr>
          <p:cNvPr id="199" name="TextBox 198"/>
          <p:cNvSpPr txBox="1"/>
          <p:nvPr/>
        </p:nvSpPr>
        <p:spPr>
          <a:xfrm>
            <a:off x="368396" y="3528983"/>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15%</a:t>
            </a:r>
          </a:p>
        </p:txBody>
      </p:sp>
      <p:sp>
        <p:nvSpPr>
          <p:cNvPr id="200" name="TextBox 199"/>
          <p:cNvSpPr txBox="1"/>
          <p:nvPr/>
        </p:nvSpPr>
        <p:spPr>
          <a:xfrm>
            <a:off x="697564"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solidFill>
                  <a:srgbClr val="FFFFFF"/>
                </a:solidFill>
              </a:rPr>
              <a:t>9</a:t>
            </a:r>
            <a:r>
              <a:rPr lang="en-US" sz="1000" dirty="0" smtClean="0">
                <a:solidFill>
                  <a:srgbClr val="FFFFFF"/>
                </a:solidFill>
              </a:rPr>
              <a:t>%</a:t>
            </a:r>
          </a:p>
        </p:txBody>
      </p:sp>
      <p:sp>
        <p:nvSpPr>
          <p:cNvPr id="201" name="TextBox 200"/>
          <p:cNvSpPr txBox="1"/>
          <p:nvPr/>
        </p:nvSpPr>
        <p:spPr>
          <a:xfrm>
            <a:off x="1220470" y="3538069"/>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37%</a:t>
            </a:r>
          </a:p>
        </p:txBody>
      </p:sp>
      <p:sp>
        <p:nvSpPr>
          <p:cNvPr id="202" name="TextBox 201"/>
          <p:cNvSpPr txBox="1"/>
          <p:nvPr/>
        </p:nvSpPr>
        <p:spPr>
          <a:xfrm>
            <a:off x="2005332" y="3530940"/>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26%</a:t>
            </a:r>
          </a:p>
        </p:txBody>
      </p:sp>
      <p:sp>
        <p:nvSpPr>
          <p:cNvPr id="203" name="TextBox 202"/>
          <p:cNvSpPr txBox="1"/>
          <p:nvPr/>
        </p:nvSpPr>
        <p:spPr>
          <a:xfrm>
            <a:off x="2490991" y="3538068"/>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13%</a:t>
            </a:r>
          </a:p>
        </p:txBody>
      </p:sp>
      <p:sp>
        <p:nvSpPr>
          <p:cNvPr id="204" name="TextBox 203"/>
          <p:cNvSpPr txBox="1"/>
          <p:nvPr/>
        </p:nvSpPr>
        <p:spPr>
          <a:xfrm>
            <a:off x="3026201" y="3540830"/>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21%</a:t>
            </a:r>
          </a:p>
        </p:txBody>
      </p:sp>
      <p:sp>
        <p:nvSpPr>
          <p:cNvPr id="205" name="TextBox 204"/>
          <p:cNvSpPr txBox="1"/>
          <p:nvPr/>
        </p:nvSpPr>
        <p:spPr>
          <a:xfrm>
            <a:off x="3672359" y="3546764"/>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33%</a:t>
            </a:r>
          </a:p>
        </p:txBody>
      </p:sp>
      <p:sp>
        <p:nvSpPr>
          <p:cNvPr id="206" name="TextBox 205"/>
          <p:cNvSpPr txBox="1"/>
          <p:nvPr/>
        </p:nvSpPr>
        <p:spPr>
          <a:xfrm>
            <a:off x="4486417" y="3522586"/>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33%</a:t>
            </a:r>
          </a:p>
        </p:txBody>
      </p:sp>
      <p:sp>
        <p:nvSpPr>
          <p:cNvPr id="207" name="TextBox 206"/>
          <p:cNvSpPr txBox="1"/>
          <p:nvPr/>
        </p:nvSpPr>
        <p:spPr>
          <a:xfrm>
            <a:off x="5033132" y="3522586"/>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7%</a:t>
            </a:r>
          </a:p>
        </p:txBody>
      </p:sp>
      <p:sp>
        <p:nvSpPr>
          <p:cNvPr id="208" name="TextBox 207"/>
          <p:cNvSpPr txBox="1"/>
          <p:nvPr/>
        </p:nvSpPr>
        <p:spPr>
          <a:xfrm>
            <a:off x="5241280" y="3114378"/>
            <a:ext cx="62856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7%</a:t>
            </a:r>
          </a:p>
        </p:txBody>
      </p:sp>
      <p:cxnSp>
        <p:nvCxnSpPr>
          <p:cNvPr id="209" name="Straight Connector 208"/>
          <p:cNvCxnSpPr/>
          <p:nvPr/>
        </p:nvCxnSpPr>
        <p:spPr>
          <a:xfrm>
            <a:off x="11225218" y="2451102"/>
            <a:ext cx="192806" cy="1781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11528393" y="2443374"/>
            <a:ext cx="5537" cy="18589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H="1">
            <a:off x="11664313" y="3344469"/>
            <a:ext cx="122454" cy="21993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endCxn id="17" idx="3"/>
          </p:cNvCxnSpPr>
          <p:nvPr/>
        </p:nvCxnSpPr>
        <p:spPr>
          <a:xfrm flipH="1">
            <a:off x="5543549" y="1557203"/>
            <a:ext cx="183448" cy="42593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5286258" y="1582110"/>
            <a:ext cx="211912" cy="2026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447941" y="1608583"/>
            <a:ext cx="21225" cy="18544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H="1">
            <a:off x="5516567" y="3409112"/>
            <a:ext cx="25132" cy="13171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a:off x="5532841" y="2510410"/>
            <a:ext cx="62756" cy="20303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5293357" y="2488642"/>
            <a:ext cx="62756" cy="14630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19363" y="2102357"/>
            <a:ext cx="101343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 114,094</a:t>
            </a:r>
          </a:p>
        </p:txBody>
      </p:sp>
      <p:sp>
        <p:nvSpPr>
          <p:cNvPr id="218" name="TextBox 217"/>
          <p:cNvSpPr txBox="1"/>
          <p:nvPr/>
        </p:nvSpPr>
        <p:spPr>
          <a:xfrm>
            <a:off x="8225045" y="2102357"/>
            <a:ext cx="101343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 11,105</a:t>
            </a:r>
          </a:p>
        </p:txBody>
      </p:sp>
      <p:sp>
        <p:nvSpPr>
          <p:cNvPr id="219" name="TextBox 218"/>
          <p:cNvSpPr txBox="1"/>
          <p:nvPr/>
        </p:nvSpPr>
        <p:spPr>
          <a:xfrm>
            <a:off x="2119363" y="2989199"/>
            <a:ext cx="101343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 105,800</a:t>
            </a:r>
          </a:p>
        </p:txBody>
      </p:sp>
      <p:sp>
        <p:nvSpPr>
          <p:cNvPr id="220" name="TextBox 219"/>
          <p:cNvSpPr txBox="1"/>
          <p:nvPr/>
        </p:nvSpPr>
        <p:spPr>
          <a:xfrm>
            <a:off x="8225045" y="2989199"/>
            <a:ext cx="101343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 10,674</a:t>
            </a:r>
          </a:p>
        </p:txBody>
      </p:sp>
      <p:sp>
        <p:nvSpPr>
          <p:cNvPr id="221" name="TextBox 220"/>
          <p:cNvSpPr txBox="1"/>
          <p:nvPr/>
        </p:nvSpPr>
        <p:spPr>
          <a:xfrm>
            <a:off x="2119363" y="3845305"/>
            <a:ext cx="101343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 121,130</a:t>
            </a:r>
          </a:p>
        </p:txBody>
      </p:sp>
      <p:sp>
        <p:nvSpPr>
          <p:cNvPr id="222" name="TextBox 221"/>
          <p:cNvSpPr txBox="1"/>
          <p:nvPr/>
        </p:nvSpPr>
        <p:spPr>
          <a:xfrm>
            <a:off x="8225045" y="3845305"/>
            <a:ext cx="101343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 26,951</a:t>
            </a:r>
          </a:p>
        </p:txBody>
      </p:sp>
      <p:sp>
        <p:nvSpPr>
          <p:cNvPr id="223" name="TextBox 222"/>
          <p:cNvSpPr txBox="1"/>
          <p:nvPr/>
        </p:nvSpPr>
        <p:spPr>
          <a:xfrm>
            <a:off x="2917778" y="2102357"/>
            <a:ext cx="129131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NU: 19.9 M</a:t>
            </a:r>
          </a:p>
        </p:txBody>
      </p:sp>
      <p:sp>
        <p:nvSpPr>
          <p:cNvPr id="224" name="TextBox 223"/>
          <p:cNvSpPr txBox="1"/>
          <p:nvPr/>
        </p:nvSpPr>
        <p:spPr>
          <a:xfrm>
            <a:off x="2917779" y="2989199"/>
            <a:ext cx="1218792"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NU: 2.4 M</a:t>
            </a:r>
          </a:p>
        </p:txBody>
      </p:sp>
      <p:sp>
        <p:nvSpPr>
          <p:cNvPr id="225" name="TextBox 224"/>
          <p:cNvSpPr txBox="1"/>
          <p:nvPr/>
        </p:nvSpPr>
        <p:spPr>
          <a:xfrm>
            <a:off x="2917779" y="3845305"/>
            <a:ext cx="1163714"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NU: 0.42 M</a:t>
            </a:r>
          </a:p>
        </p:txBody>
      </p:sp>
      <p:sp>
        <p:nvSpPr>
          <p:cNvPr id="226" name="TextBox 225"/>
          <p:cNvSpPr txBox="1"/>
          <p:nvPr/>
        </p:nvSpPr>
        <p:spPr>
          <a:xfrm>
            <a:off x="9023522" y="2102357"/>
            <a:ext cx="101343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NU: 7.6 M</a:t>
            </a:r>
          </a:p>
        </p:txBody>
      </p:sp>
      <p:sp>
        <p:nvSpPr>
          <p:cNvPr id="227" name="TextBox 226"/>
          <p:cNvSpPr txBox="1"/>
          <p:nvPr/>
        </p:nvSpPr>
        <p:spPr>
          <a:xfrm>
            <a:off x="9023522" y="2989199"/>
            <a:ext cx="101343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NU: 2.5 M</a:t>
            </a:r>
          </a:p>
        </p:txBody>
      </p:sp>
      <p:sp>
        <p:nvSpPr>
          <p:cNvPr id="228" name="TextBox 227"/>
          <p:cNvSpPr txBox="1"/>
          <p:nvPr/>
        </p:nvSpPr>
        <p:spPr>
          <a:xfrm>
            <a:off x="9023522" y="3845305"/>
            <a:ext cx="101343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rgbClr val="FFFFFF"/>
                </a:solidFill>
              </a:rPr>
              <a:t>NU: 2.8 M</a:t>
            </a:r>
          </a:p>
        </p:txBody>
      </p:sp>
    </p:spTree>
    <p:extLst>
      <p:ext uri="{BB962C8B-B14F-4D97-AF65-F5344CB8AC3E}">
        <p14:creationId xmlns:p14="http://schemas.microsoft.com/office/powerpoint/2010/main" val="3620570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graphicFrame>
        <p:nvGraphicFramePr>
          <p:cNvPr id="4" name="Chart 3"/>
          <p:cNvGraphicFramePr/>
          <p:nvPr>
            <p:extLst/>
          </p:nvPr>
        </p:nvGraphicFramePr>
        <p:xfrm>
          <a:off x="418714" y="1751890"/>
          <a:ext cx="5870360" cy="3639312"/>
        </p:xfrm>
        <a:graphic>
          <a:graphicData uri="http://schemas.openxmlformats.org/drawingml/2006/chart">
            <c:chart xmlns:c="http://schemas.openxmlformats.org/drawingml/2006/chart" xmlns:r="http://schemas.openxmlformats.org/officeDocument/2006/relationships" r:id="rId3"/>
          </a:graphicData>
        </a:graphic>
      </p:graphicFrame>
      <p:sp>
        <p:nvSpPr>
          <p:cNvPr id="17" name="Title 3"/>
          <p:cNvSpPr>
            <a:spLocks noGrp="1"/>
          </p:cNvSpPr>
          <p:nvPr>
            <p:ph type="title"/>
          </p:nvPr>
        </p:nvSpPr>
        <p:spPr>
          <a:xfrm>
            <a:off x="529660" y="63332"/>
            <a:ext cx="11375536" cy="997196"/>
          </a:xfrm>
        </p:spPr>
        <p:txBody>
          <a:bodyPr anchor="t"/>
          <a:lstStyle/>
          <a:p>
            <a:r>
              <a:rPr lang="en-US" sz="3600" dirty="0" smtClean="0">
                <a:solidFill>
                  <a:schemeClr val="bg1"/>
                </a:solidFill>
              </a:rPr>
              <a:t>Virtual Network and Traffic Manager act as enabler service</a:t>
            </a:r>
            <a:br>
              <a:rPr lang="en-US" sz="3600" dirty="0" smtClean="0">
                <a:solidFill>
                  <a:schemeClr val="bg1"/>
                </a:solidFill>
              </a:rPr>
            </a:br>
            <a:r>
              <a:rPr lang="en-US" sz="3600" dirty="0" smtClean="0">
                <a:solidFill>
                  <a:schemeClr val="bg1"/>
                </a:solidFill>
              </a:rPr>
              <a:t>for both Deeply Engaged and Potentials</a:t>
            </a:r>
            <a:endParaRPr lang="en-US" sz="3600" dirty="0">
              <a:solidFill>
                <a:schemeClr val="bg1"/>
              </a:solidFill>
            </a:endParaRPr>
          </a:p>
        </p:txBody>
      </p:sp>
      <p:graphicFrame>
        <p:nvGraphicFramePr>
          <p:cNvPr id="11" name="Chart 10"/>
          <p:cNvGraphicFramePr/>
          <p:nvPr>
            <p:extLst/>
          </p:nvPr>
        </p:nvGraphicFramePr>
        <p:xfrm>
          <a:off x="6180642" y="1745926"/>
          <a:ext cx="5870360" cy="3639312"/>
        </p:xfrm>
        <a:graphic>
          <a:graphicData uri="http://schemas.openxmlformats.org/drawingml/2006/chart">
            <c:chart xmlns:c="http://schemas.openxmlformats.org/drawingml/2006/chart" xmlns:r="http://schemas.openxmlformats.org/officeDocument/2006/relationships" r:id="rId4"/>
          </a:graphicData>
        </a:graphic>
      </p:graphicFrame>
      <p:sp>
        <p:nvSpPr>
          <p:cNvPr id="26" name="Rectangle 25"/>
          <p:cNvSpPr/>
          <p:nvPr/>
        </p:nvSpPr>
        <p:spPr bwMode="auto">
          <a:xfrm>
            <a:off x="684037" y="5451819"/>
            <a:ext cx="11221159" cy="865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pPr>
            <a:r>
              <a:rPr lang="en-US" sz="1600" kern="0" dirty="0">
                <a:solidFill>
                  <a:srgbClr val="FFFFFF"/>
                </a:solidFill>
                <a:ea typeface="Segoe UI" pitchFamily="34" charset="0"/>
                <a:cs typeface="Segoe UI" pitchFamily="34" charset="0"/>
              </a:rPr>
              <a:t>Adopters (Deeply Engaged) of Virtual Network result in an increase in overall usage by 114 units and Utilized Revenue by $67</a:t>
            </a:r>
          </a:p>
        </p:txBody>
      </p:sp>
      <p:sp>
        <p:nvSpPr>
          <p:cNvPr id="7" name="Right Arrow 6">
            <a:hlinkClick r:id="rId5"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a:hlinkClick r:id="rId6" action="ppaction://hlinksldjump"/>
          </p:cNvPr>
          <p:cNvSpPr/>
          <p:nvPr/>
        </p:nvSpPr>
        <p:spPr bwMode="auto">
          <a:xfrm>
            <a:off x="11596439" y="6400798"/>
            <a:ext cx="717360"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More…</a:t>
            </a:r>
          </a:p>
        </p:txBody>
      </p:sp>
      <p:sp>
        <p:nvSpPr>
          <p:cNvPr id="9" name="TextBox 1"/>
          <p:cNvSpPr txBox="1"/>
          <p:nvPr/>
        </p:nvSpPr>
        <p:spPr>
          <a:xfrm>
            <a:off x="1423892" y="4556494"/>
            <a:ext cx="666205"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556</a:t>
            </a:r>
            <a:endParaRPr lang="en-US" sz="2400" dirty="0" smtClean="0">
              <a:solidFill>
                <a:srgbClr val="FFFFFF"/>
              </a:solidFill>
            </a:endParaRPr>
          </a:p>
        </p:txBody>
      </p:sp>
      <p:sp>
        <p:nvSpPr>
          <p:cNvPr id="10" name="TextBox 2"/>
          <p:cNvSpPr txBox="1"/>
          <p:nvPr/>
        </p:nvSpPr>
        <p:spPr>
          <a:xfrm>
            <a:off x="2682280" y="4556494"/>
            <a:ext cx="792480"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1,235</a:t>
            </a:r>
            <a:endParaRPr lang="en-US" sz="2400" dirty="0" smtClean="0">
              <a:solidFill>
                <a:srgbClr val="FFFFFF"/>
              </a:solidFill>
            </a:endParaRPr>
          </a:p>
        </p:txBody>
      </p:sp>
      <p:sp>
        <p:nvSpPr>
          <p:cNvPr id="12" name="TextBox 3"/>
          <p:cNvSpPr txBox="1"/>
          <p:nvPr/>
        </p:nvSpPr>
        <p:spPr>
          <a:xfrm>
            <a:off x="3964616" y="4556494"/>
            <a:ext cx="814252"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1,280</a:t>
            </a:r>
            <a:endParaRPr lang="en-US" sz="2400" dirty="0" smtClean="0">
              <a:solidFill>
                <a:srgbClr val="FFFFFF"/>
              </a:solidFill>
            </a:endParaRPr>
          </a:p>
        </p:txBody>
      </p:sp>
      <p:sp>
        <p:nvSpPr>
          <p:cNvPr id="13" name="TextBox 4"/>
          <p:cNvSpPr txBox="1"/>
          <p:nvPr/>
        </p:nvSpPr>
        <p:spPr>
          <a:xfrm>
            <a:off x="5232878" y="4556494"/>
            <a:ext cx="666205"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639</a:t>
            </a:r>
            <a:endParaRPr lang="en-US" sz="2400" dirty="0" smtClean="0">
              <a:solidFill>
                <a:srgbClr val="FFFFFF"/>
              </a:solidFill>
            </a:endParaRPr>
          </a:p>
        </p:txBody>
      </p:sp>
      <p:sp>
        <p:nvSpPr>
          <p:cNvPr id="14" name="TextBox 5"/>
          <p:cNvSpPr txBox="1"/>
          <p:nvPr/>
        </p:nvSpPr>
        <p:spPr>
          <a:xfrm>
            <a:off x="706137" y="4540452"/>
            <a:ext cx="887572"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 Users</a:t>
            </a:r>
            <a:endParaRPr lang="en-US" sz="2400" dirty="0" smtClean="0">
              <a:solidFill>
                <a:srgbClr val="FFFFFF"/>
              </a:solidFill>
            </a:endParaRPr>
          </a:p>
        </p:txBody>
      </p:sp>
      <p:sp>
        <p:nvSpPr>
          <p:cNvPr id="15" name="TextBox 1"/>
          <p:cNvSpPr txBox="1"/>
          <p:nvPr/>
        </p:nvSpPr>
        <p:spPr>
          <a:xfrm>
            <a:off x="7081124" y="4564363"/>
            <a:ext cx="666205"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98</a:t>
            </a:r>
            <a:endParaRPr lang="en-US" sz="2400" dirty="0" smtClean="0">
              <a:solidFill>
                <a:srgbClr val="FFFFFF"/>
              </a:solidFill>
            </a:endParaRPr>
          </a:p>
        </p:txBody>
      </p:sp>
      <p:sp>
        <p:nvSpPr>
          <p:cNvPr id="16" name="TextBox 2"/>
          <p:cNvSpPr txBox="1"/>
          <p:nvPr/>
        </p:nvSpPr>
        <p:spPr>
          <a:xfrm>
            <a:off x="8295969" y="4564363"/>
            <a:ext cx="792480"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852</a:t>
            </a:r>
            <a:endParaRPr lang="en-US" sz="2400" dirty="0" smtClean="0">
              <a:solidFill>
                <a:srgbClr val="FFFFFF"/>
              </a:solidFill>
            </a:endParaRPr>
          </a:p>
        </p:txBody>
      </p:sp>
      <p:sp>
        <p:nvSpPr>
          <p:cNvPr id="18" name="TextBox 3"/>
          <p:cNvSpPr txBox="1"/>
          <p:nvPr/>
        </p:nvSpPr>
        <p:spPr>
          <a:xfrm>
            <a:off x="9580444" y="4564363"/>
            <a:ext cx="814252"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336</a:t>
            </a:r>
            <a:endParaRPr lang="en-US" sz="2400" dirty="0" smtClean="0">
              <a:solidFill>
                <a:srgbClr val="FFFFFF"/>
              </a:solidFill>
            </a:endParaRPr>
          </a:p>
        </p:txBody>
      </p:sp>
      <p:sp>
        <p:nvSpPr>
          <p:cNvPr id="19" name="TextBox 4"/>
          <p:cNvSpPr txBox="1"/>
          <p:nvPr/>
        </p:nvSpPr>
        <p:spPr>
          <a:xfrm>
            <a:off x="10943336" y="4564363"/>
            <a:ext cx="666205"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206</a:t>
            </a:r>
            <a:endParaRPr lang="en-US" sz="2400" dirty="0" smtClean="0">
              <a:solidFill>
                <a:srgbClr val="FFFFFF"/>
              </a:solidFill>
            </a:endParaRPr>
          </a:p>
        </p:txBody>
      </p:sp>
      <p:sp>
        <p:nvSpPr>
          <p:cNvPr id="20" name="TextBox 5"/>
          <p:cNvSpPr txBox="1"/>
          <p:nvPr/>
        </p:nvSpPr>
        <p:spPr>
          <a:xfrm>
            <a:off x="6189159" y="4548321"/>
            <a:ext cx="887572"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 Users</a:t>
            </a:r>
            <a:endParaRPr lang="en-US" sz="2400" dirty="0" smtClean="0">
              <a:solidFill>
                <a:srgbClr val="FFFFFF"/>
              </a:solidFill>
            </a:endParaRPr>
          </a:p>
        </p:txBody>
      </p:sp>
    </p:spTree>
    <p:extLst>
      <p:ext uri="{BB962C8B-B14F-4D97-AF65-F5344CB8AC3E}">
        <p14:creationId xmlns:p14="http://schemas.microsoft.com/office/powerpoint/2010/main" val="112547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3" y="677057"/>
            <a:ext cx="12434711" cy="6599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27978" numCol="1" spcCol="0" rtlCol="0" fromWordArt="0" anchor="t" anchorCtr="0" forceAA="0" compatLnSpc="1">
            <a:prstTxWarp prst="textNoShape">
              <a:avLst/>
            </a:prstTxWarp>
            <a:noAutofit/>
          </a:bodyPr>
          <a:lstStyle/>
          <a:p>
            <a:pPr defTabSz="932290" fontAlgn="base">
              <a:lnSpc>
                <a:spcPct val="80000"/>
              </a:lnSpc>
              <a:spcBef>
                <a:spcPts val="612"/>
              </a:spcBef>
              <a:spcAft>
                <a:spcPct val="0"/>
              </a:spcAft>
            </a:pPr>
            <a:endParaRPr lang="en-US" sz="204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 name="Rectangle 5">
            <a:hlinkClick r:id="" action="ppaction://noaction"/>
          </p:cNvPr>
          <p:cNvSpPr/>
          <p:nvPr>
            <p:custDataLst>
              <p:tags r:id="rId1"/>
            </p:custDataLst>
          </p:nvPr>
        </p:nvSpPr>
        <p:spPr bwMode="auto">
          <a:xfrm>
            <a:off x="825724" y="2751799"/>
            <a:ext cx="2368812" cy="805997"/>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defTabSz="932290" fontAlgn="base">
              <a:lnSpc>
                <a:spcPct val="80000"/>
              </a:lnSpc>
              <a:spcBef>
                <a:spcPts val="612"/>
              </a:spcBef>
              <a:spcAft>
                <a:spcPct val="0"/>
              </a:spcAft>
            </a:pPr>
            <a:r>
              <a:rPr lang="en-US" sz="1836" dirty="0">
                <a:solidFill>
                  <a:srgbClr val="FFFFFF"/>
                </a:solidFill>
                <a:ea typeface="Segoe UI" pitchFamily="34" charset="0"/>
                <a:cs typeface="Segoe UI" pitchFamily="34" charset="0"/>
              </a:rPr>
              <a:t># of Services</a:t>
            </a:r>
          </a:p>
        </p:txBody>
      </p:sp>
      <p:sp>
        <p:nvSpPr>
          <p:cNvPr id="7" name="Rectangle 6">
            <a:hlinkClick r:id="" action="ppaction://noaction"/>
          </p:cNvPr>
          <p:cNvSpPr/>
          <p:nvPr>
            <p:custDataLst>
              <p:tags r:id="rId2"/>
            </p:custDataLst>
          </p:nvPr>
        </p:nvSpPr>
        <p:spPr bwMode="auto">
          <a:xfrm>
            <a:off x="825724" y="3982163"/>
            <a:ext cx="2368812" cy="802039"/>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defTabSz="932290" fontAlgn="base">
              <a:lnSpc>
                <a:spcPct val="80000"/>
              </a:lnSpc>
              <a:spcBef>
                <a:spcPts val="612"/>
              </a:spcBef>
              <a:spcAft>
                <a:spcPct val="0"/>
              </a:spcAft>
            </a:pPr>
            <a:r>
              <a:rPr lang="en-US" sz="1836" dirty="0">
                <a:solidFill>
                  <a:srgbClr val="FFFFFF"/>
                </a:solidFill>
                <a:ea typeface="Segoe UI" pitchFamily="34" charset="0"/>
                <a:cs typeface="Segoe UI" pitchFamily="34" charset="0"/>
              </a:rPr>
              <a:t>#of Projects</a:t>
            </a:r>
          </a:p>
        </p:txBody>
      </p:sp>
      <p:grpSp>
        <p:nvGrpSpPr>
          <p:cNvPr id="28" name="Group 27"/>
          <p:cNvGrpSpPr/>
          <p:nvPr/>
        </p:nvGrpSpPr>
        <p:grpSpPr>
          <a:xfrm>
            <a:off x="324784" y="1764998"/>
            <a:ext cx="3184172" cy="4396205"/>
            <a:chOff x="317581" y="584941"/>
            <a:chExt cx="2950054" cy="4242553"/>
          </a:xfrm>
        </p:grpSpPr>
        <p:sp>
          <p:nvSpPr>
            <p:cNvPr id="8" name="Rectangle 7"/>
            <p:cNvSpPr/>
            <p:nvPr/>
          </p:nvSpPr>
          <p:spPr bwMode="auto">
            <a:xfrm>
              <a:off x="317581" y="960364"/>
              <a:ext cx="2950054" cy="3867130"/>
            </a:xfrm>
            <a:prstGeom prst="rect">
              <a:avLst/>
            </a:prstGeom>
            <a:noFill/>
            <a:ln>
              <a:solidFill>
                <a:schemeClr val="bg1"/>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3260" tIns="46630" rIns="93260" bIns="27978" numCol="1" spcCol="0" rtlCol="0" fromWordArt="0" anchor="ctr" anchorCtr="0" forceAA="0" compatLnSpc="1">
              <a:prstTxWarp prst="textNoShape">
                <a:avLst/>
              </a:prstTxWarp>
              <a:noAutofit/>
            </a:bodyPr>
            <a:lstStyle/>
            <a:p>
              <a:pPr algn="ctr" defTabSz="932290" fontAlgn="base">
                <a:lnSpc>
                  <a:spcPct val="80000"/>
                </a:lnSpc>
                <a:spcBef>
                  <a:spcPts val="612"/>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custDataLst>
                <p:tags r:id="rId9"/>
              </p:custDataLst>
            </p:nvPr>
          </p:nvSpPr>
          <p:spPr bwMode="auto">
            <a:xfrm>
              <a:off x="528792" y="584941"/>
              <a:ext cx="1437126" cy="617006"/>
            </a:xfrm>
            <a:prstGeom prst="rect">
              <a:avLst/>
            </a:prstGeom>
            <a:solidFill>
              <a:srgbClr val="0056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defTabSz="932290" fontAlgn="base">
                <a:lnSpc>
                  <a:spcPct val="80000"/>
                </a:lnSpc>
                <a:spcBef>
                  <a:spcPts val="612"/>
                </a:spcBef>
                <a:spcAft>
                  <a:spcPct val="0"/>
                </a:spcAft>
              </a:pPr>
              <a:r>
                <a:rPr lang="en-US" sz="2652" dirty="0">
                  <a:solidFill>
                    <a:srgbClr val="FFFFFF"/>
                  </a:solidFill>
                  <a:latin typeface="Segoe UI Light"/>
                  <a:ea typeface="Segoe UI" pitchFamily="34" charset="0"/>
                  <a:cs typeface="Segoe UI" pitchFamily="34" charset="0"/>
                </a:rPr>
                <a:t>Breadth of usage</a:t>
              </a:r>
            </a:p>
          </p:txBody>
        </p:sp>
      </p:grpSp>
      <p:sp>
        <p:nvSpPr>
          <p:cNvPr id="16" name="Rectangle 15">
            <a:hlinkClick r:id="" action="ppaction://noaction"/>
          </p:cNvPr>
          <p:cNvSpPr/>
          <p:nvPr>
            <p:custDataLst>
              <p:tags r:id="rId3"/>
            </p:custDataLst>
          </p:nvPr>
        </p:nvSpPr>
        <p:spPr bwMode="auto">
          <a:xfrm>
            <a:off x="4600453" y="3982163"/>
            <a:ext cx="2368812" cy="8020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defTabSz="932290" fontAlgn="base">
              <a:lnSpc>
                <a:spcPct val="80000"/>
              </a:lnSpc>
              <a:spcBef>
                <a:spcPts val="612"/>
              </a:spcBef>
              <a:spcAft>
                <a:spcPct val="0"/>
              </a:spcAft>
            </a:pPr>
            <a:r>
              <a:rPr lang="en-US" sz="1836" dirty="0">
                <a:solidFill>
                  <a:srgbClr val="FFFFFF"/>
                </a:solidFill>
                <a:ea typeface="Segoe UI" pitchFamily="34" charset="0"/>
                <a:cs typeface="Segoe UI" pitchFamily="34" charset="0"/>
              </a:rPr>
              <a:t>Utilized Revenue</a:t>
            </a:r>
          </a:p>
        </p:txBody>
      </p:sp>
      <p:grpSp>
        <p:nvGrpSpPr>
          <p:cNvPr id="24" name="Group 23"/>
          <p:cNvGrpSpPr/>
          <p:nvPr/>
        </p:nvGrpSpPr>
        <p:grpSpPr>
          <a:xfrm>
            <a:off x="4040160" y="1514611"/>
            <a:ext cx="3180177" cy="4646592"/>
            <a:chOff x="3960436" y="338832"/>
            <a:chExt cx="3118104" cy="4555896"/>
          </a:xfrm>
        </p:grpSpPr>
        <p:sp>
          <p:nvSpPr>
            <p:cNvPr id="17" name="Rectangle 16"/>
            <p:cNvSpPr/>
            <p:nvPr/>
          </p:nvSpPr>
          <p:spPr bwMode="auto">
            <a:xfrm>
              <a:off x="3960436" y="932877"/>
              <a:ext cx="3118104" cy="3961851"/>
            </a:xfrm>
            <a:prstGeom prst="rect">
              <a:avLst/>
            </a:prstGeom>
            <a:noFill/>
            <a:ln>
              <a:solidFill>
                <a:schemeClr val="bg1"/>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3260" tIns="46630" rIns="93260" bIns="27978" numCol="1" spcCol="0" rtlCol="0" fromWordArt="0" anchor="ctr" anchorCtr="0" forceAA="0" compatLnSpc="1">
              <a:prstTxWarp prst="textNoShape">
                <a:avLst/>
              </a:prstTxWarp>
              <a:noAutofit/>
            </a:bodyPr>
            <a:lstStyle/>
            <a:p>
              <a:pPr algn="ctr" defTabSz="932290" fontAlgn="base">
                <a:lnSpc>
                  <a:spcPct val="80000"/>
                </a:lnSpc>
                <a:spcBef>
                  <a:spcPts val="612"/>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custDataLst>
                <p:tags r:id="rId8"/>
              </p:custDataLst>
            </p:nvPr>
          </p:nvSpPr>
          <p:spPr bwMode="auto">
            <a:xfrm>
              <a:off x="4253099" y="338832"/>
              <a:ext cx="1323453" cy="889250"/>
            </a:xfrm>
            <a:prstGeom prst="rect">
              <a:avLst/>
            </a:prstGeom>
            <a:solidFill>
              <a:srgbClr val="0056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defTabSz="932290" fontAlgn="base">
                <a:lnSpc>
                  <a:spcPct val="80000"/>
                </a:lnSpc>
                <a:spcAft>
                  <a:spcPts val="612"/>
                </a:spcAft>
              </a:pPr>
              <a:r>
                <a:rPr lang="en-US" sz="2652" dirty="0">
                  <a:solidFill>
                    <a:srgbClr val="FFFFFF"/>
                  </a:solidFill>
                  <a:latin typeface="Segoe UI Light"/>
                  <a:ea typeface="Segoe UI" pitchFamily="34" charset="0"/>
                  <a:cs typeface="Segoe UI" pitchFamily="34" charset="0"/>
                </a:rPr>
                <a:t>Depth of usage</a:t>
              </a:r>
            </a:p>
          </p:txBody>
        </p:sp>
      </p:grpSp>
      <p:sp>
        <p:nvSpPr>
          <p:cNvPr id="15" name="Rectangle 14">
            <a:hlinkClick r:id="" action="ppaction://noaction"/>
          </p:cNvPr>
          <p:cNvSpPr/>
          <p:nvPr>
            <p:custDataLst>
              <p:tags r:id="rId4"/>
            </p:custDataLst>
          </p:nvPr>
        </p:nvSpPr>
        <p:spPr bwMode="auto">
          <a:xfrm>
            <a:off x="4600453" y="2753777"/>
            <a:ext cx="2368812" cy="8020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defTabSz="932290" fontAlgn="base">
              <a:lnSpc>
                <a:spcPct val="80000"/>
              </a:lnSpc>
              <a:spcBef>
                <a:spcPts val="612"/>
              </a:spcBef>
              <a:spcAft>
                <a:spcPct val="0"/>
              </a:spcAft>
            </a:pPr>
            <a:r>
              <a:rPr lang="en-US" sz="1836" dirty="0">
                <a:solidFill>
                  <a:srgbClr val="FFFFFF"/>
                </a:solidFill>
                <a:ea typeface="Segoe UI" pitchFamily="34" charset="0"/>
                <a:cs typeface="Segoe UI" pitchFamily="34" charset="0"/>
              </a:rPr>
              <a:t>Normalized Units</a:t>
            </a:r>
          </a:p>
        </p:txBody>
      </p:sp>
      <p:sp>
        <p:nvSpPr>
          <p:cNvPr id="20" name="Rectangle 19">
            <a:hlinkClick r:id="" action="ppaction://noaction"/>
          </p:cNvPr>
          <p:cNvSpPr/>
          <p:nvPr>
            <p:custDataLst>
              <p:tags r:id="rId5"/>
            </p:custDataLst>
          </p:nvPr>
        </p:nvSpPr>
        <p:spPr bwMode="auto">
          <a:xfrm>
            <a:off x="8141888" y="2753777"/>
            <a:ext cx="2368812" cy="802039"/>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defTabSz="932290" fontAlgn="base">
              <a:lnSpc>
                <a:spcPct val="80000"/>
              </a:lnSpc>
              <a:spcBef>
                <a:spcPts val="612"/>
              </a:spcBef>
              <a:spcAft>
                <a:spcPct val="0"/>
              </a:spcAft>
            </a:pPr>
            <a:r>
              <a:rPr lang="en-US" sz="1836" dirty="0">
                <a:solidFill>
                  <a:srgbClr val="FFFFFF"/>
                </a:solidFill>
                <a:ea typeface="Segoe UI" pitchFamily="34" charset="0"/>
                <a:cs typeface="Segoe UI" pitchFamily="34" charset="0"/>
              </a:rPr>
              <a:t>% Non-Billable Usage</a:t>
            </a:r>
          </a:p>
        </p:txBody>
      </p:sp>
      <p:sp>
        <p:nvSpPr>
          <p:cNvPr id="21" name="Rectangle 20">
            <a:hlinkClick r:id="" action="ppaction://noaction"/>
          </p:cNvPr>
          <p:cNvSpPr/>
          <p:nvPr>
            <p:custDataLst>
              <p:tags r:id="rId6"/>
            </p:custDataLst>
          </p:nvPr>
        </p:nvSpPr>
        <p:spPr bwMode="auto">
          <a:xfrm>
            <a:off x="8141888" y="3982163"/>
            <a:ext cx="2368812" cy="802039"/>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defTabSz="932290" fontAlgn="base">
              <a:lnSpc>
                <a:spcPct val="80000"/>
              </a:lnSpc>
              <a:spcBef>
                <a:spcPts val="612"/>
              </a:spcBef>
              <a:spcAft>
                <a:spcPct val="0"/>
              </a:spcAft>
            </a:pPr>
            <a:r>
              <a:rPr lang="en-US" sz="1836" dirty="0">
                <a:solidFill>
                  <a:srgbClr val="FFFFFF"/>
                </a:solidFill>
                <a:ea typeface="Segoe UI" pitchFamily="34" charset="0"/>
                <a:cs typeface="Segoe UI" pitchFamily="34" charset="0"/>
              </a:rPr>
              <a:t>Step Count</a:t>
            </a:r>
          </a:p>
        </p:txBody>
      </p:sp>
      <p:sp>
        <p:nvSpPr>
          <p:cNvPr id="22" name="Rectangle 21"/>
          <p:cNvSpPr/>
          <p:nvPr/>
        </p:nvSpPr>
        <p:spPr bwMode="auto">
          <a:xfrm>
            <a:off x="7720840" y="2135380"/>
            <a:ext cx="3180177" cy="4025823"/>
          </a:xfrm>
          <a:prstGeom prst="rect">
            <a:avLst/>
          </a:prstGeom>
          <a:noFill/>
          <a:ln>
            <a:solidFill>
              <a:schemeClr val="bg1"/>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3260" tIns="46630" rIns="93260" bIns="27978" numCol="1" spcCol="0" rtlCol="0" fromWordArt="0" anchor="ctr" anchorCtr="0" forceAA="0" compatLnSpc="1">
            <a:prstTxWarp prst="textNoShape">
              <a:avLst/>
            </a:prstTxWarp>
            <a:noAutofit/>
          </a:bodyPr>
          <a:lstStyle/>
          <a:p>
            <a:pPr algn="ctr" defTabSz="932290" fontAlgn="base">
              <a:lnSpc>
                <a:spcPct val="80000"/>
              </a:lnSpc>
              <a:spcBef>
                <a:spcPts val="612"/>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custDataLst>
              <p:tags r:id="rId7"/>
            </p:custDataLst>
          </p:nvPr>
        </p:nvSpPr>
        <p:spPr bwMode="auto">
          <a:xfrm>
            <a:off x="7997441" y="1725593"/>
            <a:ext cx="1370839" cy="629289"/>
          </a:xfrm>
          <a:prstGeom prst="rect">
            <a:avLst/>
          </a:prstGeom>
          <a:solidFill>
            <a:srgbClr val="0056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45" tIns="46630" rIns="69945" bIns="46630" numCol="1" spcCol="0" rtlCol="0" fromWordArt="0" anchor="b" anchorCtr="0" forceAA="0" compatLnSpc="1">
            <a:prstTxWarp prst="textNoShape">
              <a:avLst/>
            </a:prstTxWarp>
            <a:noAutofit/>
          </a:bodyPr>
          <a:lstStyle/>
          <a:p>
            <a:pPr defTabSz="932290" fontAlgn="base">
              <a:lnSpc>
                <a:spcPct val="80000"/>
              </a:lnSpc>
              <a:spcBef>
                <a:spcPts val="612"/>
              </a:spcBef>
              <a:spcAft>
                <a:spcPct val="0"/>
              </a:spcAft>
            </a:pPr>
            <a:r>
              <a:rPr lang="en-US" sz="2652" dirty="0">
                <a:solidFill>
                  <a:srgbClr val="FFFFFF"/>
                </a:solidFill>
                <a:latin typeface="Segoe UI Light"/>
                <a:ea typeface="Segoe UI" pitchFamily="34" charset="0"/>
                <a:cs typeface="Segoe UI" pitchFamily="34" charset="0"/>
              </a:rPr>
              <a:t>Pattern of usage</a:t>
            </a:r>
          </a:p>
        </p:txBody>
      </p:sp>
      <p:sp>
        <p:nvSpPr>
          <p:cNvPr id="5" name="TextBox 4"/>
          <p:cNvSpPr txBox="1"/>
          <p:nvPr/>
        </p:nvSpPr>
        <p:spPr>
          <a:xfrm>
            <a:off x="893994" y="966043"/>
            <a:ext cx="11225413" cy="480272"/>
          </a:xfrm>
          <a:prstGeom prst="rect">
            <a:avLst/>
          </a:prstGeom>
          <a:noFill/>
        </p:spPr>
        <p:txBody>
          <a:bodyPr wrap="square" lIns="0" tIns="0" rIns="0" bIns="0" rtlCol="0">
            <a:spAutoFit/>
          </a:bodyPr>
          <a:lstStyle/>
          <a:p>
            <a:pPr defTabSz="932597"/>
            <a:r>
              <a:rPr lang="en-US" sz="3060" dirty="0">
                <a:solidFill>
                  <a:srgbClr val="FFFFFF"/>
                </a:solidFill>
                <a:latin typeface="Segoe UI Light"/>
              </a:rPr>
              <a:t>Engagement = f {Breadth, Depth, Usage Pattern}</a:t>
            </a:r>
          </a:p>
        </p:txBody>
      </p:sp>
      <p:sp>
        <p:nvSpPr>
          <p:cNvPr id="4" name="Title 3"/>
          <p:cNvSpPr>
            <a:spLocks noGrp="1"/>
          </p:cNvSpPr>
          <p:nvPr>
            <p:ph type="title"/>
          </p:nvPr>
        </p:nvSpPr>
        <p:spPr/>
        <p:txBody>
          <a:bodyPr/>
          <a:lstStyle/>
          <a:p>
            <a:r>
              <a:rPr lang="en-US" dirty="0" smtClean="0"/>
              <a:t>Feature Selection</a:t>
            </a:r>
            <a:endParaRPr lang="en-US" dirty="0"/>
          </a:p>
        </p:txBody>
      </p:sp>
      <p:sp>
        <p:nvSpPr>
          <p:cNvPr id="2" name="TextBox 1"/>
          <p:cNvSpPr txBox="1"/>
          <p:nvPr/>
        </p:nvSpPr>
        <p:spPr>
          <a:xfrm>
            <a:off x="324784" y="6649118"/>
            <a:ext cx="4665353" cy="224114"/>
          </a:xfrm>
          <a:prstGeom prst="rect">
            <a:avLst/>
          </a:prstGeom>
          <a:noFill/>
        </p:spPr>
        <p:txBody>
          <a:bodyPr wrap="square" lIns="0" tIns="0" rIns="0" bIns="0" rtlCol="0">
            <a:spAutoFit/>
          </a:bodyPr>
          <a:lstStyle/>
          <a:p>
            <a:pPr defTabSz="932597"/>
            <a:r>
              <a:rPr lang="en-US" sz="1428" dirty="0">
                <a:gradFill>
                  <a:gsLst>
                    <a:gs pos="0">
                      <a:srgbClr val="000000">
                        <a:lumMod val="75000"/>
                        <a:lumOff val="25000"/>
                      </a:srgbClr>
                    </a:gs>
                    <a:gs pos="100000">
                      <a:srgbClr val="000000">
                        <a:lumMod val="75000"/>
                        <a:lumOff val="25000"/>
                      </a:srgbClr>
                    </a:gs>
                  </a:gsLst>
                  <a:lin ang="5400000" scaled="0"/>
                </a:gradFill>
              </a:rPr>
              <a:t>*Click on the boxes for more info</a:t>
            </a:r>
          </a:p>
        </p:txBody>
      </p:sp>
    </p:spTree>
    <p:extLst>
      <p:ext uri="{BB962C8B-B14F-4D97-AF65-F5344CB8AC3E}">
        <p14:creationId xmlns:p14="http://schemas.microsoft.com/office/powerpoint/2010/main" val="3038134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29660" y="233151"/>
            <a:ext cx="11375536" cy="498598"/>
          </a:xfrm>
        </p:spPr>
        <p:txBody>
          <a:bodyPr/>
          <a:lstStyle/>
          <a:p>
            <a:r>
              <a:rPr lang="en-US" sz="3600" dirty="0" smtClean="0"/>
              <a:t>Azure revenue is driven by Deeply Engaged and Potentials</a:t>
            </a:r>
            <a:endParaRPr lang="en-US" sz="3600"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77" name="Rectangle 76"/>
          <p:cNvSpPr/>
          <p:nvPr/>
        </p:nvSpPr>
        <p:spPr bwMode="auto">
          <a:xfrm>
            <a:off x="1257969" y="5343187"/>
            <a:ext cx="9918917"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chemeClr val="bg2">
                  <a:lumMod val="60000"/>
                  <a:lumOff val="40000"/>
                </a:scheme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81% of the Azure active population spends &lt;$15 a month</a:t>
            </a:r>
          </a:p>
          <a:p>
            <a:pPr marL="342900" indent="-342900" defTabSz="932472" fontAlgn="base">
              <a:lnSpc>
                <a:spcPct val="90000"/>
              </a:lnSpc>
              <a:spcBef>
                <a:spcPts val="700"/>
              </a:spcBef>
              <a:spcAft>
                <a:spcPct val="0"/>
              </a:spcAft>
              <a:buClr>
                <a:schemeClr val="bg2">
                  <a:lumMod val="60000"/>
                  <a:lumOff val="40000"/>
                </a:scheme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Deeply Engaged and Potentials (33% of the population) generate 99% of the revenue</a:t>
            </a:r>
          </a:p>
          <a:p>
            <a:pPr marL="342900" indent="-342900" defTabSz="932472" fontAlgn="base">
              <a:lnSpc>
                <a:spcPct val="90000"/>
              </a:lnSpc>
              <a:spcBef>
                <a:spcPts val="700"/>
              </a:spcBef>
              <a:spcAft>
                <a:spcPct val="0"/>
              </a:spcAft>
              <a:buClr>
                <a:schemeClr val="bg2">
                  <a:lumMod val="60000"/>
                  <a:lumOff val="40000"/>
                </a:scheme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Dabblers are the only other cluster that contribute to Azure revenue apart from these, Evaluators delve in free usage whereas Disengaged customers are essentially inactive</a:t>
            </a:r>
            <a:endParaRPr lang="en-US" sz="1600" kern="0" dirty="0" smtClean="0">
              <a:solidFill>
                <a:srgbClr val="000000"/>
              </a:solidFill>
              <a:ea typeface="Segoe UI" pitchFamily="34" charset="0"/>
              <a:cs typeface="Segoe UI" pitchFamily="34" charset="0"/>
            </a:endParaRPr>
          </a:p>
        </p:txBody>
      </p:sp>
      <p:sp>
        <p:nvSpPr>
          <p:cNvPr id="6" name="Right Arrow 5">
            <a:hlinkClick r:id="rId4" action="ppaction://hlinksldjump"/>
          </p:cNvPr>
          <p:cNvSpPr/>
          <p:nvPr/>
        </p:nvSpPr>
        <p:spPr bwMode="auto">
          <a:xfrm flipH="1">
            <a:off x="88623" y="6400799"/>
            <a:ext cx="617514" cy="457201"/>
          </a:xfrm>
          <a:prstGeom prst="rightArrow">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BACK</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9864976" y="3180696"/>
            <a:ext cx="1513097" cy="435301"/>
            <a:chOff x="3674850" y="4467716"/>
            <a:chExt cx="1513097" cy="435301"/>
          </a:xfrm>
        </p:grpSpPr>
        <p:sp>
          <p:nvSpPr>
            <p:cNvPr id="84" name="Rectangle 83"/>
            <p:cNvSpPr/>
            <p:nvPr/>
          </p:nvSpPr>
          <p:spPr bwMode="auto">
            <a:xfrm>
              <a:off x="3674850" y="4467716"/>
              <a:ext cx="124910" cy="12491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3907787" y="4749129"/>
              <a:ext cx="1280160" cy="153888"/>
            </a:xfrm>
            <a:prstGeom prst="rect">
              <a:avLst/>
            </a:prstGeom>
            <a:noFill/>
          </p:spPr>
          <p:txBody>
            <a:bodyPr wrap="square" lIns="0" tIns="0" rIns="0" bIns="0" rtlCol="0">
              <a:spAutoFit/>
            </a:bodyPr>
            <a:lstStyle/>
            <a:p>
              <a:r>
                <a:rPr lang="en-US" sz="1000" dirty="0" smtClean="0">
                  <a:gradFill>
                    <a:gsLst>
                      <a:gs pos="2917">
                        <a:srgbClr val="FFFFFF"/>
                      </a:gs>
                      <a:gs pos="30000">
                        <a:srgbClr val="FFFFFF"/>
                      </a:gs>
                    </a:gsLst>
                    <a:lin ang="5400000" scaled="0"/>
                  </a:gradFill>
                </a:rPr>
                <a:t>Dabblers</a:t>
              </a:r>
            </a:p>
          </p:txBody>
        </p:sp>
      </p:grpSp>
      <p:grpSp>
        <p:nvGrpSpPr>
          <p:cNvPr id="12" name="Group 11"/>
          <p:cNvGrpSpPr/>
          <p:nvPr/>
        </p:nvGrpSpPr>
        <p:grpSpPr>
          <a:xfrm>
            <a:off x="6408756" y="1115667"/>
            <a:ext cx="5425853" cy="3843601"/>
            <a:chOff x="529660" y="1060463"/>
            <a:chExt cx="5425853" cy="3843601"/>
          </a:xfrm>
        </p:grpSpPr>
        <p:graphicFrame>
          <p:nvGraphicFramePr>
            <p:cNvPr id="22" name="Chart 21"/>
            <p:cNvGraphicFramePr/>
            <p:nvPr>
              <p:extLst>
                <p:ext uri="{D42A27DB-BD31-4B8C-83A1-F6EECF244321}">
                  <p14:modId xmlns:p14="http://schemas.microsoft.com/office/powerpoint/2010/main" val="3734968853"/>
                </p:ext>
              </p:extLst>
            </p:nvPr>
          </p:nvGraphicFramePr>
          <p:xfrm>
            <a:off x="529660" y="1060463"/>
            <a:ext cx="3944971" cy="3843601"/>
          </p:xfrm>
          <a:graphic>
            <a:graphicData uri="http://schemas.openxmlformats.org/drawingml/2006/chart">
              <c:chart xmlns:c="http://schemas.openxmlformats.org/drawingml/2006/chart" xmlns:r="http://schemas.openxmlformats.org/officeDocument/2006/relationships" r:id="rId5"/>
            </a:graphicData>
          </a:graphic>
        </p:graphicFrame>
        <p:grpSp>
          <p:nvGrpSpPr>
            <p:cNvPr id="10" name="Group 9"/>
            <p:cNvGrpSpPr/>
            <p:nvPr/>
          </p:nvGrpSpPr>
          <p:grpSpPr>
            <a:xfrm>
              <a:off x="3985880" y="2486919"/>
              <a:ext cx="1969633" cy="154788"/>
              <a:chOff x="714673" y="4437838"/>
              <a:chExt cx="1969633" cy="154788"/>
            </a:xfrm>
          </p:grpSpPr>
          <p:sp>
            <p:nvSpPr>
              <p:cNvPr id="2" name="Rectangle 1"/>
              <p:cNvSpPr/>
              <p:nvPr/>
            </p:nvSpPr>
            <p:spPr bwMode="auto">
              <a:xfrm>
                <a:off x="714673" y="4467716"/>
                <a:ext cx="124910" cy="12491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947610" y="4437838"/>
                <a:ext cx="1736696" cy="153888"/>
              </a:xfrm>
              <a:prstGeom prst="rect">
                <a:avLst/>
              </a:prstGeom>
              <a:noFill/>
            </p:spPr>
            <p:txBody>
              <a:bodyPr wrap="square" lIns="0" tIns="0" rIns="0" bIns="0" rtlCol="0">
                <a:spAutoFit/>
              </a:bodyPr>
              <a:lstStyle/>
              <a:p>
                <a:r>
                  <a:rPr lang="en-US" sz="1000" dirty="0" smtClean="0">
                    <a:gradFill>
                      <a:gsLst>
                        <a:gs pos="2917">
                          <a:srgbClr val="FFFFFF"/>
                        </a:gs>
                        <a:gs pos="30000">
                          <a:srgbClr val="FFFFFF"/>
                        </a:gs>
                      </a:gsLst>
                      <a:lin ang="5400000" scaled="0"/>
                    </a:gradFill>
                  </a:rPr>
                  <a:t>Deeply Engaged</a:t>
                </a:r>
              </a:p>
            </p:txBody>
          </p:sp>
        </p:grpSp>
        <p:grpSp>
          <p:nvGrpSpPr>
            <p:cNvPr id="9" name="Group 8"/>
            <p:cNvGrpSpPr/>
            <p:nvPr/>
          </p:nvGrpSpPr>
          <p:grpSpPr>
            <a:xfrm>
              <a:off x="3985880" y="2797598"/>
              <a:ext cx="1513097" cy="154788"/>
              <a:chOff x="2450484" y="4437838"/>
              <a:chExt cx="1513097" cy="154788"/>
            </a:xfrm>
          </p:grpSpPr>
          <p:sp>
            <p:nvSpPr>
              <p:cNvPr id="81" name="Rectangle 80"/>
              <p:cNvSpPr/>
              <p:nvPr/>
            </p:nvSpPr>
            <p:spPr bwMode="auto">
              <a:xfrm>
                <a:off x="2450484" y="4467716"/>
                <a:ext cx="124910" cy="1249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2683421" y="4437838"/>
                <a:ext cx="1280160" cy="153888"/>
              </a:xfrm>
              <a:prstGeom prst="rect">
                <a:avLst/>
              </a:prstGeom>
              <a:noFill/>
            </p:spPr>
            <p:txBody>
              <a:bodyPr wrap="square" lIns="0" tIns="0" rIns="0" bIns="0" rtlCol="0">
                <a:spAutoFit/>
              </a:bodyPr>
              <a:lstStyle/>
              <a:p>
                <a:r>
                  <a:rPr lang="en-US" sz="1000" dirty="0" smtClean="0">
                    <a:gradFill>
                      <a:gsLst>
                        <a:gs pos="2917">
                          <a:srgbClr val="FFFFFF"/>
                        </a:gs>
                        <a:gs pos="30000">
                          <a:srgbClr val="FFFFFF"/>
                        </a:gs>
                      </a:gsLst>
                      <a:lin ang="5400000" scaled="0"/>
                    </a:gradFill>
                  </a:rPr>
                  <a:t>Potentials</a:t>
                </a:r>
              </a:p>
            </p:txBody>
          </p:sp>
        </p:grpSp>
        <p:grpSp>
          <p:nvGrpSpPr>
            <p:cNvPr id="7" name="Group 6"/>
            <p:cNvGrpSpPr/>
            <p:nvPr/>
          </p:nvGrpSpPr>
          <p:grpSpPr>
            <a:xfrm>
              <a:off x="3985880" y="3108277"/>
              <a:ext cx="1513097" cy="465467"/>
              <a:chOff x="4821724" y="4127159"/>
              <a:chExt cx="1513097" cy="465467"/>
            </a:xfrm>
          </p:grpSpPr>
          <p:sp>
            <p:nvSpPr>
              <p:cNvPr id="87" name="Rectangle 86"/>
              <p:cNvSpPr/>
              <p:nvPr/>
            </p:nvSpPr>
            <p:spPr bwMode="auto">
              <a:xfrm>
                <a:off x="4821724" y="4467716"/>
                <a:ext cx="124910" cy="12491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054661" y="4127159"/>
                <a:ext cx="1280160" cy="153888"/>
              </a:xfrm>
              <a:prstGeom prst="rect">
                <a:avLst/>
              </a:prstGeom>
              <a:noFill/>
            </p:spPr>
            <p:txBody>
              <a:bodyPr wrap="square" lIns="0" tIns="0" rIns="0" bIns="0" rtlCol="0">
                <a:spAutoFit/>
              </a:bodyPr>
              <a:lstStyle/>
              <a:p>
                <a:r>
                  <a:rPr lang="en-US" sz="1000" dirty="0" smtClean="0">
                    <a:gradFill>
                      <a:gsLst>
                        <a:gs pos="2917">
                          <a:srgbClr val="FFFFFF"/>
                        </a:gs>
                        <a:gs pos="30000">
                          <a:srgbClr val="FFFFFF"/>
                        </a:gs>
                      </a:gsLst>
                      <a:lin ang="5400000" scaled="0"/>
                    </a:gradFill>
                  </a:rPr>
                  <a:t>Evaluators</a:t>
                </a:r>
              </a:p>
            </p:txBody>
          </p:sp>
        </p:grpSp>
        <p:grpSp>
          <p:nvGrpSpPr>
            <p:cNvPr id="11" name="Group 10"/>
            <p:cNvGrpSpPr/>
            <p:nvPr/>
          </p:nvGrpSpPr>
          <p:grpSpPr>
            <a:xfrm>
              <a:off x="3985880" y="3729636"/>
              <a:ext cx="1513097" cy="170177"/>
              <a:chOff x="714673" y="4704348"/>
              <a:chExt cx="1513097" cy="170177"/>
            </a:xfrm>
          </p:grpSpPr>
          <p:sp>
            <p:nvSpPr>
              <p:cNvPr id="90" name="Rectangle 89"/>
              <p:cNvSpPr/>
              <p:nvPr/>
            </p:nvSpPr>
            <p:spPr bwMode="auto">
              <a:xfrm>
                <a:off x="714673" y="4749615"/>
                <a:ext cx="124910" cy="124910"/>
              </a:xfrm>
              <a:prstGeom prst="rect">
                <a:avLst/>
              </a:prstGeom>
              <a:solidFill>
                <a:srgbClr val="9659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p:cNvSpPr txBox="1"/>
              <p:nvPr/>
            </p:nvSpPr>
            <p:spPr>
              <a:xfrm>
                <a:off x="947610" y="4704348"/>
                <a:ext cx="1280160" cy="153888"/>
              </a:xfrm>
              <a:prstGeom prst="rect">
                <a:avLst/>
              </a:prstGeom>
              <a:noFill/>
            </p:spPr>
            <p:txBody>
              <a:bodyPr wrap="square" lIns="0" tIns="0" rIns="0" bIns="0" rtlCol="0">
                <a:spAutoFit/>
              </a:bodyPr>
              <a:lstStyle/>
              <a:p>
                <a:r>
                  <a:rPr lang="en-US" sz="1000" dirty="0" smtClean="0">
                    <a:gradFill>
                      <a:gsLst>
                        <a:gs pos="2917">
                          <a:srgbClr val="FFFFFF"/>
                        </a:gs>
                        <a:gs pos="30000">
                          <a:srgbClr val="FFFFFF"/>
                        </a:gs>
                      </a:gsLst>
                      <a:lin ang="5400000" scaled="0"/>
                    </a:gradFill>
                  </a:rPr>
                  <a:t>Disengaged</a:t>
                </a:r>
              </a:p>
            </p:txBody>
          </p:sp>
        </p:grpSp>
        <p:sp>
          <p:nvSpPr>
            <p:cNvPr id="5" name="TextBox 4"/>
            <p:cNvSpPr txBox="1"/>
            <p:nvPr/>
          </p:nvSpPr>
          <p:spPr>
            <a:xfrm>
              <a:off x="2253602" y="3466022"/>
              <a:ext cx="694315" cy="215444"/>
            </a:xfrm>
            <a:prstGeom prst="rect">
              <a:avLst/>
            </a:prstGeom>
            <a:noFill/>
          </p:spPr>
          <p:txBody>
            <a:bodyPr wrap="square" lIns="0" tIns="0" rIns="0" bIns="0" rtlCol="0">
              <a:spAutoFit/>
            </a:bodyPr>
            <a:lstStyle/>
            <a:p>
              <a:r>
                <a:rPr lang="en-US" sz="1400" dirty="0" smtClean="0">
                  <a:gradFill>
                    <a:gsLst>
                      <a:gs pos="2917">
                        <a:schemeClr val="tx1"/>
                      </a:gs>
                      <a:gs pos="30000">
                        <a:schemeClr val="tx1"/>
                      </a:gs>
                    </a:gsLst>
                    <a:lin ang="5400000" scaled="0"/>
                  </a:gradFill>
                </a:rPr>
                <a:t>Usage</a:t>
              </a:r>
            </a:p>
          </p:txBody>
        </p:sp>
        <p:sp>
          <p:nvSpPr>
            <p:cNvPr id="25" name="TextBox 24"/>
            <p:cNvSpPr txBox="1"/>
            <p:nvPr/>
          </p:nvSpPr>
          <p:spPr>
            <a:xfrm>
              <a:off x="2162806" y="4369294"/>
              <a:ext cx="798759" cy="216353"/>
            </a:xfrm>
            <a:prstGeom prst="rect">
              <a:avLst/>
            </a:prstGeom>
            <a:noFill/>
          </p:spPr>
          <p:txBody>
            <a:bodyPr wrap="square" lIns="0" tIns="0" rIns="0" bIns="0" rtlCol="0">
              <a:spAutoFit/>
            </a:bodyPr>
            <a:lstStyle/>
            <a:p>
              <a:r>
                <a:rPr lang="en-US" sz="1400" dirty="0" smtClean="0">
                  <a:gradFill>
                    <a:gsLst>
                      <a:gs pos="2917">
                        <a:schemeClr val="tx1"/>
                      </a:gs>
                      <a:gs pos="30000">
                        <a:schemeClr val="tx1"/>
                      </a:gs>
                    </a:gsLst>
                    <a:lin ang="5400000" scaled="0"/>
                  </a:gradFill>
                </a:rPr>
                <a:t>Revenue</a:t>
              </a:r>
            </a:p>
          </p:txBody>
        </p:sp>
      </p:grpSp>
      <p:graphicFrame>
        <p:nvGraphicFramePr>
          <p:cNvPr id="30" name="Chart 29"/>
          <p:cNvGraphicFramePr>
            <a:graphicFrameLocks/>
          </p:cNvGraphicFramePr>
          <p:nvPr>
            <p:extLst>
              <p:ext uri="{D42A27DB-BD31-4B8C-83A1-F6EECF244321}">
                <p14:modId xmlns:p14="http://schemas.microsoft.com/office/powerpoint/2010/main" val="4105446333"/>
              </p:ext>
            </p:extLst>
          </p:nvPr>
        </p:nvGraphicFramePr>
        <p:xfrm>
          <a:off x="1040489" y="1506919"/>
          <a:ext cx="5348664" cy="3313124"/>
        </p:xfrm>
        <a:graphic>
          <a:graphicData uri="http://schemas.openxmlformats.org/drawingml/2006/chart">
            <c:chart xmlns:c="http://schemas.openxmlformats.org/drawingml/2006/chart" xmlns:r="http://schemas.openxmlformats.org/officeDocument/2006/relationships" r:id="rId6"/>
          </a:graphicData>
        </a:graphic>
      </p:graphicFrame>
      <p:sp>
        <p:nvSpPr>
          <p:cNvPr id="28" name="Right Arrow 27">
            <a:hlinkClick r:id="rId7" action="ppaction://hlinksldjump"/>
          </p:cNvPr>
          <p:cNvSpPr/>
          <p:nvPr/>
        </p:nvSpPr>
        <p:spPr bwMode="auto">
          <a:xfrm>
            <a:off x="11596439" y="6400798"/>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NEXT</a:t>
            </a:r>
          </a:p>
        </p:txBody>
      </p:sp>
    </p:spTree>
    <p:extLst>
      <p:ext uri="{BB962C8B-B14F-4D97-AF65-F5344CB8AC3E}">
        <p14:creationId xmlns:p14="http://schemas.microsoft.com/office/powerpoint/2010/main" val="4123608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0" y="0"/>
            <a:ext cx="12436475" cy="75235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itle 15"/>
          <p:cNvSpPr txBox="1">
            <a:spLocks/>
          </p:cNvSpPr>
          <p:nvPr/>
        </p:nvSpPr>
        <p:spPr>
          <a:xfrm>
            <a:off x="581109" y="188402"/>
            <a:ext cx="12092870" cy="66821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56637">
                      <a:schemeClr val="tx1"/>
                    </a:gs>
                    <a:gs pos="33000">
                      <a:schemeClr val="tx1"/>
                    </a:gs>
                  </a:gsLst>
                  <a:lin ang="5400000" scaled="0"/>
                </a:gradFill>
                <a:effectLst/>
                <a:latin typeface="+mj-lt"/>
                <a:ea typeface="+mn-ea"/>
                <a:cs typeface="Segoe UI" pitchFamily="34" charset="0"/>
              </a:defRPr>
            </a:lvl1pPr>
          </a:lstStyle>
          <a:p>
            <a:r>
              <a:rPr lang="en-US" sz="2400" dirty="0">
                <a:solidFill>
                  <a:schemeClr val="bg1"/>
                </a:solidFill>
              </a:rPr>
              <a:t>How does the </a:t>
            </a:r>
            <a:r>
              <a:rPr lang="en-US" sz="2400" dirty="0" smtClean="0">
                <a:solidFill>
                  <a:schemeClr val="bg1"/>
                </a:solidFill>
              </a:rPr>
              <a:t>breadth of service vary </a:t>
            </a:r>
            <a:r>
              <a:rPr lang="en-US" sz="2400" dirty="0">
                <a:solidFill>
                  <a:schemeClr val="bg1"/>
                </a:solidFill>
              </a:rPr>
              <a:t>across </a:t>
            </a:r>
            <a:r>
              <a:rPr lang="en-US" sz="2400" dirty="0" smtClean="0">
                <a:solidFill>
                  <a:schemeClr val="bg1"/>
                </a:solidFill>
              </a:rPr>
              <a:t>clusters?</a:t>
            </a:r>
            <a:endParaRPr lang="en-US" sz="2400" dirty="0">
              <a:solidFill>
                <a:schemeClr val="bg1"/>
              </a:solidFill>
            </a:endParaRPr>
          </a:p>
        </p:txBody>
      </p:sp>
      <p:sp>
        <p:nvSpPr>
          <p:cNvPr id="13" name="Content Placeholder 6"/>
          <p:cNvSpPr>
            <a:spLocks noGrp="1"/>
          </p:cNvSpPr>
          <p:nvPr>
            <p:ph sz="quarter" idx="10"/>
          </p:nvPr>
        </p:nvSpPr>
        <p:spPr>
          <a:xfrm>
            <a:off x="670363" y="4964769"/>
            <a:ext cx="10828961" cy="1043363"/>
          </a:xfrm>
        </p:spPr>
        <p:txBody>
          <a:bodyPr/>
          <a:lstStyle/>
          <a:p>
            <a:pPr marL="171450" lvl="1" indent="-171450" algn="just"/>
            <a:r>
              <a:rPr lang="en-US" sz="1800" dirty="0" smtClean="0">
                <a:solidFill>
                  <a:srgbClr val="000000"/>
                </a:solidFill>
              </a:rPr>
              <a:t>Deeply Engaged customers have the highest breadth of services with 97% using 6 or more services.</a:t>
            </a:r>
          </a:p>
          <a:p>
            <a:pPr marL="171450" lvl="1" indent="-171450" algn="just"/>
            <a:r>
              <a:rPr lang="en-US" sz="1800" dirty="0" smtClean="0">
                <a:solidFill>
                  <a:srgbClr val="000000"/>
                </a:solidFill>
              </a:rPr>
              <a:t>Majority </a:t>
            </a:r>
            <a:r>
              <a:rPr lang="en-US" sz="1800" dirty="0">
                <a:solidFill>
                  <a:srgbClr val="000000"/>
                </a:solidFill>
              </a:rPr>
              <a:t>of Potentials (55%), Evaluators (74%) and Dabblers (65%) </a:t>
            </a:r>
            <a:r>
              <a:rPr lang="en-US" sz="1800" dirty="0" smtClean="0">
                <a:solidFill>
                  <a:srgbClr val="000000"/>
                </a:solidFill>
              </a:rPr>
              <a:t>use 3 to 4 </a:t>
            </a:r>
            <a:r>
              <a:rPr lang="en-US" sz="1800" dirty="0">
                <a:solidFill>
                  <a:srgbClr val="000000"/>
                </a:solidFill>
              </a:rPr>
              <a:t>services </a:t>
            </a:r>
          </a:p>
          <a:p>
            <a:pPr marL="171450" lvl="1" indent="-171450" algn="just"/>
            <a:r>
              <a:rPr lang="en-US" sz="1800" dirty="0">
                <a:solidFill>
                  <a:srgbClr val="000000"/>
                </a:solidFill>
              </a:rPr>
              <a:t>~</a:t>
            </a:r>
            <a:r>
              <a:rPr lang="en-US" sz="1800" dirty="0" smtClean="0">
                <a:solidFill>
                  <a:srgbClr val="000000"/>
                </a:solidFill>
              </a:rPr>
              <a:t>90</a:t>
            </a:r>
            <a:r>
              <a:rPr lang="en-US" sz="1800" dirty="0">
                <a:solidFill>
                  <a:srgbClr val="000000"/>
                </a:solidFill>
              </a:rPr>
              <a:t>% of Evaluators and Dabblers </a:t>
            </a:r>
            <a:r>
              <a:rPr lang="en-US" sz="1800" dirty="0" smtClean="0">
                <a:solidFill>
                  <a:srgbClr val="000000"/>
                </a:solidFill>
              </a:rPr>
              <a:t>use at least </a:t>
            </a:r>
            <a:r>
              <a:rPr lang="en-US" sz="1800" dirty="0">
                <a:solidFill>
                  <a:srgbClr val="000000"/>
                </a:solidFill>
              </a:rPr>
              <a:t>3 </a:t>
            </a:r>
            <a:r>
              <a:rPr lang="en-US" sz="1800" dirty="0" smtClean="0">
                <a:solidFill>
                  <a:srgbClr val="000000"/>
                </a:solidFill>
              </a:rPr>
              <a:t>services whereas that amounts to ~70% for Potentials</a:t>
            </a:r>
            <a:endParaRPr lang="en-US" sz="1800" dirty="0">
              <a:solidFill>
                <a:srgbClr val="000000"/>
              </a:solidFill>
            </a:endParaRPr>
          </a:p>
        </p:txBody>
      </p:sp>
      <p:graphicFrame>
        <p:nvGraphicFramePr>
          <p:cNvPr id="9" name="Table 8"/>
          <p:cNvGraphicFramePr>
            <a:graphicFrameLocks noGrp="1"/>
          </p:cNvGraphicFramePr>
          <p:nvPr>
            <p:extLst/>
          </p:nvPr>
        </p:nvGraphicFramePr>
        <p:xfrm>
          <a:off x="759116" y="1167468"/>
          <a:ext cx="5617933" cy="3226400"/>
        </p:xfrm>
        <a:graphic>
          <a:graphicData uri="http://schemas.openxmlformats.org/drawingml/2006/table">
            <a:tbl>
              <a:tblPr/>
              <a:tblGrid>
                <a:gridCol w="1313514"/>
                <a:gridCol w="1171512"/>
                <a:gridCol w="763257"/>
                <a:gridCol w="789883"/>
                <a:gridCol w="683382"/>
                <a:gridCol w="896385"/>
              </a:tblGrid>
              <a:tr h="201650">
                <a:tc gridSpan="6">
                  <a:txBody>
                    <a:bodyPr/>
                    <a:lstStyle/>
                    <a:p>
                      <a:pPr algn="ctr" fontAlgn="b"/>
                      <a:r>
                        <a:rPr lang="en-US" sz="1000" b="1" i="0" u="none" strike="noStrike" dirty="0">
                          <a:solidFill>
                            <a:srgbClr val="FFFFFF"/>
                          </a:solidFill>
                          <a:effectLst/>
                          <a:latin typeface="Segoe UI" panose="020B0502040204020203" pitchFamily="34" charset="0"/>
                        </a:rPr>
                        <a:t>Service Count Distribution Across </a:t>
                      </a:r>
                      <a:r>
                        <a:rPr lang="en-US" sz="1000" b="1" i="0" u="none" strike="noStrike" dirty="0" smtClean="0">
                          <a:solidFill>
                            <a:srgbClr val="FFFFFF"/>
                          </a:solidFill>
                          <a:effectLst/>
                          <a:latin typeface="Segoe UI" panose="020B0502040204020203" pitchFamily="34" charset="0"/>
                        </a:rPr>
                        <a:t>clusters</a:t>
                      </a:r>
                      <a:endParaRPr lang="en-US" sz="1000" b="1" i="0" u="none" strike="noStrike" dirty="0">
                        <a:solidFill>
                          <a:srgbClr val="FFFFFF"/>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01650">
                <a:tc>
                  <a:txBody>
                    <a:bodyPr/>
                    <a:lstStyle/>
                    <a:p>
                      <a:pPr algn="ctr" fontAlgn="ctr"/>
                      <a:r>
                        <a:rPr lang="en-US" sz="900" b="0" i="0" u="none" strike="noStrike" dirty="0">
                          <a:solidFill>
                            <a:srgbClr val="FFFFFF"/>
                          </a:solidFill>
                          <a:effectLst/>
                          <a:latin typeface="Segoe UI" panose="020B0502040204020203" pitchFamily="34" charset="0"/>
                        </a:rPr>
                        <a:t># Services</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a:solidFill>
                            <a:srgbClr val="FFFFFF"/>
                          </a:solidFill>
                          <a:effectLst/>
                          <a:latin typeface="Segoe UI" panose="020B0502040204020203" pitchFamily="34" charset="0"/>
                        </a:rPr>
                        <a:t>Deeply Engaged</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a:solidFill>
                            <a:srgbClr val="FFFFFF"/>
                          </a:solidFill>
                          <a:effectLst/>
                          <a:latin typeface="Segoe UI" panose="020B0502040204020203" pitchFamily="34" charset="0"/>
                        </a:rPr>
                        <a:t>Potentials</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a:solidFill>
                            <a:srgbClr val="FFFFFF"/>
                          </a:solidFill>
                          <a:effectLst/>
                          <a:latin typeface="Segoe UI" panose="020B0502040204020203" pitchFamily="34" charset="0"/>
                        </a:rPr>
                        <a:t>Evaluators</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a:solidFill>
                            <a:srgbClr val="FFFFFF"/>
                          </a:solidFill>
                          <a:effectLst/>
                          <a:latin typeface="Segoe UI" panose="020B0502040204020203" pitchFamily="34" charset="0"/>
                        </a:rPr>
                        <a:t>Dabblers</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dirty="0">
                          <a:solidFill>
                            <a:srgbClr val="FFFFFF"/>
                          </a:solidFill>
                          <a:effectLst/>
                          <a:latin typeface="Segoe UI" panose="020B0502040204020203" pitchFamily="34" charset="0"/>
                        </a:rPr>
                        <a:t>Disengaged</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r>
              <a:tr h="201650">
                <a:tc>
                  <a:txBody>
                    <a:bodyPr/>
                    <a:lstStyle/>
                    <a:p>
                      <a:pPr algn="ctr" fontAlgn="ctr"/>
                      <a:r>
                        <a:rPr lang="en-US" sz="900" b="0" i="0" u="none" strike="noStrike" dirty="0">
                          <a:solidFill>
                            <a:srgbClr val="000000"/>
                          </a:solidFill>
                          <a:effectLst/>
                          <a:latin typeface="Segoe UI" panose="020B0502040204020203" pitchFamily="34" charset="0"/>
                        </a:rPr>
                        <a:t>1</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15%</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BDBDB"/>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54%</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r>
              <a:tr h="201650">
                <a:tc>
                  <a:txBody>
                    <a:bodyPr/>
                    <a:lstStyle/>
                    <a:p>
                      <a:pPr algn="ctr" fontAlgn="ctr"/>
                      <a:r>
                        <a:rPr lang="en-US" sz="900" b="0" i="0" u="none" strike="noStrike">
                          <a:solidFill>
                            <a:srgbClr val="000000"/>
                          </a:solidFill>
                          <a:effectLst/>
                          <a:latin typeface="Segoe UI" panose="020B0502040204020203" pitchFamily="34" charset="0"/>
                        </a:rPr>
                        <a:t>2</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14%</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DFDF"/>
                    </a:solidFill>
                  </a:tcPr>
                </a:tc>
                <a:tc>
                  <a:txBody>
                    <a:bodyPr/>
                    <a:lstStyle/>
                    <a:p>
                      <a:pPr algn="ctr" fontAlgn="ctr"/>
                      <a:r>
                        <a:rPr lang="en-US" sz="900" b="0" i="0" u="none" strike="noStrike">
                          <a:solidFill>
                            <a:srgbClr val="000000"/>
                          </a:solidFill>
                          <a:effectLst/>
                          <a:latin typeface="Segoe UI" panose="020B0502040204020203" pitchFamily="34" charset="0"/>
                        </a:rPr>
                        <a:t>1%</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EFE"/>
                    </a:solidFill>
                  </a:tcPr>
                </a:tc>
                <a:tc>
                  <a:txBody>
                    <a:bodyPr/>
                    <a:lstStyle/>
                    <a:p>
                      <a:pPr algn="ctr" fontAlgn="ctr"/>
                      <a:r>
                        <a:rPr lang="en-US" sz="900" b="0" i="0" u="none" strike="noStrike">
                          <a:solidFill>
                            <a:srgbClr val="000000"/>
                          </a:solidFill>
                          <a:effectLst/>
                          <a:latin typeface="Segoe UI" panose="020B0502040204020203" pitchFamily="34" charset="0"/>
                        </a:rPr>
                        <a:t>11%</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5E5E5"/>
                    </a:solidFill>
                  </a:tcPr>
                </a:tc>
                <a:tc>
                  <a:txBody>
                    <a:bodyPr/>
                    <a:lstStyle/>
                    <a:p>
                      <a:pPr algn="ctr" fontAlgn="ctr"/>
                      <a:r>
                        <a:rPr lang="en-US" sz="900" b="0" i="0" u="none" strike="noStrike">
                          <a:solidFill>
                            <a:srgbClr val="000000"/>
                          </a:solidFill>
                          <a:effectLst/>
                          <a:latin typeface="Segoe UI" panose="020B0502040204020203" pitchFamily="34" charset="0"/>
                        </a:rPr>
                        <a:t>36%</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AAAAA"/>
                    </a:solidFill>
                  </a:tcPr>
                </a:tc>
              </a:tr>
              <a:tr h="201650">
                <a:tc>
                  <a:txBody>
                    <a:bodyPr/>
                    <a:lstStyle/>
                    <a:p>
                      <a:pPr algn="ctr" fontAlgn="ctr"/>
                      <a:r>
                        <a:rPr lang="en-US" sz="900" b="0" i="0" u="none" strike="noStrike" dirty="0">
                          <a:solidFill>
                            <a:srgbClr val="000000"/>
                          </a:solidFill>
                          <a:effectLst/>
                          <a:latin typeface="Segoe UI" panose="020B0502040204020203" pitchFamily="34" charset="0"/>
                        </a:rPr>
                        <a:t>3</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30%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B9B9"/>
                    </a:solidFill>
                  </a:tcPr>
                </a:tc>
                <a:tc>
                  <a:txBody>
                    <a:bodyPr/>
                    <a:lstStyle/>
                    <a:p>
                      <a:pPr algn="ctr" fontAlgn="ctr"/>
                      <a:r>
                        <a:rPr lang="en-US" sz="900" b="0" i="0" u="none" strike="noStrike" dirty="0">
                          <a:solidFill>
                            <a:srgbClr val="000000"/>
                          </a:solidFill>
                          <a:effectLst/>
                          <a:latin typeface="Segoe UI" panose="020B0502040204020203" pitchFamily="34" charset="0"/>
                        </a:rPr>
                        <a:t>46%</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9393"/>
                    </a:solidFill>
                  </a:tcPr>
                </a:tc>
                <a:tc>
                  <a:txBody>
                    <a:bodyPr/>
                    <a:lstStyle/>
                    <a:p>
                      <a:pPr algn="ctr" fontAlgn="ctr"/>
                      <a:r>
                        <a:rPr lang="en-US" sz="900" b="0" i="0" u="none" strike="noStrike" dirty="0">
                          <a:solidFill>
                            <a:srgbClr val="000000"/>
                          </a:solidFill>
                          <a:effectLst/>
                          <a:latin typeface="Segoe UI" panose="020B0502040204020203" pitchFamily="34" charset="0"/>
                        </a:rPr>
                        <a:t>40%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A0A0"/>
                    </a:solidFill>
                  </a:tcPr>
                </a:tc>
                <a:tc>
                  <a:txBody>
                    <a:bodyPr/>
                    <a:lstStyle/>
                    <a:p>
                      <a:pPr algn="ctr" fontAlgn="ctr"/>
                      <a:r>
                        <a:rPr lang="en-US" sz="900" b="0" i="0" u="none" strike="noStrike" dirty="0">
                          <a:solidFill>
                            <a:srgbClr val="000000"/>
                          </a:solidFill>
                          <a:effectLst/>
                          <a:latin typeface="Segoe UI" panose="020B0502040204020203" pitchFamily="34" charset="0"/>
                        </a:rPr>
                        <a:t>10%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r>
              <a:tr h="201650">
                <a:tc>
                  <a:txBody>
                    <a:bodyPr/>
                    <a:lstStyle/>
                    <a:p>
                      <a:pPr algn="ctr" fontAlgn="ctr"/>
                      <a:r>
                        <a:rPr lang="en-US" sz="900" b="0" i="0" u="none" strike="noStrike">
                          <a:solidFill>
                            <a:srgbClr val="000000"/>
                          </a:solidFill>
                          <a:effectLst/>
                          <a:latin typeface="Segoe UI" panose="020B0502040204020203" pitchFamily="34" charset="0"/>
                        </a:rPr>
                        <a:t>4</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25%</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3C3C3"/>
                    </a:solidFill>
                  </a:tcPr>
                </a:tc>
                <a:tc>
                  <a:txBody>
                    <a:bodyPr/>
                    <a:lstStyle/>
                    <a:p>
                      <a:pPr algn="ctr" fontAlgn="ctr"/>
                      <a:r>
                        <a:rPr lang="en-US" sz="900" b="0" i="0" u="none" strike="noStrike" dirty="0">
                          <a:solidFill>
                            <a:srgbClr val="000000"/>
                          </a:solidFill>
                          <a:effectLst/>
                          <a:latin typeface="Segoe UI" panose="020B0502040204020203" pitchFamily="34" charset="0"/>
                        </a:rPr>
                        <a:t>28%</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BDBD"/>
                    </a:solidFill>
                  </a:tcPr>
                </a:tc>
                <a:tc>
                  <a:txBody>
                    <a:bodyPr/>
                    <a:lstStyle/>
                    <a:p>
                      <a:pPr algn="ctr" fontAlgn="ctr"/>
                      <a:r>
                        <a:rPr lang="en-US" sz="900" b="0" i="0" u="none" strike="noStrike">
                          <a:solidFill>
                            <a:srgbClr val="000000"/>
                          </a:solidFill>
                          <a:effectLst/>
                          <a:latin typeface="Segoe UI" panose="020B0502040204020203" pitchFamily="34" charset="0"/>
                        </a:rPr>
                        <a:t>25%</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C5C5"/>
                    </a:solidFill>
                  </a:tcPr>
                </a:tc>
                <a:tc>
                  <a:txBody>
                    <a:bodyPr/>
                    <a:lstStyle/>
                    <a:p>
                      <a:pPr algn="ctr" fontAlgn="ctr"/>
                      <a:r>
                        <a:rPr lang="en-US" sz="900" b="0" i="0" u="none" strike="noStrike">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ctr"/>
                      <a:r>
                        <a:rPr lang="en-US" sz="900" b="0" i="0" u="none" strike="noStrike">
                          <a:solidFill>
                            <a:srgbClr val="000000"/>
                          </a:solidFill>
                          <a:effectLst/>
                          <a:latin typeface="Segoe UI" panose="020B0502040204020203" pitchFamily="34" charset="0"/>
                        </a:rPr>
                        <a:t>5</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3%</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fontAlgn="ctr"/>
                      <a:r>
                        <a:rPr lang="en-US" sz="900" b="0" i="0" u="none" strike="noStrike">
                          <a:solidFill>
                            <a:srgbClr val="000000"/>
                          </a:solidFill>
                          <a:effectLst/>
                          <a:latin typeface="Segoe UI" panose="020B0502040204020203" pitchFamily="34" charset="0"/>
                        </a:rPr>
                        <a:t>16%</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DADA"/>
                    </a:solidFill>
                  </a:tcPr>
                </a:tc>
                <a:tc>
                  <a:txBody>
                    <a:bodyPr/>
                    <a:lstStyle/>
                    <a:p>
                      <a:pPr algn="ctr" fontAlgn="ctr"/>
                      <a:r>
                        <a:rPr lang="en-US" sz="900" b="0" i="0" u="none" strike="noStrike" dirty="0">
                          <a:solidFill>
                            <a:srgbClr val="000000"/>
                          </a:solidFill>
                          <a:effectLst/>
                          <a:latin typeface="Segoe UI" panose="020B0502040204020203" pitchFamily="34" charset="0"/>
                        </a:rPr>
                        <a:t>16%</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900" b="0" i="0" u="none" strike="noStrike" dirty="0">
                          <a:solidFill>
                            <a:srgbClr val="000000"/>
                          </a:solidFill>
                          <a:effectLst/>
                          <a:latin typeface="Segoe UI" panose="020B0502040204020203" pitchFamily="34" charset="0"/>
                        </a:rPr>
                        <a:t>13%</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0E0"/>
                    </a:solidFill>
                  </a:tcPr>
                </a:tc>
                <a:tc>
                  <a:txBody>
                    <a:bodyPr/>
                    <a:lstStyle/>
                    <a:p>
                      <a:pPr algn="ctr" fontAlgn="ctr"/>
                      <a:r>
                        <a:rPr lang="en-US" sz="900" b="0" i="0" u="none" strike="noStrike">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ctr"/>
                      <a:r>
                        <a:rPr lang="en-US" sz="900" b="0" i="0" u="none" strike="noStrike">
                          <a:solidFill>
                            <a:srgbClr val="000000"/>
                          </a:solidFill>
                          <a:effectLst/>
                          <a:latin typeface="Segoe UI" panose="020B0502040204020203" pitchFamily="34" charset="0"/>
                        </a:rPr>
                        <a:t>6</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35%</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ACAC"/>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6%</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ctr" fontAlgn="ctr"/>
                      <a:r>
                        <a:rPr lang="en-US" sz="900" b="0" i="0" u="none" strike="noStrike" dirty="0">
                          <a:solidFill>
                            <a:srgbClr val="000000"/>
                          </a:solidFill>
                          <a:effectLst/>
                          <a:latin typeface="Segoe UI" panose="020B0502040204020203" pitchFamily="34" charset="0"/>
                        </a:rPr>
                        <a:t>6%</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1F1"/>
                    </a:solidFill>
                  </a:tcPr>
                </a:tc>
                <a:tc>
                  <a:txBody>
                    <a:bodyPr/>
                    <a:lstStyle/>
                    <a:p>
                      <a:pPr algn="ctr" fontAlgn="ctr"/>
                      <a:r>
                        <a:rPr lang="en-US" sz="900" b="0" i="0" u="none" strike="noStrike">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ctr"/>
                      <a:r>
                        <a:rPr lang="en-US" sz="900" b="0" i="0" u="none" strike="noStrike">
                          <a:solidFill>
                            <a:srgbClr val="000000"/>
                          </a:solidFill>
                          <a:effectLst/>
                          <a:latin typeface="Segoe UI" panose="020B0502040204020203" pitchFamily="34" charset="0"/>
                        </a:rPr>
                        <a:t>7</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21%</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ECECE"/>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3%</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fontAlgn="ctr"/>
                      <a:r>
                        <a:rPr lang="en-US" sz="900" b="0" i="0" u="none" strike="noStrike" dirty="0">
                          <a:solidFill>
                            <a:srgbClr val="000000"/>
                          </a:solidFill>
                          <a:effectLst/>
                          <a:latin typeface="Segoe UI" panose="020B0502040204020203" pitchFamily="34" charset="0"/>
                        </a:rPr>
                        <a:t>3%</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fontAlgn="ctr"/>
                      <a:r>
                        <a:rPr lang="en-US" sz="900" b="0" i="0" u="none" strike="noStrike">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ctr"/>
                      <a:r>
                        <a:rPr lang="en-US" sz="900" b="0" i="0" u="none" strike="noStrike">
                          <a:solidFill>
                            <a:srgbClr val="000000"/>
                          </a:solidFill>
                          <a:effectLst/>
                          <a:latin typeface="Segoe UI" panose="020B0502040204020203" pitchFamily="34" charset="0"/>
                        </a:rPr>
                        <a:t>8</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19%</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3D3"/>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1%</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ctr" fontAlgn="ctr"/>
                      <a:r>
                        <a:rPr lang="en-US" sz="900" b="0" i="0" u="none" strike="noStrike" dirty="0">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ctr"/>
                      <a:r>
                        <a:rPr lang="en-US" sz="900" b="0" i="0" u="none" strike="noStrike">
                          <a:solidFill>
                            <a:srgbClr val="000000"/>
                          </a:solidFill>
                          <a:effectLst/>
                          <a:latin typeface="Segoe UI" panose="020B0502040204020203" pitchFamily="34" charset="0"/>
                        </a:rPr>
                        <a:t>9</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10%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E8E8"/>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ctr"/>
                      <a:r>
                        <a:rPr lang="en-US" sz="900" b="0" i="0" u="none" strike="noStrike">
                          <a:solidFill>
                            <a:srgbClr val="000000"/>
                          </a:solidFill>
                          <a:effectLst/>
                          <a:latin typeface="Segoe UI" panose="020B0502040204020203" pitchFamily="34" charset="0"/>
                        </a:rPr>
                        <a:t>10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5%</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4F4"/>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ctr"/>
                      <a:r>
                        <a:rPr lang="en-US" sz="900" b="0" i="0" u="none" strike="noStrike">
                          <a:solidFill>
                            <a:srgbClr val="000000"/>
                          </a:solidFill>
                          <a:effectLst/>
                          <a:latin typeface="Segoe UI" panose="020B0502040204020203" pitchFamily="34" charset="0"/>
                        </a:rPr>
                        <a:t>11</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3%</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ctr"/>
                      <a:r>
                        <a:rPr lang="en-US" sz="900" b="0" i="0" u="none" strike="noStrike">
                          <a:solidFill>
                            <a:srgbClr val="000000"/>
                          </a:solidFill>
                          <a:effectLst/>
                          <a:latin typeface="Segoe UI" panose="020B0502040204020203" pitchFamily="34" charset="0"/>
                        </a:rPr>
                        <a:t>12</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2%</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C"/>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b"/>
                      <a:r>
                        <a:rPr lang="en-US" sz="900" b="0" i="0" u="none" strike="noStrike">
                          <a:solidFill>
                            <a:srgbClr val="000000"/>
                          </a:solidFill>
                          <a:effectLst/>
                          <a:latin typeface="Segoe UI" panose="020B0502040204020203" pitchFamily="34" charset="0"/>
                        </a:rPr>
                        <a:t>13</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1%</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ctr" fontAlgn="b"/>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1650">
                <a:tc>
                  <a:txBody>
                    <a:bodyPr/>
                    <a:lstStyle/>
                    <a:p>
                      <a:pPr algn="ctr" fontAlgn="b"/>
                      <a:r>
                        <a:rPr lang="en-US" sz="900" b="0" i="0" u="none" strike="noStrike" dirty="0">
                          <a:solidFill>
                            <a:srgbClr val="000000"/>
                          </a:solidFill>
                          <a:effectLst/>
                          <a:latin typeface="Segoe UI" panose="020B0502040204020203" pitchFamily="34" charset="0"/>
                        </a:rPr>
                        <a:t>14</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1%</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EFE"/>
                    </a:solidFill>
                  </a:tcPr>
                </a:tc>
                <a:tc>
                  <a:txBody>
                    <a:bodyPr/>
                    <a:lstStyle/>
                    <a:p>
                      <a:pPr algn="ctr" fontAlgn="b"/>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smtClean="0">
                          <a:solidFill>
                            <a:srgbClr val="000000"/>
                          </a:solidFill>
                          <a:effectLst/>
                          <a:latin typeface="Segoe UI" panose="020B0502040204020203" pitchFamily="34" charset="0"/>
                        </a:rPr>
                        <a:t>0%</a:t>
                      </a:r>
                      <a:endParaRPr lang="en-US" sz="900" b="0" i="0" u="none" strike="noStrike" dirty="0">
                        <a:solidFill>
                          <a:srgbClr val="000000"/>
                        </a:solidFill>
                        <a:effectLst/>
                        <a:latin typeface="Segoe UI" panose="020B0502040204020203" pitchFamily="34" charset="0"/>
                      </a:endParaRP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0.0%</a:t>
                      </a:r>
                    </a:p>
                  </a:txBody>
                  <a:tcPr marL="6332" marR="6332" marT="63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2" name="Chart 11"/>
          <p:cNvGraphicFramePr>
            <a:graphicFrameLocks/>
          </p:cNvGraphicFramePr>
          <p:nvPr>
            <p:extLst/>
          </p:nvPr>
        </p:nvGraphicFramePr>
        <p:xfrm>
          <a:off x="6689439" y="1174128"/>
          <a:ext cx="5043382" cy="3219742"/>
        </p:xfrm>
        <a:graphic>
          <a:graphicData uri="http://schemas.openxmlformats.org/drawingml/2006/chart">
            <c:chart xmlns:c="http://schemas.openxmlformats.org/drawingml/2006/chart" xmlns:r="http://schemas.openxmlformats.org/officeDocument/2006/relationships" r:id="rId2"/>
          </a:graphicData>
        </a:graphic>
      </p:graphicFrame>
      <p:sp>
        <p:nvSpPr>
          <p:cNvPr id="14" name="Right Arrow 13">
            <a:hlinkClick r:id="rId3" action="ppaction://hlinksldjump"/>
          </p:cNvPr>
          <p:cNvSpPr/>
          <p:nvPr/>
        </p:nvSpPr>
        <p:spPr bwMode="auto">
          <a:xfrm>
            <a:off x="9903510" y="6153266"/>
            <a:ext cx="1371120" cy="740780"/>
          </a:xfrm>
          <a:prstGeom prst="rightArrow">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p>
            <a:pPr algn="ctr" defTabSz="914099" fontAlgn="base">
              <a:lnSpc>
                <a:spcPct val="80000"/>
              </a:lnSpc>
              <a:spcBef>
                <a:spcPts val="600"/>
              </a:spcBef>
              <a:spcAft>
                <a:spcPct val="0"/>
              </a:spcAft>
            </a:pPr>
            <a:r>
              <a:rPr lang="en-US" sz="1100" dirty="0" smtClean="0">
                <a:solidFill>
                  <a:schemeClr val="bg1"/>
                </a:solidFill>
                <a:latin typeface="Segoe UI" pitchFamily="34" charset="0"/>
                <a:ea typeface="Segoe UI" pitchFamily="34" charset="0"/>
                <a:cs typeface="Segoe UI" pitchFamily="34" charset="0"/>
              </a:rPr>
              <a:t>Effect of Workload count</a:t>
            </a:r>
            <a:endParaRPr lang="en-US" sz="1100" dirty="0">
              <a:solidFill>
                <a:schemeClr val="bg1"/>
              </a:solidFill>
              <a:latin typeface="Segoe UI" pitchFamily="34" charset="0"/>
              <a:ea typeface="Segoe UI" pitchFamily="34" charset="0"/>
              <a:cs typeface="Segoe UI"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8151" y="111868"/>
            <a:ext cx="1033675" cy="426449"/>
          </a:xfrm>
          <a:prstGeom prst="rect">
            <a:avLst/>
          </a:prstGeom>
        </p:spPr>
      </p:pic>
    </p:spTree>
    <p:extLst>
      <p:ext uri="{BB962C8B-B14F-4D97-AF65-F5344CB8AC3E}">
        <p14:creationId xmlns:p14="http://schemas.microsoft.com/office/powerpoint/2010/main" val="193384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0" y="0"/>
            <a:ext cx="12436475" cy="75235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Chart 13"/>
          <p:cNvGraphicFramePr>
            <a:graphicFrameLocks/>
          </p:cNvGraphicFramePr>
          <p:nvPr>
            <p:extLst/>
          </p:nvPr>
        </p:nvGraphicFramePr>
        <p:xfrm>
          <a:off x="705022" y="847328"/>
          <a:ext cx="5316368" cy="24494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p:cNvGraphicFramePr>
            <a:graphicFrameLocks/>
          </p:cNvGraphicFramePr>
          <p:nvPr>
            <p:extLst/>
          </p:nvPr>
        </p:nvGraphicFramePr>
        <p:xfrm>
          <a:off x="6329547" y="861866"/>
          <a:ext cx="5374187" cy="245059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Table 24"/>
          <p:cNvGraphicFramePr>
            <a:graphicFrameLocks noGrp="1"/>
          </p:cNvGraphicFramePr>
          <p:nvPr>
            <p:extLst/>
          </p:nvPr>
        </p:nvGraphicFramePr>
        <p:xfrm>
          <a:off x="6317674" y="3512873"/>
          <a:ext cx="5386060" cy="2228844"/>
        </p:xfrm>
        <a:graphic>
          <a:graphicData uri="http://schemas.openxmlformats.org/drawingml/2006/table">
            <a:tbl>
              <a:tblPr/>
              <a:tblGrid>
                <a:gridCol w="1370430"/>
                <a:gridCol w="922948"/>
                <a:gridCol w="582913"/>
                <a:gridCol w="607202"/>
                <a:gridCol w="542434"/>
                <a:gridCol w="704354"/>
                <a:gridCol w="655779"/>
              </a:tblGrid>
              <a:tr h="185737">
                <a:tc gridSpan="7">
                  <a:txBody>
                    <a:bodyPr/>
                    <a:lstStyle/>
                    <a:p>
                      <a:pPr algn="ctr" fontAlgn="b"/>
                      <a:r>
                        <a:rPr lang="en-US" sz="1000" b="1" i="0" u="none" strike="noStrike" dirty="0">
                          <a:solidFill>
                            <a:srgbClr val="FFFFFF"/>
                          </a:solidFill>
                          <a:effectLst/>
                          <a:latin typeface="Segoe UI" panose="020B0502040204020203" pitchFamily="34" charset="0"/>
                        </a:rPr>
                        <a:t>Normalized Usage Share within </a:t>
                      </a:r>
                      <a:r>
                        <a:rPr lang="en-US" sz="1000" b="1" i="0" u="none" strike="noStrike" dirty="0" smtClean="0">
                          <a:solidFill>
                            <a:srgbClr val="FFFFFF"/>
                          </a:solidFill>
                          <a:effectLst/>
                          <a:latin typeface="Segoe UI" panose="020B0502040204020203" pitchFamily="34" charset="0"/>
                        </a:rPr>
                        <a:t>clusters</a:t>
                      </a:r>
                      <a:endParaRPr lang="en-US" sz="1000" b="1" i="0" u="none" strike="noStrike" dirty="0">
                        <a:solidFill>
                          <a:srgbClr val="FFFFFF"/>
                        </a:solidFill>
                        <a:effectLst/>
                        <a:latin typeface="Segoe UI" panose="020B0502040204020203" pitchFamily="34" charset="0"/>
                      </a:endParaRP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5737">
                <a:tc>
                  <a:txBody>
                    <a:bodyPr/>
                    <a:lstStyle/>
                    <a:p>
                      <a:pPr algn="ctr" fontAlgn="ctr"/>
                      <a:r>
                        <a:rPr lang="en-US" sz="900" b="0" i="0" u="none" strike="noStrike" dirty="0">
                          <a:solidFill>
                            <a:srgbClr val="FFFFFF"/>
                          </a:solidFill>
                          <a:effectLst/>
                          <a:latin typeface="Segoe UI" panose="020B0502040204020203" pitchFamily="34" charset="0"/>
                        </a:rPr>
                        <a:t>Service</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dirty="0">
                          <a:solidFill>
                            <a:srgbClr val="FFFFFF"/>
                          </a:solidFill>
                          <a:effectLst/>
                          <a:latin typeface="Segoe UI" panose="020B0502040204020203" pitchFamily="34" charset="0"/>
                        </a:rPr>
                        <a:t>Deeply Engaged</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dirty="0">
                          <a:solidFill>
                            <a:srgbClr val="FFFFFF"/>
                          </a:solidFill>
                          <a:effectLst/>
                          <a:latin typeface="Segoe UI" panose="020B0502040204020203" pitchFamily="34" charset="0"/>
                        </a:rPr>
                        <a:t>Potentials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dirty="0">
                          <a:solidFill>
                            <a:srgbClr val="FFFFFF"/>
                          </a:solidFill>
                          <a:effectLst/>
                          <a:latin typeface="Segoe UI" panose="020B0502040204020203" pitchFamily="34" charset="0"/>
                        </a:rPr>
                        <a:t>Evaluators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dirty="0">
                          <a:solidFill>
                            <a:srgbClr val="FFFFFF"/>
                          </a:solidFill>
                          <a:effectLst/>
                          <a:latin typeface="Segoe UI" panose="020B0502040204020203" pitchFamily="34" charset="0"/>
                        </a:rPr>
                        <a:t>Dabblers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dirty="0">
                          <a:solidFill>
                            <a:srgbClr val="FFFFFF"/>
                          </a:solidFill>
                          <a:effectLst/>
                          <a:latin typeface="Segoe UI" panose="020B0502040204020203" pitchFamily="34" charset="0"/>
                        </a:rPr>
                        <a:t>Disengaged</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dirty="0">
                          <a:solidFill>
                            <a:srgbClr val="FFFFFF"/>
                          </a:solidFill>
                          <a:effectLst/>
                          <a:latin typeface="Segoe UI" panose="020B0502040204020203" pitchFamily="34" charset="0"/>
                        </a:rPr>
                        <a:t>Active</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r>
              <a:tr h="185737">
                <a:tc>
                  <a:txBody>
                    <a:bodyPr/>
                    <a:lstStyle/>
                    <a:p>
                      <a:pPr algn="l" fontAlgn="b"/>
                      <a:r>
                        <a:rPr lang="en-US" sz="900" b="0" i="0" u="none" strike="noStrike">
                          <a:solidFill>
                            <a:srgbClr val="000000"/>
                          </a:solidFill>
                          <a:effectLst/>
                          <a:latin typeface="Segoe UI" panose="020B0502040204020203" pitchFamily="34" charset="0"/>
                        </a:rPr>
                        <a:t>Storage</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4F4"/>
                    </a:solidFill>
                  </a:tcPr>
                </a:tc>
                <a:tc>
                  <a:txBody>
                    <a:bodyPr/>
                    <a:lstStyle/>
                    <a:p>
                      <a:pPr algn="ctr" fontAlgn="b"/>
                      <a:r>
                        <a:rPr lang="en-US" sz="900" b="0" i="0" u="none" strike="noStrike">
                          <a:solidFill>
                            <a:srgbClr val="000000"/>
                          </a:solidFill>
                          <a:effectLst/>
                          <a:latin typeface="Segoe UI" panose="020B0502040204020203" pitchFamily="34" charset="0"/>
                        </a:rPr>
                        <a:t>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algn="ctr" fontAlgn="b"/>
                      <a:r>
                        <a:rPr lang="en-US" sz="900" b="0" i="0" u="none" strike="noStrike">
                          <a:solidFill>
                            <a:srgbClr val="000000"/>
                          </a:solidFill>
                          <a:effectLst/>
                          <a:latin typeface="Segoe UI" panose="020B0502040204020203" pitchFamily="34" charset="0"/>
                        </a:rPr>
                        <a:t>5%</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6F6"/>
                    </a:solidFill>
                  </a:tcPr>
                </a:tc>
                <a:tc>
                  <a:txBody>
                    <a:bodyPr/>
                    <a:lstStyle/>
                    <a:p>
                      <a:pPr algn="ctr" fontAlgn="b"/>
                      <a:r>
                        <a:rPr lang="en-US" sz="900" b="0" i="0" u="none" strike="noStrike">
                          <a:solidFill>
                            <a:srgbClr val="000000"/>
                          </a:solidFill>
                          <a:effectLst/>
                          <a:latin typeface="Segoe UI" panose="020B0502040204020203" pitchFamily="34" charset="0"/>
                        </a:rPr>
                        <a:t>8%</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0F0"/>
                    </a:solidFill>
                  </a:tcPr>
                </a:tc>
                <a:tc>
                  <a:txBody>
                    <a:bodyPr/>
                    <a:lstStyle/>
                    <a:p>
                      <a:pPr algn="ctr" fontAlgn="b"/>
                      <a:r>
                        <a:rPr lang="en-US" sz="900" b="0" i="0" u="none" strike="noStrike">
                          <a:solidFill>
                            <a:srgbClr val="000000"/>
                          </a:solidFill>
                          <a:effectLst/>
                          <a:latin typeface="Segoe UI" panose="020B0502040204020203" pitchFamily="34" charset="0"/>
                        </a:rPr>
                        <a:t>21%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6D6"/>
                    </a:solidFill>
                  </a:tcPr>
                </a:tc>
                <a:tc>
                  <a:txBody>
                    <a:bodyPr/>
                    <a:lstStyle/>
                    <a:p>
                      <a:pPr algn="ctr" fontAlgn="b"/>
                      <a:r>
                        <a:rPr lang="en-US" sz="900" b="0" i="0" u="none" strike="noStrike">
                          <a:solidFill>
                            <a:srgbClr val="000000"/>
                          </a:solidFill>
                          <a:effectLst/>
                          <a:latin typeface="Segoe UI" panose="020B0502040204020203" pitchFamily="34" charset="0"/>
                        </a:rPr>
                        <a:t>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4F4"/>
                    </a:solidFill>
                  </a:tcPr>
                </a:tc>
              </a:tr>
              <a:tr h="185737">
                <a:tc>
                  <a:txBody>
                    <a:bodyPr/>
                    <a:lstStyle/>
                    <a:p>
                      <a:pPr algn="l" fontAlgn="b"/>
                      <a:r>
                        <a:rPr lang="en-US" sz="900" b="0" i="0" u="none" strike="noStrike" dirty="0" smtClean="0">
                          <a:solidFill>
                            <a:srgbClr val="000000"/>
                          </a:solidFill>
                          <a:effectLst/>
                          <a:latin typeface="Segoe UI" panose="020B0502040204020203" pitchFamily="34" charset="0"/>
                        </a:rPr>
                        <a:t>Bandwidth- </a:t>
                      </a:r>
                      <a:r>
                        <a:rPr lang="en-US" sz="900" b="0" i="0" u="none" strike="noStrike" dirty="0">
                          <a:solidFill>
                            <a:srgbClr val="000000"/>
                          </a:solidFill>
                          <a:effectLst/>
                          <a:latin typeface="Segoe UI" panose="020B0502040204020203" pitchFamily="34" charset="0"/>
                        </a:rPr>
                        <a:t>Data Transfer</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B"/>
                    </a:solidFill>
                  </a:tcPr>
                </a:tc>
                <a:tc>
                  <a:txBody>
                    <a:bodyPr/>
                    <a:lstStyle/>
                    <a:p>
                      <a:pPr algn="ctr" fontAlgn="b"/>
                      <a:r>
                        <a:rPr lang="en-US" sz="900" b="0" i="0" u="none" strike="noStrike" dirty="0">
                          <a:solidFill>
                            <a:srgbClr val="000000"/>
                          </a:solidFill>
                          <a:effectLst/>
                          <a:latin typeface="Segoe UI" panose="020B0502040204020203" pitchFamily="34" charset="0"/>
                        </a:rPr>
                        <a:t>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FAFA"/>
                    </a:solidFill>
                  </a:tcPr>
                </a:tc>
                <a:tc>
                  <a:txBody>
                    <a:bodyPr/>
                    <a:lstStyle/>
                    <a:p>
                      <a:pPr algn="ctr" fontAlgn="b"/>
                      <a:r>
                        <a:rPr lang="en-US" sz="900" b="0" i="0" u="none" strike="noStrike">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EFE"/>
                    </a:solidFill>
                  </a:tcPr>
                </a:tc>
                <a:tc>
                  <a:txBody>
                    <a:bodyPr/>
                    <a:lstStyle/>
                    <a:p>
                      <a:pPr algn="ctr" fontAlgn="b"/>
                      <a:r>
                        <a:rPr lang="en-US" sz="900" b="0" i="0" u="none" strike="noStrike">
                          <a:solidFill>
                            <a:srgbClr val="000000"/>
                          </a:solidFill>
                          <a:effectLst/>
                          <a:latin typeface="Segoe UI" panose="020B0502040204020203" pitchFamily="34" charset="0"/>
                        </a:rPr>
                        <a:t>0%</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0.29%</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BFB"/>
                    </a:solidFill>
                  </a:tcPr>
                </a:tc>
              </a:tr>
              <a:tr h="185737">
                <a:tc>
                  <a:txBody>
                    <a:bodyPr/>
                    <a:lstStyle/>
                    <a:p>
                      <a:pPr algn="l" fontAlgn="b"/>
                      <a:r>
                        <a:rPr lang="en-US" sz="900" b="0" i="0" u="none" strike="noStrike">
                          <a:solidFill>
                            <a:srgbClr val="000000"/>
                          </a:solidFill>
                          <a:effectLst/>
                          <a:latin typeface="Segoe UI" panose="020B0502040204020203" pitchFamily="34" charset="0"/>
                        </a:rPr>
                        <a:t>Websites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FAFA"/>
                    </a:solidFill>
                  </a:tcPr>
                </a:tc>
                <a:tc>
                  <a:txBody>
                    <a:bodyPr/>
                    <a:lstStyle/>
                    <a:p>
                      <a:pPr algn="ctr" fontAlgn="b"/>
                      <a:r>
                        <a:rPr lang="en-US" sz="900" b="0" i="0" u="none" strike="noStrike" dirty="0">
                          <a:solidFill>
                            <a:srgbClr val="000000"/>
                          </a:solidFill>
                          <a:effectLst/>
                          <a:latin typeface="Segoe UI" panose="020B0502040204020203" pitchFamily="34" charset="0"/>
                        </a:rPr>
                        <a:t>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4F4"/>
                    </a:solidFill>
                  </a:tcPr>
                </a:tc>
                <a:tc>
                  <a:txBody>
                    <a:bodyPr/>
                    <a:lstStyle/>
                    <a:p>
                      <a:pPr algn="ctr" fontAlgn="b"/>
                      <a:r>
                        <a:rPr lang="en-US" sz="900" b="0" i="0" u="none" strike="noStrike" dirty="0">
                          <a:solidFill>
                            <a:srgbClr val="000000"/>
                          </a:solidFill>
                          <a:effectLst/>
                          <a:latin typeface="Segoe UI" panose="020B0502040204020203" pitchFamily="34" charset="0"/>
                        </a:rPr>
                        <a:t>8%</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0F0"/>
                    </a:solidFill>
                  </a:tcPr>
                </a:tc>
                <a:tc>
                  <a:txBody>
                    <a:bodyPr/>
                    <a:lstStyle/>
                    <a:p>
                      <a:pPr algn="ctr" fontAlgn="b"/>
                      <a:r>
                        <a:rPr lang="en-US" sz="900" b="0" i="0" u="none" strike="noStrike">
                          <a:solidFill>
                            <a:srgbClr val="000000"/>
                          </a:solidFill>
                          <a:effectLst/>
                          <a:latin typeface="Segoe UI" panose="020B0502040204020203" pitchFamily="34" charset="0"/>
                        </a:rPr>
                        <a:t>18%</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DCDC"/>
                    </a:solidFill>
                  </a:tcPr>
                </a:tc>
                <a:tc>
                  <a:txBody>
                    <a:bodyPr/>
                    <a:lstStyle/>
                    <a:p>
                      <a:pPr algn="ctr" fontAlgn="b"/>
                      <a:r>
                        <a:rPr lang="en-US" sz="900" b="0" i="0" u="none" strike="noStrike">
                          <a:solidFill>
                            <a:srgbClr val="000000"/>
                          </a:solidFill>
                          <a:effectLst/>
                          <a:latin typeface="Segoe UI" panose="020B0502040204020203" pitchFamily="34" charset="0"/>
                        </a:rPr>
                        <a:t>20%</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7D7"/>
                    </a:solidFill>
                  </a:tcPr>
                </a:tc>
                <a:tc>
                  <a:txBody>
                    <a:bodyPr/>
                    <a:lstStyle/>
                    <a:p>
                      <a:pPr algn="ctr" fontAlgn="b"/>
                      <a:r>
                        <a:rPr lang="en-US" sz="900" b="0" i="0" u="none" strike="noStrike">
                          <a:solidFill>
                            <a:srgbClr val="000000"/>
                          </a:solidFill>
                          <a:effectLst/>
                          <a:latin typeface="Segoe UI" panose="020B0502040204020203" pitchFamily="34" charset="0"/>
                        </a:rPr>
                        <a:t>5%</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7F7"/>
                    </a:solidFill>
                  </a:tcPr>
                </a:tc>
              </a:tr>
              <a:tr h="185737">
                <a:tc>
                  <a:txBody>
                    <a:bodyPr/>
                    <a:lstStyle/>
                    <a:p>
                      <a:pPr algn="l" fontAlgn="b"/>
                      <a:r>
                        <a:rPr lang="en-US" sz="900" b="0" i="0" u="none" strike="noStrike">
                          <a:solidFill>
                            <a:srgbClr val="000000"/>
                          </a:solidFill>
                          <a:effectLst/>
                          <a:latin typeface="Segoe UI" panose="020B0502040204020203" pitchFamily="34" charset="0"/>
                        </a:rPr>
                        <a:t>Virtual Machines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52%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D9A9A"/>
                    </a:solidFill>
                  </a:tcPr>
                </a:tc>
                <a:tc>
                  <a:txBody>
                    <a:bodyPr/>
                    <a:lstStyle/>
                    <a:p>
                      <a:pPr algn="ctr" fontAlgn="b"/>
                      <a:r>
                        <a:rPr lang="en-US" sz="900" b="0" i="0" u="none" strike="noStrike">
                          <a:solidFill>
                            <a:srgbClr val="000000"/>
                          </a:solidFill>
                          <a:effectLst/>
                          <a:latin typeface="Segoe UI" panose="020B0502040204020203" pitchFamily="34" charset="0"/>
                        </a:rPr>
                        <a:t>65%</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48080"/>
                    </a:solidFill>
                  </a:tcPr>
                </a:tc>
                <a:tc>
                  <a:txBody>
                    <a:bodyPr/>
                    <a:lstStyle/>
                    <a:p>
                      <a:pPr algn="ctr" fontAlgn="b"/>
                      <a:r>
                        <a:rPr lang="en-US" sz="900" b="0" i="0" u="none" strike="noStrike" dirty="0">
                          <a:solidFill>
                            <a:srgbClr val="000000"/>
                          </a:solidFill>
                          <a:effectLst/>
                          <a:latin typeface="Segoe UI" panose="020B0502040204020203" pitchFamily="34" charset="0"/>
                        </a:rPr>
                        <a:t>72%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b"/>
                      <a:r>
                        <a:rPr lang="en-US" sz="900" b="0" i="0" u="none" strike="noStrike" dirty="0">
                          <a:solidFill>
                            <a:srgbClr val="000000"/>
                          </a:solidFill>
                          <a:effectLst/>
                          <a:latin typeface="Segoe UI" panose="020B0502040204020203" pitchFamily="34" charset="0"/>
                        </a:rPr>
                        <a:t>47%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2A2"/>
                    </a:solidFill>
                  </a:tcPr>
                </a:tc>
                <a:tc>
                  <a:txBody>
                    <a:bodyPr/>
                    <a:lstStyle/>
                    <a:p>
                      <a:pPr algn="ctr" fontAlgn="b"/>
                      <a:r>
                        <a:rPr lang="en-US" sz="900" b="0" i="0" u="none" strike="noStrike">
                          <a:solidFill>
                            <a:srgbClr val="000000"/>
                          </a:solidFill>
                          <a:effectLst/>
                          <a:latin typeface="Segoe UI" panose="020B0502040204020203" pitchFamily="34" charset="0"/>
                        </a:rPr>
                        <a:t>17%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DEDE"/>
                    </a:solidFill>
                  </a:tcPr>
                </a:tc>
                <a:tc>
                  <a:txBody>
                    <a:bodyPr/>
                    <a:lstStyle/>
                    <a:p>
                      <a:pPr algn="ctr" fontAlgn="b"/>
                      <a:r>
                        <a:rPr lang="en-US" sz="900" b="0" i="0" u="none" strike="noStrike" dirty="0">
                          <a:solidFill>
                            <a:srgbClr val="000000"/>
                          </a:solidFill>
                          <a:effectLst/>
                          <a:latin typeface="Segoe UI" panose="020B0502040204020203" pitchFamily="34" charset="0"/>
                        </a:rPr>
                        <a:t>56%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49191"/>
                    </a:solidFill>
                  </a:tcPr>
                </a:tc>
              </a:tr>
              <a:tr h="185737">
                <a:tc>
                  <a:txBody>
                    <a:bodyPr/>
                    <a:lstStyle/>
                    <a:p>
                      <a:pPr algn="l" fontAlgn="b"/>
                      <a:r>
                        <a:rPr lang="en-US" sz="900" b="0" i="0" u="none" strike="noStrike">
                          <a:solidFill>
                            <a:srgbClr val="000000"/>
                          </a:solidFill>
                          <a:effectLst/>
                          <a:latin typeface="Segoe UI" panose="020B0502040204020203" pitchFamily="34" charset="0"/>
                        </a:rPr>
                        <a:t>SQLDB</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8%</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0F0"/>
                    </a:solidFill>
                  </a:tcPr>
                </a:tc>
                <a:tc>
                  <a:txBody>
                    <a:bodyPr/>
                    <a:lstStyle/>
                    <a:p>
                      <a:pPr algn="ctr" fontAlgn="b"/>
                      <a:r>
                        <a:rPr lang="en-US" sz="900" b="0" i="0" u="none" strike="noStrike">
                          <a:solidFill>
                            <a:srgbClr val="000000"/>
                          </a:solidFill>
                          <a:effectLst/>
                          <a:latin typeface="Segoe UI" panose="020B0502040204020203" pitchFamily="34" charset="0"/>
                        </a:rPr>
                        <a:t>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7F7"/>
                    </a:solidFill>
                  </a:tcPr>
                </a:tc>
                <a:tc>
                  <a:txBody>
                    <a:bodyPr/>
                    <a:lstStyle/>
                    <a:p>
                      <a:pPr algn="ctr" fontAlgn="b"/>
                      <a:r>
                        <a:rPr lang="en-US" sz="900" b="0" i="0" u="none" strike="noStrike" dirty="0">
                          <a:solidFill>
                            <a:srgbClr val="000000"/>
                          </a:solidFill>
                          <a:effectLst/>
                          <a:latin typeface="Segoe UI" panose="020B0502040204020203" pitchFamily="34" charset="0"/>
                        </a:rPr>
                        <a:t>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7F7"/>
                    </a:solidFill>
                  </a:tcPr>
                </a:tc>
                <a:tc>
                  <a:txBody>
                    <a:bodyPr/>
                    <a:lstStyle/>
                    <a:p>
                      <a:pPr algn="ctr" fontAlgn="b"/>
                      <a:r>
                        <a:rPr lang="en-US" sz="900" b="0" i="0" u="none" strike="noStrike" dirty="0">
                          <a:solidFill>
                            <a:srgbClr val="000000"/>
                          </a:solidFill>
                          <a:effectLst/>
                          <a:latin typeface="Segoe UI" panose="020B0502040204020203" pitchFamily="34" charset="0"/>
                        </a:rPr>
                        <a:t>13%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5E5"/>
                    </a:solidFill>
                  </a:tcPr>
                </a:tc>
                <a:tc>
                  <a:txBody>
                    <a:bodyPr/>
                    <a:lstStyle/>
                    <a:p>
                      <a:pPr algn="ctr" fontAlgn="b"/>
                      <a:r>
                        <a:rPr lang="en-US" sz="900" b="0" i="0" u="none" strike="noStrike">
                          <a:solidFill>
                            <a:srgbClr val="000000"/>
                          </a:solidFill>
                          <a:effectLst/>
                          <a:latin typeface="Segoe UI" panose="020B0502040204020203" pitchFamily="34" charset="0"/>
                        </a:rPr>
                        <a:t>17%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DFDF"/>
                    </a:solidFill>
                  </a:tcPr>
                </a:tc>
                <a:tc>
                  <a:txBody>
                    <a:bodyPr/>
                    <a:lstStyle/>
                    <a:p>
                      <a:pPr algn="ctr" fontAlgn="b"/>
                      <a:r>
                        <a:rPr lang="en-US" sz="900" b="0" i="0" u="none" strike="noStrike" dirty="0">
                          <a:solidFill>
                            <a:srgbClr val="000000"/>
                          </a:solidFill>
                          <a:effectLst/>
                          <a:latin typeface="Segoe UI" panose="020B0502040204020203" pitchFamily="34" charset="0"/>
                        </a:rPr>
                        <a:t>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r>
              <a:tr h="185737">
                <a:tc>
                  <a:txBody>
                    <a:bodyPr/>
                    <a:lstStyle/>
                    <a:p>
                      <a:pPr algn="l" fontAlgn="b"/>
                      <a:r>
                        <a:rPr lang="en-US" sz="900" b="0" i="0" u="none" strike="noStrike">
                          <a:solidFill>
                            <a:srgbClr val="000000"/>
                          </a:solidFill>
                          <a:effectLst/>
                          <a:latin typeface="Segoe UI" panose="020B0502040204020203" pitchFamily="34" charset="0"/>
                        </a:rPr>
                        <a:t>Cloud Services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21%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D5D5"/>
                    </a:solidFill>
                  </a:tcPr>
                </a:tc>
                <a:tc>
                  <a:txBody>
                    <a:bodyPr/>
                    <a:lstStyle/>
                    <a:p>
                      <a:pPr algn="ctr" fontAlgn="b"/>
                      <a:r>
                        <a:rPr lang="en-US" sz="900" b="0" i="0" u="none" strike="noStrike">
                          <a:solidFill>
                            <a:srgbClr val="000000"/>
                          </a:solidFill>
                          <a:effectLst/>
                          <a:latin typeface="Segoe UI" panose="020B0502040204020203" pitchFamily="34" charset="0"/>
                        </a:rPr>
                        <a:t>9%</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EEE"/>
                    </a:solidFill>
                  </a:tcPr>
                </a:tc>
                <a:tc>
                  <a:txBody>
                    <a:bodyPr/>
                    <a:lstStyle/>
                    <a:p>
                      <a:pPr algn="ctr" fontAlgn="b"/>
                      <a:r>
                        <a:rPr lang="en-US" sz="900" b="0" i="0" u="none" strike="noStrike">
                          <a:solidFill>
                            <a:srgbClr val="000000"/>
                          </a:solidFill>
                          <a:effectLst/>
                          <a:latin typeface="Segoe UI" panose="020B0502040204020203" pitchFamily="34" charset="0"/>
                        </a:rPr>
                        <a:t>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2F2"/>
                    </a:solidFill>
                  </a:tcPr>
                </a:tc>
                <a:tc>
                  <a:txBody>
                    <a:bodyPr/>
                    <a:lstStyle/>
                    <a:p>
                      <a:pPr algn="ctr" fontAlgn="b"/>
                      <a:r>
                        <a:rPr lang="en-US" sz="900" b="0" i="0" u="none" strike="noStrike" dirty="0">
                          <a:solidFill>
                            <a:srgbClr val="000000"/>
                          </a:solidFill>
                          <a:effectLst/>
                          <a:latin typeface="Segoe UI" panose="020B0502040204020203" pitchFamily="34" charset="0"/>
                        </a:rPr>
                        <a:t>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fontAlgn="b"/>
                      <a:r>
                        <a:rPr lang="en-US" sz="900" b="0" i="0" u="none" strike="noStrike" dirty="0">
                          <a:solidFill>
                            <a:srgbClr val="000000"/>
                          </a:solidFill>
                          <a:effectLst/>
                          <a:latin typeface="Segoe UI" panose="020B0502040204020203" pitchFamily="34" charset="0"/>
                        </a:rPr>
                        <a:t>13%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E5E5"/>
                    </a:solidFill>
                  </a:tcPr>
                </a:tc>
                <a:tc>
                  <a:txBody>
                    <a:bodyPr/>
                    <a:lstStyle/>
                    <a:p>
                      <a:pPr algn="ctr" fontAlgn="b"/>
                      <a:r>
                        <a:rPr lang="en-US" sz="900" b="0" i="0" u="none" strike="noStrike" dirty="0">
                          <a:solidFill>
                            <a:srgbClr val="000000"/>
                          </a:solidFill>
                          <a:effectLst/>
                          <a:latin typeface="Segoe UI" panose="020B0502040204020203" pitchFamily="34" charset="0"/>
                        </a:rPr>
                        <a:t>17%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DEDE"/>
                    </a:solidFill>
                  </a:tcPr>
                </a:tc>
              </a:tr>
              <a:tr h="185737">
                <a:tc>
                  <a:txBody>
                    <a:bodyPr/>
                    <a:lstStyle/>
                    <a:p>
                      <a:pPr algn="l" fontAlgn="b"/>
                      <a:r>
                        <a:rPr lang="en-US" sz="900" b="0" i="0" u="none" strike="noStrike">
                          <a:solidFill>
                            <a:srgbClr val="000000"/>
                          </a:solidFill>
                          <a:effectLst/>
                          <a:latin typeface="Segoe UI" panose="020B0502040204020203" pitchFamily="34" charset="0"/>
                        </a:rPr>
                        <a:t>Mobile Services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0.06%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0.03%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0.06%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EFE"/>
                    </a:solidFill>
                  </a:tcPr>
                </a:tc>
                <a:tc>
                  <a:txBody>
                    <a:bodyPr/>
                    <a:lstStyle/>
                    <a:p>
                      <a:pPr algn="ctr" fontAlgn="b"/>
                      <a:r>
                        <a:rPr lang="en-US" sz="900" b="0" i="0" u="none" strike="noStrike" dirty="0">
                          <a:solidFill>
                            <a:srgbClr val="000000"/>
                          </a:solidFill>
                          <a:effectLst/>
                          <a:latin typeface="Segoe UI" panose="020B0502040204020203" pitchFamily="34" charset="0"/>
                        </a:rPr>
                        <a:t>0.06%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0.06%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5737">
                <a:tc>
                  <a:txBody>
                    <a:bodyPr/>
                    <a:lstStyle/>
                    <a:p>
                      <a:pPr algn="l" fontAlgn="b"/>
                      <a:r>
                        <a:rPr lang="en-US" sz="900" b="0" i="0" u="none" strike="noStrike">
                          <a:solidFill>
                            <a:srgbClr val="000000"/>
                          </a:solidFill>
                          <a:effectLst/>
                          <a:latin typeface="Segoe UI" panose="020B0502040204020203" pitchFamily="34" charset="0"/>
                        </a:rPr>
                        <a:t>Virtual Network</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EFE"/>
                    </a:solidFill>
                  </a:tcPr>
                </a:tc>
                <a:tc>
                  <a:txBody>
                    <a:bodyPr/>
                    <a:lstStyle/>
                    <a:p>
                      <a:pPr algn="ctr" fontAlgn="b"/>
                      <a:r>
                        <a:rPr lang="en-US" sz="900" b="0" i="0" u="none" strike="noStrike">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EFE"/>
                    </a:solidFill>
                  </a:tcPr>
                </a:tc>
                <a:tc>
                  <a:txBody>
                    <a:bodyPr/>
                    <a:lstStyle/>
                    <a:p>
                      <a:pPr algn="ctr" fontAlgn="b"/>
                      <a:r>
                        <a:rPr lang="en-US" sz="900" b="0" i="0" u="none" strike="noStrike">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DFD"/>
                    </a:solidFill>
                  </a:tcPr>
                </a:tc>
                <a:tc>
                  <a:txBody>
                    <a:bodyPr/>
                    <a:lstStyle/>
                    <a:p>
                      <a:pPr algn="ctr" fontAlgn="b"/>
                      <a:r>
                        <a:rPr lang="en-US" sz="900" b="0" i="0" u="none" strike="noStrike">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ctr" fontAlgn="b"/>
                      <a:r>
                        <a:rPr lang="en-US" sz="900" b="0" i="0" u="none" strike="noStrike" dirty="0">
                          <a:solidFill>
                            <a:srgbClr val="000000"/>
                          </a:solidFill>
                          <a:effectLst/>
                          <a:latin typeface="Segoe UI" panose="020B0502040204020203" pitchFamily="34" charset="0"/>
                        </a:rPr>
                        <a:t>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9F9"/>
                    </a:solidFill>
                  </a:tcPr>
                </a:tc>
                <a:tc>
                  <a:txBody>
                    <a:bodyPr/>
                    <a:lstStyle/>
                    <a:p>
                      <a:pPr algn="ctr" fontAlgn="b"/>
                      <a:r>
                        <a:rPr lang="en-US" sz="900" b="0" i="0" u="none" strike="noStrike" dirty="0">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EFE"/>
                    </a:solidFill>
                  </a:tcPr>
                </a:tc>
              </a:tr>
              <a:tr h="185737">
                <a:tc>
                  <a:txBody>
                    <a:bodyPr/>
                    <a:lstStyle/>
                    <a:p>
                      <a:pPr algn="l" fontAlgn="b"/>
                      <a:r>
                        <a:rPr lang="en-US" sz="900" b="0" i="0" u="none" strike="noStrike">
                          <a:solidFill>
                            <a:srgbClr val="000000"/>
                          </a:solidFill>
                          <a:effectLst/>
                          <a:latin typeface="Segoe UI" panose="020B0502040204020203" pitchFamily="34" charset="0"/>
                        </a:rPr>
                        <a:t>Service Bus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0.23%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0.11%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0.30%</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EFE"/>
                    </a:solidFill>
                  </a:tcPr>
                </a:tc>
                <a:tc>
                  <a:txBody>
                    <a:bodyPr/>
                    <a:lstStyle/>
                    <a:p>
                      <a:pPr algn="ctr" fontAlgn="b"/>
                      <a:r>
                        <a:rPr lang="en-US" sz="900" b="0" i="0" u="none" strike="noStrike" dirty="0">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EFE"/>
                    </a:solidFill>
                  </a:tcPr>
                </a:tc>
                <a:tc>
                  <a:txBody>
                    <a:bodyPr/>
                    <a:lstStyle/>
                    <a:p>
                      <a:pPr algn="ctr" fontAlgn="b"/>
                      <a:r>
                        <a:rPr lang="en-US" sz="900" b="0" i="0" u="none" strike="noStrike" dirty="0">
                          <a:solidFill>
                            <a:srgbClr val="000000"/>
                          </a:solidFill>
                          <a:effectLst/>
                          <a:latin typeface="Segoe UI" panose="020B0502040204020203" pitchFamily="34" charset="0"/>
                        </a:rPr>
                        <a:t>0.23%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5737">
                <a:tc>
                  <a:txBody>
                    <a:bodyPr/>
                    <a:lstStyle/>
                    <a:p>
                      <a:pPr algn="l" fontAlgn="b"/>
                      <a:r>
                        <a:rPr lang="en-US" sz="900" b="0" i="0" u="none" strike="noStrike">
                          <a:solidFill>
                            <a:srgbClr val="000000"/>
                          </a:solidFill>
                          <a:effectLst/>
                          <a:latin typeface="Segoe UI" panose="020B0502040204020203" pitchFamily="34" charset="0"/>
                        </a:rPr>
                        <a:t>Notification Hubs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0.02%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0.01%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0.01%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000000"/>
                          </a:solidFill>
                          <a:effectLst/>
                          <a:latin typeface="Segoe UI" panose="020B0502040204020203" pitchFamily="34" charset="0"/>
                        </a:rPr>
                        <a:t>0.11%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0.07%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000000"/>
                          </a:solidFill>
                          <a:effectLst/>
                          <a:latin typeface="Segoe UI" panose="020B0502040204020203" pitchFamily="34" charset="0"/>
                        </a:rPr>
                        <a:t>0.02%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27" name="Table 26"/>
          <p:cNvGraphicFramePr>
            <a:graphicFrameLocks noGrp="1"/>
          </p:cNvGraphicFramePr>
          <p:nvPr>
            <p:extLst/>
          </p:nvPr>
        </p:nvGraphicFramePr>
        <p:xfrm>
          <a:off x="727377" y="3501149"/>
          <a:ext cx="5317163" cy="2228844"/>
        </p:xfrm>
        <a:graphic>
          <a:graphicData uri="http://schemas.openxmlformats.org/drawingml/2006/table">
            <a:tbl>
              <a:tblPr/>
              <a:tblGrid>
                <a:gridCol w="1387846"/>
                <a:gridCol w="920168"/>
                <a:gridCol w="581159"/>
                <a:gridCol w="605373"/>
                <a:gridCol w="540800"/>
                <a:gridCol w="702233"/>
                <a:gridCol w="579584"/>
              </a:tblGrid>
              <a:tr h="185737">
                <a:tc gridSpan="7">
                  <a:txBody>
                    <a:bodyPr/>
                    <a:lstStyle/>
                    <a:p>
                      <a:pPr algn="ctr" fontAlgn="b"/>
                      <a:r>
                        <a:rPr lang="en-US" sz="1000" b="1" i="0" u="none" strike="noStrike" dirty="0">
                          <a:solidFill>
                            <a:srgbClr val="FFFFFF"/>
                          </a:solidFill>
                          <a:effectLst/>
                          <a:latin typeface="Segoe UI" panose="020B0502040204020203" pitchFamily="34" charset="0"/>
                        </a:rPr>
                        <a:t>Service Adoption within </a:t>
                      </a:r>
                      <a:r>
                        <a:rPr lang="en-US" sz="1000" b="1" i="0" u="none" strike="noStrike" dirty="0" smtClean="0">
                          <a:solidFill>
                            <a:srgbClr val="FFFFFF"/>
                          </a:solidFill>
                          <a:effectLst/>
                          <a:latin typeface="Segoe UI" panose="020B0502040204020203" pitchFamily="34" charset="0"/>
                        </a:rPr>
                        <a:t>clusters</a:t>
                      </a:r>
                      <a:endParaRPr lang="en-US" sz="1000" b="1" i="0" u="none" strike="noStrike" dirty="0">
                        <a:solidFill>
                          <a:srgbClr val="FFFFFF"/>
                        </a:solidFill>
                        <a:effectLst/>
                        <a:latin typeface="Segoe UI" panose="020B0502040204020203" pitchFamily="34" charset="0"/>
                      </a:endParaRP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0505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5737">
                <a:tc>
                  <a:txBody>
                    <a:bodyPr/>
                    <a:lstStyle/>
                    <a:p>
                      <a:pPr algn="ctr" fontAlgn="ctr"/>
                      <a:r>
                        <a:rPr lang="en-US" sz="900" b="0" i="0" u="none" strike="noStrike" dirty="0">
                          <a:solidFill>
                            <a:srgbClr val="FFFFFF"/>
                          </a:solidFill>
                          <a:effectLst/>
                          <a:latin typeface="Segoe UI" panose="020B0502040204020203" pitchFamily="34" charset="0"/>
                        </a:rPr>
                        <a:t>Service</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a:solidFill>
                            <a:srgbClr val="FFFFFF"/>
                          </a:solidFill>
                          <a:effectLst/>
                          <a:latin typeface="Segoe UI" panose="020B0502040204020203" pitchFamily="34" charset="0"/>
                        </a:rPr>
                        <a:t>Deeply Engaged</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a:solidFill>
                            <a:srgbClr val="FFFFFF"/>
                          </a:solidFill>
                          <a:effectLst/>
                          <a:latin typeface="Segoe UI" panose="020B0502040204020203" pitchFamily="34" charset="0"/>
                        </a:rPr>
                        <a:t>Potentials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a:solidFill>
                            <a:srgbClr val="FFFFFF"/>
                          </a:solidFill>
                          <a:effectLst/>
                          <a:latin typeface="Segoe UI" panose="020B0502040204020203" pitchFamily="34" charset="0"/>
                        </a:rPr>
                        <a:t>Evaluators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a:solidFill>
                            <a:srgbClr val="FFFFFF"/>
                          </a:solidFill>
                          <a:effectLst/>
                          <a:latin typeface="Segoe UI" panose="020B0502040204020203" pitchFamily="34" charset="0"/>
                        </a:rPr>
                        <a:t>Dabblers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a:solidFill>
                            <a:srgbClr val="FFFFFF"/>
                          </a:solidFill>
                          <a:effectLst/>
                          <a:latin typeface="Segoe UI" panose="020B0502040204020203" pitchFamily="34" charset="0"/>
                        </a:rPr>
                        <a:t>Disengaged</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ctr"/>
                      <a:r>
                        <a:rPr lang="en-US" sz="900" b="0" i="0" u="none" strike="noStrike" dirty="0">
                          <a:solidFill>
                            <a:srgbClr val="FFFFFF"/>
                          </a:solidFill>
                          <a:effectLst/>
                          <a:latin typeface="Segoe UI" panose="020B0502040204020203" pitchFamily="34" charset="0"/>
                        </a:rPr>
                        <a:t>Active</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r>
              <a:tr h="185737">
                <a:tc>
                  <a:txBody>
                    <a:bodyPr/>
                    <a:lstStyle/>
                    <a:p>
                      <a:pPr algn="l" fontAlgn="ctr"/>
                      <a:r>
                        <a:rPr lang="en-US" sz="900" b="0" i="0" u="none" strike="noStrike">
                          <a:solidFill>
                            <a:srgbClr val="000000"/>
                          </a:solidFill>
                          <a:effectLst/>
                          <a:latin typeface="Segoe UI" panose="020B0502040204020203" pitchFamily="34" charset="0"/>
                        </a:rPr>
                        <a:t>Storage</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Segoe UI" panose="020B0502040204020203" pitchFamily="34" charset="0"/>
                        </a:rPr>
                        <a:t>99%</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en-US" sz="900" b="0" i="0" u="none" strike="noStrike">
                          <a:solidFill>
                            <a:srgbClr val="000000"/>
                          </a:solidFill>
                          <a:effectLst/>
                          <a:latin typeface="Segoe UI" panose="020B0502040204020203" pitchFamily="34" charset="0"/>
                        </a:rPr>
                        <a:t>71%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D9A9A"/>
                    </a:solidFill>
                  </a:tcPr>
                </a:tc>
                <a:tc>
                  <a:txBody>
                    <a:bodyPr/>
                    <a:lstStyle/>
                    <a:p>
                      <a:pPr algn="ctr" fontAlgn="ctr"/>
                      <a:r>
                        <a:rPr lang="en-US" sz="900" b="0" i="0" u="none" strike="noStrike">
                          <a:solidFill>
                            <a:srgbClr val="000000"/>
                          </a:solidFill>
                          <a:effectLst/>
                          <a:latin typeface="Segoe UI" panose="020B0502040204020203" pitchFamily="34" charset="0"/>
                        </a:rPr>
                        <a:t>92%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7C7C"/>
                    </a:solidFill>
                  </a:tcPr>
                </a:tc>
                <a:tc>
                  <a:txBody>
                    <a:bodyPr/>
                    <a:lstStyle/>
                    <a:p>
                      <a:pPr algn="ctr" fontAlgn="ctr"/>
                      <a:r>
                        <a:rPr lang="en-US" sz="900" b="0" i="0" u="none" strike="noStrike">
                          <a:solidFill>
                            <a:srgbClr val="000000"/>
                          </a:solidFill>
                          <a:effectLst/>
                          <a:latin typeface="Segoe UI" panose="020B0502040204020203" pitchFamily="34" charset="0"/>
                        </a:rPr>
                        <a:t>64%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4A4"/>
                    </a:solidFill>
                  </a:tcPr>
                </a:tc>
                <a:tc>
                  <a:txBody>
                    <a:bodyPr/>
                    <a:lstStyle/>
                    <a:p>
                      <a:pPr algn="ctr" fontAlgn="ctr"/>
                      <a:r>
                        <a:rPr lang="en-US" sz="900" b="0" i="0" u="none" strike="noStrike">
                          <a:solidFill>
                            <a:srgbClr val="000000"/>
                          </a:solidFill>
                          <a:effectLst/>
                          <a:latin typeface="Segoe UI" panose="020B0502040204020203" pitchFamily="34" charset="0"/>
                        </a:rPr>
                        <a:t>68%</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9E9E"/>
                    </a:solidFill>
                  </a:tcPr>
                </a:tc>
                <a:tc>
                  <a:txBody>
                    <a:bodyPr/>
                    <a:lstStyle/>
                    <a:p>
                      <a:pPr algn="ctr" fontAlgn="ctr"/>
                      <a:r>
                        <a:rPr lang="en-US" sz="900" b="0" i="0" u="none" strike="noStrike">
                          <a:solidFill>
                            <a:srgbClr val="000000"/>
                          </a:solidFill>
                          <a:effectLst/>
                          <a:latin typeface="Segoe UI" panose="020B0502040204020203" pitchFamily="34" charset="0"/>
                        </a:rPr>
                        <a:t>79%</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18E8E"/>
                    </a:solidFill>
                  </a:tcPr>
                </a:tc>
              </a:tr>
              <a:tr h="185737">
                <a:tc>
                  <a:txBody>
                    <a:bodyPr/>
                    <a:lstStyle/>
                    <a:p>
                      <a:pPr algn="l" fontAlgn="ctr"/>
                      <a:r>
                        <a:rPr lang="en-US" sz="900" b="0" i="0" u="none" strike="noStrike" dirty="0" smtClean="0">
                          <a:solidFill>
                            <a:srgbClr val="000000"/>
                          </a:solidFill>
                          <a:effectLst/>
                          <a:latin typeface="Segoe UI" panose="020B0502040204020203" pitchFamily="34" charset="0"/>
                        </a:rPr>
                        <a:t>Bandwidth- </a:t>
                      </a:r>
                      <a:r>
                        <a:rPr lang="en-US" sz="900" b="0" i="0" u="none" strike="noStrike" dirty="0">
                          <a:solidFill>
                            <a:srgbClr val="000000"/>
                          </a:solidFill>
                          <a:effectLst/>
                          <a:latin typeface="Segoe UI" panose="020B0502040204020203" pitchFamily="34" charset="0"/>
                        </a:rPr>
                        <a:t>Data Transfer</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99%</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67272"/>
                    </a:solidFill>
                  </a:tcPr>
                </a:tc>
                <a:tc>
                  <a:txBody>
                    <a:bodyPr/>
                    <a:lstStyle/>
                    <a:p>
                      <a:pPr algn="ctr" fontAlgn="ctr"/>
                      <a:r>
                        <a:rPr lang="en-US" sz="900" b="0" i="0" u="none" strike="noStrike">
                          <a:solidFill>
                            <a:srgbClr val="000000"/>
                          </a:solidFill>
                          <a:effectLst/>
                          <a:latin typeface="Segoe UI" panose="020B0502040204020203" pitchFamily="34" charset="0"/>
                        </a:rPr>
                        <a:t>76%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69393"/>
                    </a:solidFill>
                  </a:tcPr>
                </a:tc>
                <a:tc>
                  <a:txBody>
                    <a:bodyPr/>
                    <a:lstStyle/>
                    <a:p>
                      <a:pPr algn="ctr" fontAlgn="ctr"/>
                      <a:r>
                        <a:rPr lang="en-US" sz="900" b="0" i="0" u="none" strike="noStrike">
                          <a:solidFill>
                            <a:srgbClr val="000000"/>
                          </a:solidFill>
                          <a:effectLst/>
                          <a:latin typeface="Segoe UI" panose="020B0502040204020203" pitchFamily="34" charset="0"/>
                        </a:rPr>
                        <a:t>97%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87474"/>
                    </a:solidFill>
                  </a:tcPr>
                </a:tc>
                <a:tc>
                  <a:txBody>
                    <a:bodyPr/>
                    <a:lstStyle/>
                    <a:p>
                      <a:pPr algn="ctr" fontAlgn="ctr"/>
                      <a:r>
                        <a:rPr lang="en-US" sz="900" b="0" i="0" u="none" strike="noStrike">
                          <a:solidFill>
                            <a:srgbClr val="000000"/>
                          </a:solidFill>
                          <a:effectLst/>
                          <a:latin typeface="Segoe UI" panose="020B0502040204020203" pitchFamily="34" charset="0"/>
                        </a:rPr>
                        <a:t>99%</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67272"/>
                    </a:solidFill>
                  </a:tcPr>
                </a:tc>
                <a:tc>
                  <a:txBody>
                    <a:bodyPr/>
                    <a:lstStyle/>
                    <a:p>
                      <a:pPr algn="ctr" fontAlgn="ctr"/>
                      <a:r>
                        <a:rPr lang="en-US" sz="900" b="0" i="0" u="none" strike="noStrike">
                          <a:solidFill>
                            <a:srgbClr val="000000"/>
                          </a:solidFill>
                          <a:effectLst/>
                          <a:latin typeface="Segoe UI" panose="020B0502040204020203" pitchFamily="34" charset="0"/>
                        </a:rPr>
                        <a:t>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7F7"/>
                    </a:solidFill>
                  </a:tcPr>
                </a:tc>
                <a:tc>
                  <a:txBody>
                    <a:bodyPr/>
                    <a:lstStyle/>
                    <a:p>
                      <a:pPr algn="ctr" fontAlgn="ctr"/>
                      <a:r>
                        <a:rPr lang="en-US" sz="900" b="0" i="0" u="none" strike="noStrike">
                          <a:solidFill>
                            <a:srgbClr val="000000"/>
                          </a:solidFill>
                          <a:effectLst/>
                          <a:latin typeface="Segoe UI" panose="020B0502040204020203" pitchFamily="34" charset="0"/>
                        </a:rPr>
                        <a:t>70%</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E9B9B"/>
                    </a:solidFill>
                  </a:tcPr>
                </a:tc>
              </a:tr>
              <a:tr h="185737">
                <a:tc>
                  <a:txBody>
                    <a:bodyPr/>
                    <a:lstStyle/>
                    <a:p>
                      <a:pPr algn="l" fontAlgn="ctr"/>
                      <a:r>
                        <a:rPr lang="en-US" sz="900" b="0" i="0" u="none" strike="noStrike">
                          <a:solidFill>
                            <a:srgbClr val="000000"/>
                          </a:solidFill>
                          <a:effectLst/>
                          <a:latin typeface="Segoe UI" panose="020B0502040204020203" pitchFamily="34" charset="0"/>
                        </a:rPr>
                        <a:t>Websites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84%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A8787"/>
                    </a:solidFill>
                  </a:tcPr>
                </a:tc>
                <a:tc>
                  <a:txBody>
                    <a:bodyPr/>
                    <a:lstStyle/>
                    <a:p>
                      <a:pPr algn="ctr" fontAlgn="ctr"/>
                      <a:r>
                        <a:rPr lang="en-US" sz="900" b="0" i="0" u="none" strike="noStrike">
                          <a:solidFill>
                            <a:srgbClr val="000000"/>
                          </a:solidFill>
                          <a:effectLst/>
                          <a:latin typeface="Segoe UI" panose="020B0502040204020203" pitchFamily="34" charset="0"/>
                        </a:rPr>
                        <a:t>41%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C5C5"/>
                    </a:solidFill>
                  </a:tcPr>
                </a:tc>
                <a:tc>
                  <a:txBody>
                    <a:bodyPr/>
                    <a:lstStyle/>
                    <a:p>
                      <a:pPr algn="ctr" fontAlgn="ctr"/>
                      <a:r>
                        <a:rPr lang="en-US" sz="900" b="0" i="0" u="none" strike="noStrike">
                          <a:solidFill>
                            <a:srgbClr val="000000"/>
                          </a:solidFill>
                          <a:effectLst/>
                          <a:latin typeface="Segoe UI" panose="020B0502040204020203" pitchFamily="34" charset="0"/>
                        </a:rPr>
                        <a:t>46%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DBD"/>
                    </a:solidFill>
                  </a:tcPr>
                </a:tc>
                <a:tc>
                  <a:txBody>
                    <a:bodyPr/>
                    <a:lstStyle/>
                    <a:p>
                      <a:pPr algn="ctr" fontAlgn="ctr"/>
                      <a:r>
                        <a:rPr lang="en-US" sz="900" b="0" i="0" u="none" strike="noStrike">
                          <a:solidFill>
                            <a:srgbClr val="000000"/>
                          </a:solidFill>
                          <a:effectLst/>
                          <a:latin typeface="Segoe UI" panose="020B0502040204020203" pitchFamily="34" charset="0"/>
                        </a:rPr>
                        <a:t>72%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9898"/>
                    </a:solidFill>
                  </a:tcPr>
                </a:tc>
                <a:tc>
                  <a:txBody>
                    <a:bodyPr/>
                    <a:lstStyle/>
                    <a:p>
                      <a:pPr algn="ctr" fontAlgn="ctr"/>
                      <a:r>
                        <a:rPr lang="en-US" sz="900" b="0" i="0" u="none" strike="noStrike">
                          <a:solidFill>
                            <a:srgbClr val="000000"/>
                          </a:solidFill>
                          <a:effectLst/>
                          <a:latin typeface="Segoe UI" panose="020B0502040204020203" pitchFamily="34" charset="0"/>
                        </a:rPr>
                        <a:t>31%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4D4"/>
                    </a:solidFill>
                  </a:tcPr>
                </a:tc>
                <a:tc>
                  <a:txBody>
                    <a:bodyPr/>
                    <a:lstStyle/>
                    <a:p>
                      <a:pPr algn="ctr" fontAlgn="ctr"/>
                      <a:r>
                        <a:rPr lang="en-US" sz="900" b="0" i="0" u="none" strike="noStrike">
                          <a:solidFill>
                            <a:srgbClr val="000000"/>
                          </a:solidFill>
                          <a:effectLst/>
                          <a:latin typeface="Segoe UI" panose="020B0502040204020203" pitchFamily="34" charset="0"/>
                        </a:rPr>
                        <a:t>45%</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BFBF"/>
                    </a:solidFill>
                  </a:tcPr>
                </a:tc>
              </a:tr>
              <a:tr h="185737">
                <a:tc>
                  <a:txBody>
                    <a:bodyPr/>
                    <a:lstStyle/>
                    <a:p>
                      <a:pPr algn="l" fontAlgn="ctr"/>
                      <a:r>
                        <a:rPr lang="en-US" sz="900" b="0" i="0" u="none" strike="noStrike">
                          <a:solidFill>
                            <a:srgbClr val="000000"/>
                          </a:solidFill>
                          <a:effectLst/>
                          <a:latin typeface="Segoe UI" panose="020B0502040204020203" pitchFamily="34" charset="0"/>
                        </a:rPr>
                        <a:t>Virtual Machines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75%</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79393"/>
                    </a:solidFill>
                  </a:tcPr>
                </a:tc>
                <a:tc>
                  <a:txBody>
                    <a:bodyPr/>
                    <a:lstStyle/>
                    <a:p>
                      <a:pPr algn="ctr" fontAlgn="ctr"/>
                      <a:r>
                        <a:rPr lang="en-US" sz="900" b="0" i="0" u="none" strike="noStrike">
                          <a:solidFill>
                            <a:srgbClr val="000000"/>
                          </a:solidFill>
                          <a:effectLst/>
                          <a:latin typeface="Segoe UI" panose="020B0502040204020203" pitchFamily="34" charset="0"/>
                        </a:rPr>
                        <a:t>40%</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8C7C7"/>
                    </a:solidFill>
                  </a:tcPr>
                </a:tc>
                <a:tc>
                  <a:txBody>
                    <a:bodyPr/>
                    <a:lstStyle/>
                    <a:p>
                      <a:pPr algn="ctr" fontAlgn="ctr"/>
                      <a:r>
                        <a:rPr lang="en-US" sz="900" b="0" i="0" u="none" strike="noStrike">
                          <a:solidFill>
                            <a:srgbClr val="000000"/>
                          </a:solidFill>
                          <a:effectLst/>
                          <a:latin typeface="Segoe UI" panose="020B0502040204020203" pitchFamily="34" charset="0"/>
                        </a:rPr>
                        <a:t>72%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C9999"/>
                    </a:solidFill>
                  </a:tcPr>
                </a:tc>
                <a:tc>
                  <a:txBody>
                    <a:bodyPr/>
                    <a:lstStyle/>
                    <a:p>
                      <a:pPr algn="ctr" fontAlgn="ctr"/>
                      <a:r>
                        <a:rPr lang="en-US" sz="900" b="0" i="0" u="none" strike="noStrike">
                          <a:solidFill>
                            <a:srgbClr val="000000"/>
                          </a:solidFill>
                          <a:effectLst/>
                          <a:latin typeface="Segoe UI" panose="020B0502040204020203" pitchFamily="34" charset="0"/>
                        </a:rPr>
                        <a:t>32%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2D2"/>
                    </a:solidFill>
                  </a:tcPr>
                </a:tc>
                <a:tc>
                  <a:txBody>
                    <a:bodyPr/>
                    <a:lstStyle/>
                    <a:p>
                      <a:pPr algn="ctr" fontAlgn="ctr"/>
                      <a:r>
                        <a:rPr lang="en-US" sz="900" b="0" i="0" u="none" strike="noStrike">
                          <a:solidFill>
                            <a:srgbClr val="000000"/>
                          </a:solidFill>
                          <a:effectLst/>
                          <a:latin typeface="Segoe UI" panose="020B0502040204020203" pitchFamily="34" charset="0"/>
                        </a:rPr>
                        <a:t>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FAFA"/>
                    </a:solidFill>
                  </a:tcPr>
                </a:tc>
                <a:tc>
                  <a:txBody>
                    <a:bodyPr/>
                    <a:lstStyle/>
                    <a:p>
                      <a:pPr algn="ctr" fontAlgn="ctr"/>
                      <a:r>
                        <a:rPr lang="en-US" sz="900" b="0" i="0" u="none" strike="noStrike">
                          <a:solidFill>
                            <a:srgbClr val="000000"/>
                          </a:solidFill>
                          <a:effectLst/>
                          <a:latin typeface="Segoe UI" panose="020B0502040204020203" pitchFamily="34" charset="0"/>
                        </a:rPr>
                        <a:t>45%</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BFBF"/>
                    </a:solidFill>
                  </a:tcPr>
                </a:tc>
              </a:tr>
              <a:tr h="185737">
                <a:tc>
                  <a:txBody>
                    <a:bodyPr/>
                    <a:lstStyle/>
                    <a:p>
                      <a:pPr algn="l" fontAlgn="ctr"/>
                      <a:r>
                        <a:rPr lang="en-US" sz="900" b="0" i="0" u="none" strike="noStrike">
                          <a:solidFill>
                            <a:srgbClr val="000000"/>
                          </a:solidFill>
                          <a:effectLst/>
                          <a:latin typeface="Segoe UI" panose="020B0502040204020203" pitchFamily="34" charset="0"/>
                        </a:rPr>
                        <a:t>SQLDB</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87%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78383"/>
                    </a:solidFill>
                  </a:tcPr>
                </a:tc>
                <a:tc>
                  <a:txBody>
                    <a:bodyPr/>
                    <a:lstStyle/>
                    <a:p>
                      <a:pPr algn="ctr" fontAlgn="ctr"/>
                      <a:r>
                        <a:rPr lang="en-US" sz="900" b="0" i="0" u="none" strike="noStrike">
                          <a:solidFill>
                            <a:srgbClr val="000000"/>
                          </a:solidFill>
                          <a:effectLst/>
                          <a:latin typeface="Segoe UI" panose="020B0502040204020203" pitchFamily="34" charset="0"/>
                        </a:rPr>
                        <a:t>44%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3C1C1"/>
                    </a:solidFill>
                  </a:tcPr>
                </a:tc>
                <a:tc>
                  <a:txBody>
                    <a:bodyPr/>
                    <a:lstStyle/>
                    <a:p>
                      <a:pPr algn="ctr" fontAlgn="ctr"/>
                      <a:r>
                        <a:rPr lang="en-US" sz="900" b="0" i="0" u="none" strike="noStrike">
                          <a:solidFill>
                            <a:srgbClr val="000000"/>
                          </a:solidFill>
                          <a:effectLst/>
                          <a:latin typeface="Segoe UI" panose="020B0502040204020203" pitchFamily="34" charset="0"/>
                        </a:rPr>
                        <a:t>36%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ECCCC"/>
                    </a:solidFill>
                  </a:tcPr>
                </a:tc>
                <a:tc>
                  <a:txBody>
                    <a:bodyPr/>
                    <a:lstStyle/>
                    <a:p>
                      <a:pPr algn="ctr" fontAlgn="ctr"/>
                      <a:r>
                        <a:rPr lang="en-US" sz="900" b="0" i="0" u="none" strike="noStrike">
                          <a:solidFill>
                            <a:srgbClr val="000000"/>
                          </a:solidFill>
                          <a:effectLst/>
                          <a:latin typeface="Segoe UI" panose="020B0502040204020203" pitchFamily="34" charset="0"/>
                        </a:rPr>
                        <a:t>60%</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CAAAA"/>
                    </a:solidFill>
                  </a:tcPr>
                </a:tc>
                <a:tc>
                  <a:txBody>
                    <a:bodyPr/>
                    <a:lstStyle/>
                    <a:p>
                      <a:pPr algn="ctr" fontAlgn="ctr"/>
                      <a:r>
                        <a:rPr lang="en-US" sz="900" b="0" i="0" u="none" strike="noStrike">
                          <a:solidFill>
                            <a:srgbClr val="000000"/>
                          </a:solidFill>
                          <a:effectLst/>
                          <a:latin typeface="Segoe UI" panose="020B0502040204020203" pitchFamily="34" charset="0"/>
                        </a:rPr>
                        <a:t>33%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D0D0"/>
                    </a:solidFill>
                  </a:tcPr>
                </a:tc>
                <a:tc>
                  <a:txBody>
                    <a:bodyPr/>
                    <a:lstStyle/>
                    <a:p>
                      <a:pPr algn="ctr" fontAlgn="ctr"/>
                      <a:r>
                        <a:rPr lang="en-US" sz="900" b="0" i="0" u="none" strike="noStrike">
                          <a:solidFill>
                            <a:srgbClr val="000000"/>
                          </a:solidFill>
                          <a:effectLst/>
                          <a:latin typeface="Segoe UI" panose="020B0502040204020203" pitchFamily="34" charset="0"/>
                        </a:rPr>
                        <a:t>42%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C3C3"/>
                    </a:solidFill>
                  </a:tcPr>
                </a:tc>
              </a:tr>
              <a:tr h="185737">
                <a:tc>
                  <a:txBody>
                    <a:bodyPr/>
                    <a:lstStyle/>
                    <a:p>
                      <a:pPr algn="l" fontAlgn="ctr"/>
                      <a:r>
                        <a:rPr lang="en-US" sz="900" b="0" i="0" u="none" strike="noStrike">
                          <a:solidFill>
                            <a:srgbClr val="000000"/>
                          </a:solidFill>
                          <a:effectLst/>
                          <a:latin typeface="Segoe UI" panose="020B0502040204020203" pitchFamily="34" charset="0"/>
                        </a:rPr>
                        <a:t>Cloud Services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54%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5B3B3"/>
                    </a:solidFill>
                  </a:tcPr>
                </a:tc>
                <a:tc>
                  <a:txBody>
                    <a:bodyPr/>
                    <a:lstStyle/>
                    <a:p>
                      <a:pPr algn="ctr" fontAlgn="ctr"/>
                      <a:r>
                        <a:rPr lang="en-US" sz="900" b="0" i="0" u="none" strike="noStrike">
                          <a:solidFill>
                            <a:srgbClr val="000000"/>
                          </a:solidFill>
                          <a:effectLst/>
                          <a:latin typeface="Segoe UI" panose="020B0502040204020203" pitchFamily="34" charset="0"/>
                        </a:rPr>
                        <a:t>12%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EEE"/>
                    </a:solidFill>
                  </a:tcPr>
                </a:tc>
                <a:tc>
                  <a:txBody>
                    <a:bodyPr/>
                    <a:lstStyle/>
                    <a:p>
                      <a:pPr algn="ctr" fontAlgn="ctr"/>
                      <a:r>
                        <a:rPr lang="en-US" sz="900" b="0" i="0" u="none" strike="noStrike">
                          <a:solidFill>
                            <a:srgbClr val="000000"/>
                          </a:solidFill>
                          <a:effectLst/>
                          <a:latin typeface="Segoe UI" panose="020B0502040204020203" pitchFamily="34" charset="0"/>
                        </a:rPr>
                        <a:t>10%</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F0F0"/>
                    </a:solidFill>
                  </a:tcPr>
                </a:tc>
                <a:tc>
                  <a:txBody>
                    <a:bodyPr/>
                    <a:lstStyle/>
                    <a:p>
                      <a:pPr algn="ctr" fontAlgn="ctr"/>
                      <a:r>
                        <a:rPr lang="en-US" sz="900" b="0" i="0" u="none" strike="noStrike">
                          <a:solidFill>
                            <a:srgbClr val="000000"/>
                          </a:solidFill>
                          <a:effectLst/>
                          <a:latin typeface="Segoe UI" panose="020B0502040204020203" pitchFamily="34" charset="0"/>
                        </a:rPr>
                        <a:t>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B"/>
                    </a:solidFill>
                  </a:tcPr>
                </a:tc>
                <a:tc>
                  <a:txBody>
                    <a:bodyPr/>
                    <a:lstStyle/>
                    <a:p>
                      <a:pPr algn="ctr" fontAlgn="ctr"/>
                      <a:r>
                        <a:rPr lang="en-US" sz="900" b="0" i="0" u="none" strike="noStrike">
                          <a:solidFill>
                            <a:srgbClr val="000000"/>
                          </a:solidFill>
                          <a:effectLst/>
                          <a:latin typeface="Segoe UI" panose="020B0502040204020203" pitchFamily="34" charset="0"/>
                        </a:rPr>
                        <a:t>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ctr" fontAlgn="ctr"/>
                      <a:r>
                        <a:rPr lang="en-US" sz="900" b="0" i="0" u="none" strike="noStrike">
                          <a:solidFill>
                            <a:srgbClr val="000000"/>
                          </a:solidFill>
                          <a:effectLst/>
                          <a:latin typeface="Segoe UI" panose="020B0502040204020203" pitchFamily="34" charset="0"/>
                        </a:rPr>
                        <a:t>11%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EFEF"/>
                    </a:solidFill>
                  </a:tcPr>
                </a:tc>
              </a:tr>
              <a:tr h="185737">
                <a:tc>
                  <a:txBody>
                    <a:bodyPr/>
                    <a:lstStyle/>
                    <a:p>
                      <a:pPr algn="l" fontAlgn="ctr"/>
                      <a:r>
                        <a:rPr lang="en-US" sz="900" b="0" i="0" u="none" strike="noStrike">
                          <a:solidFill>
                            <a:srgbClr val="000000"/>
                          </a:solidFill>
                          <a:effectLst/>
                          <a:latin typeface="Segoe UI" panose="020B0502040204020203" pitchFamily="34" charset="0"/>
                        </a:rPr>
                        <a:t>Mobile Services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32%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2D2"/>
                    </a:solidFill>
                  </a:tcPr>
                </a:tc>
                <a:tc>
                  <a:txBody>
                    <a:bodyPr/>
                    <a:lstStyle/>
                    <a:p>
                      <a:pPr algn="ctr" fontAlgn="ctr"/>
                      <a:r>
                        <a:rPr lang="en-US" sz="900" b="0" i="0" u="none" strike="noStrike">
                          <a:solidFill>
                            <a:srgbClr val="000000"/>
                          </a:solidFill>
                          <a:effectLst/>
                          <a:latin typeface="Segoe UI" panose="020B0502040204020203" pitchFamily="34" charset="0"/>
                        </a:rPr>
                        <a:t>3%</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B"/>
                    </a:solidFill>
                  </a:tcPr>
                </a:tc>
                <a:tc>
                  <a:txBody>
                    <a:bodyPr/>
                    <a:lstStyle/>
                    <a:p>
                      <a:pPr algn="ctr" fontAlgn="ctr"/>
                      <a:r>
                        <a:rPr lang="en-US" sz="900" b="0" i="0" u="none" strike="noStrike">
                          <a:solidFill>
                            <a:srgbClr val="000000"/>
                          </a:solidFill>
                          <a:effectLst/>
                          <a:latin typeface="Segoe UI" panose="020B0502040204020203" pitchFamily="34" charset="0"/>
                        </a:rPr>
                        <a:t>9%</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3F3"/>
                    </a:solidFill>
                  </a:tcPr>
                </a:tc>
                <a:tc>
                  <a:txBody>
                    <a:bodyPr/>
                    <a:lstStyle/>
                    <a:p>
                      <a:pPr algn="ctr" fontAlgn="ctr"/>
                      <a:r>
                        <a:rPr lang="en-US" sz="900" b="0" i="0" u="none" strike="noStrike">
                          <a:solidFill>
                            <a:srgbClr val="000000"/>
                          </a:solidFill>
                          <a:effectLst/>
                          <a:latin typeface="Segoe UI" panose="020B0502040204020203" pitchFamily="34" charset="0"/>
                        </a:rPr>
                        <a:t>12%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FEFEF"/>
                    </a:solidFill>
                  </a:tcPr>
                </a:tc>
                <a:tc>
                  <a:txBody>
                    <a:bodyPr/>
                    <a:lstStyle/>
                    <a:p>
                      <a:pPr algn="ctr" fontAlgn="ctr"/>
                      <a:r>
                        <a:rPr lang="en-US" sz="900" b="0" i="0" u="none" strike="noStrike">
                          <a:solidFill>
                            <a:srgbClr val="000000"/>
                          </a:solidFill>
                          <a:effectLst/>
                          <a:latin typeface="Segoe UI" panose="020B0502040204020203" pitchFamily="34" charset="0"/>
                        </a:rPr>
                        <a:t>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FAFA"/>
                    </a:solidFill>
                  </a:tcPr>
                </a:tc>
                <a:tc>
                  <a:txBody>
                    <a:bodyPr/>
                    <a:lstStyle/>
                    <a:p>
                      <a:pPr algn="ctr" fontAlgn="ctr"/>
                      <a:r>
                        <a:rPr lang="en-US" sz="900" b="0" i="0" u="none" strike="noStrike" dirty="0">
                          <a:solidFill>
                            <a:srgbClr val="000000"/>
                          </a:solidFill>
                          <a:effectLst/>
                          <a:latin typeface="Segoe UI" panose="020B0502040204020203" pitchFamily="34" charset="0"/>
                        </a:rPr>
                        <a:t>8%</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4F4"/>
                    </a:solidFill>
                  </a:tcPr>
                </a:tc>
              </a:tr>
              <a:tr h="185737">
                <a:tc>
                  <a:txBody>
                    <a:bodyPr/>
                    <a:lstStyle/>
                    <a:p>
                      <a:pPr algn="l" fontAlgn="ctr"/>
                      <a:r>
                        <a:rPr lang="en-US" sz="900" b="0" i="0" u="none" strike="noStrike">
                          <a:solidFill>
                            <a:srgbClr val="000000"/>
                          </a:solidFill>
                          <a:effectLst/>
                          <a:latin typeface="Segoe UI" panose="020B0502040204020203" pitchFamily="34" charset="0"/>
                        </a:rPr>
                        <a:t>Virtual Network</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31%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5D4D4"/>
                    </a:solidFill>
                  </a:tcPr>
                </a:tc>
                <a:tc>
                  <a:txBody>
                    <a:bodyPr/>
                    <a:lstStyle/>
                    <a:p>
                      <a:pPr algn="ctr" fontAlgn="ctr"/>
                      <a:r>
                        <a:rPr lang="en-US" sz="900" b="0" i="0" u="none" strike="noStrike">
                          <a:solidFill>
                            <a:srgbClr val="000000"/>
                          </a:solidFill>
                          <a:effectLst/>
                          <a:latin typeface="Segoe UI" panose="020B0502040204020203" pitchFamily="34" charset="0"/>
                        </a:rPr>
                        <a:t>8%</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4F4"/>
                    </a:solidFill>
                  </a:tcPr>
                </a:tc>
                <a:tc>
                  <a:txBody>
                    <a:bodyPr/>
                    <a:lstStyle/>
                    <a:p>
                      <a:pPr algn="ctr" fontAlgn="ctr"/>
                      <a:r>
                        <a:rPr lang="en-US" sz="900" b="0" i="0" u="none" strike="noStrike">
                          <a:solidFill>
                            <a:srgbClr val="000000"/>
                          </a:solidFill>
                          <a:effectLst/>
                          <a:latin typeface="Segoe UI" panose="020B0502040204020203" pitchFamily="34" charset="0"/>
                        </a:rPr>
                        <a:t>5%</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8F8"/>
                    </a:solidFill>
                  </a:tcPr>
                </a:tc>
                <a:tc>
                  <a:txBody>
                    <a:bodyPr/>
                    <a:lstStyle/>
                    <a:p>
                      <a:pPr algn="ctr" fontAlgn="ctr"/>
                      <a:r>
                        <a:rPr lang="en-US" sz="900" b="0" i="0" u="none" strike="noStrike">
                          <a:solidFill>
                            <a:srgbClr val="000000"/>
                          </a:solidFill>
                          <a:effectLst/>
                          <a:latin typeface="Segoe UI" panose="020B0502040204020203" pitchFamily="34" charset="0"/>
                        </a:rPr>
                        <a:t>4%</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FAFA"/>
                    </a:solidFill>
                  </a:tcPr>
                </a:tc>
                <a:tc>
                  <a:txBody>
                    <a:bodyPr/>
                    <a:lstStyle/>
                    <a:p>
                      <a:pPr algn="ctr" fontAlgn="ctr"/>
                      <a:r>
                        <a:rPr lang="en-US" sz="900" b="0" i="0" u="none" strike="noStrike">
                          <a:solidFill>
                            <a:srgbClr val="000000"/>
                          </a:solidFill>
                          <a:effectLst/>
                          <a:latin typeface="Segoe UI" panose="020B0502040204020203" pitchFamily="34" charset="0"/>
                        </a:rPr>
                        <a:t>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C"/>
                    </a:solidFill>
                  </a:tcPr>
                </a:tc>
                <a:tc>
                  <a:txBody>
                    <a:bodyPr/>
                    <a:lstStyle/>
                    <a:p>
                      <a:pPr algn="ctr" fontAlgn="ctr"/>
                      <a:r>
                        <a:rPr lang="en-US" sz="900" b="0" i="0" u="none" strike="noStrike" dirty="0">
                          <a:solidFill>
                            <a:srgbClr val="000000"/>
                          </a:solidFill>
                          <a:effectLst/>
                          <a:latin typeface="Segoe UI" panose="020B0502040204020203" pitchFamily="34" charset="0"/>
                        </a:rPr>
                        <a:t>7%</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6F6F6"/>
                    </a:solidFill>
                  </a:tcPr>
                </a:tc>
              </a:tr>
              <a:tr h="185737">
                <a:tc>
                  <a:txBody>
                    <a:bodyPr/>
                    <a:lstStyle/>
                    <a:p>
                      <a:pPr algn="l" fontAlgn="ctr"/>
                      <a:r>
                        <a:rPr lang="en-US" sz="900" b="0" i="0" u="none" strike="noStrike">
                          <a:solidFill>
                            <a:srgbClr val="000000"/>
                          </a:solidFill>
                          <a:effectLst/>
                          <a:latin typeface="Segoe UI" panose="020B0502040204020203" pitchFamily="34" charset="0"/>
                        </a:rPr>
                        <a:t>Service Bus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39%</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7C7"/>
                    </a:solidFill>
                  </a:tcPr>
                </a:tc>
                <a:tc>
                  <a:txBody>
                    <a:bodyPr/>
                    <a:lstStyle/>
                    <a:p>
                      <a:pPr algn="ctr" fontAlgn="ctr"/>
                      <a:r>
                        <a:rPr lang="en-US" sz="900" b="0" i="0" u="none" strike="noStrike">
                          <a:solidFill>
                            <a:srgbClr val="000000"/>
                          </a:solidFill>
                          <a:effectLst/>
                          <a:latin typeface="Segoe UI" panose="020B0502040204020203" pitchFamily="34" charset="0"/>
                        </a:rPr>
                        <a:t>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C"/>
                    </a:solidFill>
                  </a:tcPr>
                </a:tc>
                <a:tc>
                  <a:txBody>
                    <a:bodyPr/>
                    <a:lstStyle/>
                    <a:p>
                      <a:pPr algn="ctr" fontAlgn="ctr"/>
                      <a:r>
                        <a:rPr lang="en-US" sz="900" b="0" i="0" u="none" strike="noStrike">
                          <a:solidFill>
                            <a:srgbClr val="000000"/>
                          </a:solidFill>
                          <a:effectLst/>
                          <a:latin typeface="Segoe UI" panose="020B0502040204020203" pitchFamily="34" charset="0"/>
                        </a:rPr>
                        <a:t>5%</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8F8"/>
                    </a:solidFill>
                  </a:tcPr>
                </a:tc>
                <a:tc>
                  <a:txBody>
                    <a:bodyPr/>
                    <a:lstStyle/>
                    <a:p>
                      <a:pPr algn="ctr" fontAlgn="ctr"/>
                      <a:r>
                        <a:rPr lang="en-US" sz="900" b="0" i="0" u="none" strike="noStrike">
                          <a:solidFill>
                            <a:srgbClr val="000000"/>
                          </a:solidFill>
                          <a:effectLst/>
                          <a:latin typeface="Segoe UI" panose="020B0502040204020203" pitchFamily="34" charset="0"/>
                        </a:rPr>
                        <a:t>8%</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4F4"/>
                    </a:solidFill>
                  </a:tcPr>
                </a:tc>
                <a:tc>
                  <a:txBody>
                    <a:bodyPr/>
                    <a:lstStyle/>
                    <a:p>
                      <a:pPr algn="ctr" fontAlgn="ctr"/>
                      <a:r>
                        <a:rPr lang="en-US" sz="900" b="0" i="0" u="none" strike="noStrike">
                          <a:solidFill>
                            <a:srgbClr val="000000"/>
                          </a:solidFill>
                          <a:effectLst/>
                          <a:latin typeface="Segoe UI" panose="020B0502040204020203" pitchFamily="34" charset="0"/>
                        </a:rPr>
                        <a:t>2%</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ctr" fontAlgn="ctr"/>
                      <a:r>
                        <a:rPr lang="en-US" sz="900" b="0" i="0" u="none" strike="noStrike" dirty="0">
                          <a:solidFill>
                            <a:srgbClr val="000000"/>
                          </a:solidFill>
                          <a:effectLst/>
                          <a:latin typeface="Segoe UI" panose="020B0502040204020203" pitchFamily="34" charset="0"/>
                        </a:rPr>
                        <a:t>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7F7"/>
                    </a:solidFill>
                  </a:tcPr>
                </a:tc>
              </a:tr>
              <a:tr h="185737">
                <a:tc>
                  <a:txBody>
                    <a:bodyPr/>
                    <a:lstStyle/>
                    <a:p>
                      <a:pPr algn="l" fontAlgn="ctr"/>
                      <a:r>
                        <a:rPr lang="en-US" sz="900" b="0" i="0" u="none" strike="noStrike">
                          <a:solidFill>
                            <a:srgbClr val="000000"/>
                          </a:solidFill>
                          <a:effectLst/>
                          <a:latin typeface="Segoe UI" panose="020B0502040204020203" pitchFamily="34" charset="0"/>
                        </a:rPr>
                        <a:t>Notification Hubs</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Segoe UI" panose="020B0502040204020203" pitchFamily="34" charset="0"/>
                        </a:rPr>
                        <a:t>28%</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7D7"/>
                    </a:solidFill>
                  </a:tcPr>
                </a:tc>
                <a:tc>
                  <a:txBody>
                    <a:bodyPr/>
                    <a:lstStyle/>
                    <a:p>
                      <a:pPr algn="ctr" fontAlgn="ctr"/>
                      <a:r>
                        <a:rPr lang="en-US" sz="900" b="0" i="0" u="none" strike="noStrike">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FDFD"/>
                    </a:solidFill>
                  </a:tcPr>
                </a:tc>
                <a:tc>
                  <a:txBody>
                    <a:bodyPr/>
                    <a:lstStyle/>
                    <a:p>
                      <a:pPr algn="ctr" fontAlgn="ctr"/>
                      <a:r>
                        <a:rPr lang="en-US" sz="900" b="0" i="0" u="none" strike="noStrike">
                          <a:solidFill>
                            <a:srgbClr val="000000"/>
                          </a:solidFill>
                          <a:effectLst/>
                          <a:latin typeface="Segoe UI" panose="020B0502040204020203" pitchFamily="34" charset="0"/>
                        </a:rPr>
                        <a:t>6%</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7F7F7"/>
                    </a:solidFill>
                  </a:tcPr>
                </a:tc>
                <a:tc>
                  <a:txBody>
                    <a:bodyPr/>
                    <a:lstStyle/>
                    <a:p>
                      <a:pPr algn="ctr" fontAlgn="ctr"/>
                      <a:r>
                        <a:rPr lang="en-US" sz="900" b="0" i="0" u="none" strike="noStrike">
                          <a:solidFill>
                            <a:srgbClr val="000000"/>
                          </a:solidFill>
                          <a:effectLst/>
                          <a:latin typeface="Segoe UI" panose="020B0502040204020203" pitchFamily="34" charset="0"/>
                        </a:rPr>
                        <a:t>9%</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3F3"/>
                    </a:solidFill>
                  </a:tcPr>
                </a:tc>
                <a:tc>
                  <a:txBody>
                    <a:bodyPr/>
                    <a:lstStyle/>
                    <a:p>
                      <a:pPr algn="ctr" fontAlgn="ctr"/>
                      <a:r>
                        <a:rPr lang="en-US" sz="900" b="0" i="0" u="none" strike="noStrike" dirty="0">
                          <a:solidFill>
                            <a:srgbClr val="000000"/>
                          </a:solidFill>
                          <a:effectLst/>
                          <a:latin typeface="Segoe UI" panose="020B0502040204020203" pitchFamily="34" charset="0"/>
                        </a:rPr>
                        <a:t>1%</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FEFE"/>
                    </a:solidFill>
                  </a:tcPr>
                </a:tc>
                <a:tc>
                  <a:txBody>
                    <a:bodyPr/>
                    <a:lstStyle/>
                    <a:p>
                      <a:pPr algn="ctr" fontAlgn="ctr"/>
                      <a:r>
                        <a:rPr lang="en-US" sz="900" b="0" i="0" u="none" strike="noStrike" dirty="0">
                          <a:solidFill>
                            <a:srgbClr val="000000"/>
                          </a:solidFill>
                          <a:effectLst/>
                          <a:latin typeface="Segoe UI" panose="020B0502040204020203" pitchFamily="34" charset="0"/>
                        </a:rPr>
                        <a:t>5%</a:t>
                      </a:r>
                    </a:p>
                  </a:txBody>
                  <a:tcPr marL="8443" marR="8443" marT="8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F8F8"/>
                    </a:solidFill>
                  </a:tcPr>
                </a:tc>
              </a:tr>
            </a:tbl>
          </a:graphicData>
        </a:graphic>
      </p:graphicFrame>
      <p:sp>
        <p:nvSpPr>
          <p:cNvPr id="29" name="TextBox 28"/>
          <p:cNvSpPr txBox="1"/>
          <p:nvPr/>
        </p:nvSpPr>
        <p:spPr>
          <a:xfrm>
            <a:off x="278296" y="5849360"/>
            <a:ext cx="10952921" cy="553998"/>
          </a:xfrm>
          <a:prstGeom prst="rect">
            <a:avLst/>
          </a:prstGeom>
          <a:noFill/>
        </p:spPr>
        <p:txBody>
          <a:bodyPr wrap="square" lIns="0" tIns="0" rIns="0" bIns="0" rtlCol="0">
            <a:spAutoFit/>
          </a:bodyPr>
          <a:lstStyle/>
          <a:p>
            <a:pPr marL="342900" lvl="1" indent="-342900" algn="just">
              <a:buFont typeface="Arial" panose="020B0604020202020204" pitchFamily="34" charset="0"/>
              <a:buChar char="•"/>
            </a:pPr>
            <a:r>
              <a:rPr lang="en-US" dirty="0" err="1" smtClean="0">
                <a:solidFill>
                  <a:schemeClr val="bg2">
                    <a:lumMod val="10000"/>
                  </a:schemeClr>
                </a:solidFill>
              </a:rPr>
              <a:t>Athough</a:t>
            </a:r>
            <a:r>
              <a:rPr lang="en-US" dirty="0" smtClean="0">
                <a:solidFill>
                  <a:schemeClr val="bg2">
                    <a:lumMod val="10000"/>
                  </a:schemeClr>
                </a:solidFill>
              </a:rPr>
              <a:t> </a:t>
            </a:r>
            <a:r>
              <a:rPr lang="en-US" dirty="0">
                <a:solidFill>
                  <a:schemeClr val="bg2">
                    <a:lumMod val="10000"/>
                  </a:schemeClr>
                </a:solidFill>
              </a:rPr>
              <a:t>V</a:t>
            </a:r>
            <a:r>
              <a:rPr lang="en-US" dirty="0" smtClean="0">
                <a:solidFill>
                  <a:schemeClr val="bg2">
                    <a:lumMod val="10000"/>
                  </a:schemeClr>
                </a:solidFill>
              </a:rPr>
              <a:t>irtual Machines have a comparatively lower adoption, their usage is the highest across clusters</a:t>
            </a:r>
          </a:p>
          <a:p>
            <a:pPr marL="342900" lvl="1" indent="-342900" algn="just">
              <a:buFont typeface="Arial" panose="020B0604020202020204" pitchFamily="34" charset="0"/>
              <a:buChar char="•"/>
            </a:pPr>
            <a:r>
              <a:rPr lang="en-US" dirty="0" smtClean="0">
                <a:solidFill>
                  <a:schemeClr val="bg2">
                    <a:lumMod val="10000"/>
                  </a:schemeClr>
                </a:solidFill>
              </a:rPr>
              <a:t>Cloud Services adoption is highest for Deeply Engaged customers and accounts for 21% of total usage</a:t>
            </a:r>
            <a:endParaRPr lang="en-US" dirty="0">
              <a:solidFill>
                <a:schemeClr val="bg2">
                  <a:lumMod val="10000"/>
                </a:schemeClr>
              </a:solidFill>
            </a:endParaRPr>
          </a:p>
        </p:txBody>
      </p:sp>
      <p:sp>
        <p:nvSpPr>
          <p:cNvPr id="30" name="Right Arrow 29">
            <a:hlinkClick r:id="" action="ppaction://noaction"/>
          </p:cNvPr>
          <p:cNvSpPr/>
          <p:nvPr/>
        </p:nvSpPr>
        <p:spPr bwMode="auto">
          <a:xfrm>
            <a:off x="10493520" y="6384074"/>
            <a:ext cx="1438978" cy="610451"/>
          </a:xfrm>
          <a:prstGeom prst="rightArrow">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p>
            <a:pPr algn="ctr" defTabSz="914099" fontAlgn="base">
              <a:lnSpc>
                <a:spcPct val="80000"/>
              </a:lnSpc>
              <a:spcBef>
                <a:spcPts val="600"/>
              </a:spcBef>
              <a:spcAft>
                <a:spcPct val="0"/>
              </a:spcAft>
            </a:pPr>
            <a:r>
              <a:rPr lang="en-US" sz="1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Usage across all clusters</a:t>
            </a:r>
            <a:endParaRPr lang="en-US" sz="110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8151" y="111868"/>
            <a:ext cx="1033675" cy="426449"/>
          </a:xfrm>
          <a:prstGeom prst="rect">
            <a:avLst/>
          </a:prstGeom>
        </p:spPr>
      </p:pic>
      <p:sp>
        <p:nvSpPr>
          <p:cNvPr id="17" name="Title 15"/>
          <p:cNvSpPr txBox="1">
            <a:spLocks/>
          </p:cNvSpPr>
          <p:nvPr/>
        </p:nvSpPr>
        <p:spPr>
          <a:xfrm>
            <a:off x="581109" y="188402"/>
            <a:ext cx="12092870" cy="66821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56637">
                      <a:schemeClr val="tx1"/>
                    </a:gs>
                    <a:gs pos="33000">
                      <a:schemeClr val="tx1"/>
                    </a:gs>
                  </a:gsLst>
                  <a:lin ang="5400000" scaled="0"/>
                </a:gradFill>
                <a:effectLst/>
                <a:latin typeface="+mj-lt"/>
                <a:ea typeface="+mn-ea"/>
                <a:cs typeface="Segoe UI" pitchFamily="34" charset="0"/>
              </a:defRPr>
            </a:lvl1pPr>
          </a:lstStyle>
          <a:p>
            <a:r>
              <a:rPr lang="en-US" sz="2400" dirty="0">
                <a:solidFill>
                  <a:schemeClr val="bg1"/>
                </a:solidFill>
              </a:rPr>
              <a:t>How does the </a:t>
            </a:r>
            <a:r>
              <a:rPr lang="en-US" sz="2400" dirty="0" smtClean="0">
                <a:solidFill>
                  <a:schemeClr val="bg1"/>
                </a:solidFill>
              </a:rPr>
              <a:t>service count vary </a:t>
            </a:r>
            <a:r>
              <a:rPr lang="en-US" sz="2400" dirty="0">
                <a:solidFill>
                  <a:schemeClr val="bg1"/>
                </a:solidFill>
              </a:rPr>
              <a:t>across </a:t>
            </a:r>
            <a:r>
              <a:rPr lang="en-US" sz="2400" dirty="0" smtClean="0">
                <a:solidFill>
                  <a:schemeClr val="bg1"/>
                </a:solidFill>
              </a:rPr>
              <a:t>clusters?</a:t>
            </a:r>
            <a:endParaRPr lang="en-US" sz="2400" dirty="0">
              <a:solidFill>
                <a:schemeClr val="bg1"/>
              </a:solidFill>
            </a:endParaRPr>
          </a:p>
        </p:txBody>
      </p:sp>
    </p:spTree>
    <p:extLst>
      <p:ext uri="{BB962C8B-B14F-4D97-AF65-F5344CB8AC3E}">
        <p14:creationId xmlns:p14="http://schemas.microsoft.com/office/powerpoint/2010/main" val="2831390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83900" y="983288"/>
            <a:ext cx="11683167" cy="4798853"/>
          </a:xfrm>
          <a:prstGeom prst="rect">
            <a:avLst/>
          </a:prstGeom>
        </p:spPr>
      </p:pic>
      <p:sp>
        <p:nvSpPr>
          <p:cNvPr id="2" name="Title 1"/>
          <p:cNvSpPr>
            <a:spLocks noGrp="1"/>
          </p:cNvSpPr>
          <p:nvPr>
            <p:ph type="title"/>
          </p:nvPr>
        </p:nvSpPr>
        <p:spPr/>
        <p:txBody>
          <a:bodyPr/>
          <a:lstStyle/>
          <a:p>
            <a:r>
              <a:rPr lang="en-US" dirty="0" smtClean="0"/>
              <a:t>Cluster Profiles</a:t>
            </a:r>
            <a:endParaRPr lang="en-US" dirty="0"/>
          </a:p>
        </p:txBody>
      </p:sp>
      <p:pic>
        <p:nvPicPr>
          <p:cNvPr id="4" name="Picture 3"/>
          <p:cNvPicPr>
            <a:picLocks noChangeAspect="1"/>
          </p:cNvPicPr>
          <p:nvPr/>
        </p:nvPicPr>
        <p:blipFill>
          <a:blip r:embed="rId3"/>
          <a:stretch>
            <a:fillRect/>
          </a:stretch>
        </p:blipFill>
        <p:spPr>
          <a:xfrm>
            <a:off x="9118394" y="5764596"/>
            <a:ext cx="2948673" cy="466302"/>
          </a:xfrm>
          <a:prstGeom prst="rect">
            <a:avLst/>
          </a:prstGeom>
        </p:spPr>
      </p:pic>
      <p:sp>
        <p:nvSpPr>
          <p:cNvPr id="5" name="TextBox 4"/>
          <p:cNvSpPr txBox="1"/>
          <p:nvPr/>
        </p:nvSpPr>
        <p:spPr>
          <a:xfrm>
            <a:off x="530467" y="5827976"/>
            <a:ext cx="8759634" cy="640363"/>
          </a:xfrm>
          <a:prstGeom prst="rect">
            <a:avLst/>
          </a:prstGeom>
          <a:noFill/>
        </p:spPr>
        <p:txBody>
          <a:bodyPr wrap="square" lIns="0" tIns="0" rIns="0" bIns="0" rtlCol="0">
            <a:spAutoFit/>
          </a:bodyPr>
          <a:lstStyle/>
          <a:p>
            <a:pPr defTabSz="932597"/>
            <a:r>
              <a:rPr lang="en-US" sz="1020" dirty="0">
                <a:gradFill>
                  <a:gsLst>
                    <a:gs pos="0">
                      <a:srgbClr val="000000">
                        <a:lumMod val="75000"/>
                        <a:lumOff val="25000"/>
                      </a:srgbClr>
                    </a:gs>
                    <a:gs pos="100000">
                      <a:srgbClr val="000000">
                        <a:lumMod val="75000"/>
                        <a:lumOff val="25000"/>
                      </a:srgbClr>
                    </a:gs>
                  </a:gsLst>
                  <a:lin ang="5400000" scaled="0"/>
                </a:gradFill>
              </a:rPr>
              <a:t>* % of EA customers in the particular category</a:t>
            </a:r>
          </a:p>
          <a:p>
            <a:pPr defTabSz="932597"/>
            <a:r>
              <a:rPr lang="en-US" sz="1020" dirty="0">
                <a:gradFill>
                  <a:gsLst>
                    <a:gs pos="0">
                      <a:srgbClr val="000000">
                        <a:lumMod val="75000"/>
                        <a:lumOff val="25000"/>
                      </a:srgbClr>
                    </a:gs>
                    <a:gs pos="100000">
                      <a:srgbClr val="000000">
                        <a:lumMod val="75000"/>
                        <a:lumOff val="25000"/>
                      </a:srgbClr>
                    </a:gs>
                  </a:gsLst>
                  <a:lin ang="5400000" scaled="0"/>
                </a:gradFill>
              </a:rPr>
              <a:t>** Lowest % customers contributing to 80% of usage</a:t>
            </a:r>
          </a:p>
          <a:p>
            <a:pPr defTabSz="932597"/>
            <a:r>
              <a:rPr lang="en-US" sz="1020" dirty="0">
                <a:gradFill>
                  <a:gsLst>
                    <a:gs pos="0">
                      <a:srgbClr val="000000">
                        <a:lumMod val="75000"/>
                        <a:lumOff val="25000"/>
                      </a:srgbClr>
                    </a:gs>
                    <a:gs pos="100000">
                      <a:srgbClr val="000000">
                        <a:lumMod val="75000"/>
                        <a:lumOff val="25000"/>
                      </a:srgbClr>
                    </a:gs>
                  </a:gsLst>
                  <a:lin ang="5400000" scaled="0"/>
                </a:gradFill>
              </a:rPr>
              <a:t>*** % Represents customers with &gt;=1 Premium Services. All Services except Compute, Storage and Bandwidth are considered as Premium Services</a:t>
            </a:r>
          </a:p>
          <a:p>
            <a:pPr defTabSz="932597"/>
            <a:r>
              <a:rPr lang="en-US" sz="1020" dirty="0">
                <a:gradFill>
                  <a:gsLst>
                    <a:gs pos="0">
                      <a:srgbClr val="000000">
                        <a:lumMod val="75000"/>
                        <a:lumOff val="25000"/>
                      </a:srgbClr>
                    </a:gs>
                    <a:gs pos="100000">
                      <a:srgbClr val="000000">
                        <a:lumMod val="75000"/>
                        <a:lumOff val="25000"/>
                      </a:srgbClr>
                    </a:gs>
                  </a:gsLst>
                  <a:lin ang="5400000" scaled="0"/>
                </a:gradFill>
              </a:rPr>
              <a:t>**** % of Customers who have multiple offer types in  Dec</a:t>
            </a:r>
          </a:p>
        </p:txBody>
      </p:sp>
      <p:sp>
        <p:nvSpPr>
          <p:cNvPr id="10" name="Rectangle 9"/>
          <p:cNvSpPr/>
          <p:nvPr/>
        </p:nvSpPr>
        <p:spPr>
          <a:xfrm>
            <a:off x="10523987" y="983287"/>
            <a:ext cx="1543079" cy="4838178"/>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46630" rIns="93260" bIns="4663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932597"/>
            <a:endParaRPr lang="en-US" sz="1122">
              <a:solidFill>
                <a:srgbClr val="FFFFFF"/>
              </a:solidFill>
            </a:endParaRPr>
          </a:p>
        </p:txBody>
      </p:sp>
      <p:sp>
        <p:nvSpPr>
          <p:cNvPr id="8" name="Right Arrow 7">
            <a:hlinkClick r:id="rId4"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701715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30" name="Rectangle 29"/>
          <p:cNvSpPr/>
          <p:nvPr/>
        </p:nvSpPr>
        <p:spPr bwMode="auto">
          <a:xfrm>
            <a:off x="1224364" y="5157216"/>
            <a:ext cx="10414642"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13%-15% </a:t>
            </a:r>
            <a:r>
              <a:rPr lang="en-US" sz="1600" kern="0" dirty="0" err="1" smtClean="0">
                <a:solidFill>
                  <a:srgbClr val="FFFFFF"/>
                </a:solidFill>
                <a:ea typeface="Segoe UI" pitchFamily="34" charset="0"/>
                <a:cs typeface="Segoe UI" pitchFamily="34" charset="0"/>
              </a:rPr>
              <a:t>IaaS</a:t>
            </a:r>
            <a:r>
              <a:rPr lang="en-US" sz="1600" kern="0" dirty="0" smtClean="0">
                <a:solidFill>
                  <a:srgbClr val="FFFFFF"/>
                </a:solidFill>
                <a:ea typeface="Segoe UI" pitchFamily="34" charset="0"/>
                <a:cs typeface="Segoe UI" pitchFamily="34" charset="0"/>
              </a:rPr>
              <a:t> only users discontinue their usage every month as compared to 7%-9% for </a:t>
            </a:r>
            <a:r>
              <a:rPr lang="en-US" sz="1600" kern="0" dirty="0" err="1" smtClean="0">
                <a:solidFill>
                  <a:srgbClr val="FFFFFF"/>
                </a:solidFill>
                <a:ea typeface="Segoe UI" pitchFamily="34" charset="0"/>
                <a:cs typeface="Segoe UI" pitchFamily="34" charset="0"/>
              </a:rPr>
              <a:t>PaaS</a:t>
            </a:r>
            <a:endParaRPr lang="en-US" sz="1600" kern="0" dirty="0" smtClean="0">
              <a:solidFill>
                <a:srgbClr val="FFFFFF"/>
              </a:solidFill>
              <a:ea typeface="Segoe UI" pitchFamily="34" charset="0"/>
              <a:cs typeface="Segoe UI" pitchFamily="34" charset="0"/>
            </a:endParaRP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A higher proportion (~80%) of </a:t>
            </a:r>
            <a:r>
              <a:rPr lang="en-US" sz="1600" kern="0" dirty="0" err="1" smtClean="0">
                <a:solidFill>
                  <a:srgbClr val="FFFFFF"/>
                </a:solidFill>
                <a:ea typeface="Segoe UI" pitchFamily="34" charset="0"/>
                <a:cs typeface="Segoe UI" pitchFamily="34" charset="0"/>
              </a:rPr>
              <a:t>PaaS</a:t>
            </a:r>
            <a:r>
              <a:rPr lang="en-US" sz="1600" kern="0" dirty="0" smtClean="0">
                <a:solidFill>
                  <a:srgbClr val="FFFFFF"/>
                </a:solidFill>
                <a:ea typeface="Segoe UI" pitchFamily="34" charset="0"/>
                <a:cs typeface="Segoe UI" pitchFamily="34" charset="0"/>
              </a:rPr>
              <a:t> users have been in Azure for more than a year</a:t>
            </a:r>
          </a:p>
        </p:txBody>
      </p:sp>
      <p:sp>
        <p:nvSpPr>
          <p:cNvPr id="23" name="Title 3"/>
          <p:cNvSpPr>
            <a:spLocks noGrp="1"/>
          </p:cNvSpPr>
          <p:nvPr>
            <p:ph type="title"/>
          </p:nvPr>
        </p:nvSpPr>
        <p:spPr>
          <a:xfrm>
            <a:off x="529660" y="63332"/>
            <a:ext cx="11375536" cy="997196"/>
          </a:xfrm>
        </p:spPr>
        <p:txBody>
          <a:bodyPr anchor="t"/>
          <a:lstStyle/>
          <a:p>
            <a:r>
              <a:rPr lang="en-US" sz="3600" dirty="0" err="1" smtClean="0">
                <a:solidFill>
                  <a:schemeClr val="bg1"/>
                </a:solidFill>
              </a:rPr>
              <a:t>PaaS</a:t>
            </a:r>
            <a:r>
              <a:rPr lang="en-US" sz="3600" dirty="0" smtClean="0">
                <a:solidFill>
                  <a:schemeClr val="bg1"/>
                </a:solidFill>
              </a:rPr>
              <a:t> users exhibit lesser churn as compared to </a:t>
            </a:r>
            <a:r>
              <a:rPr lang="en-US" sz="3600" dirty="0" err="1" smtClean="0">
                <a:solidFill>
                  <a:schemeClr val="bg1"/>
                </a:solidFill>
              </a:rPr>
              <a:t>IaaS</a:t>
            </a:r>
            <a:r>
              <a:rPr lang="en-US" sz="3600" dirty="0" smtClean="0">
                <a:solidFill>
                  <a:schemeClr val="bg1"/>
                </a:solidFill>
              </a:rPr>
              <a:t> users</a:t>
            </a:r>
            <a:endParaRPr lang="en-US" sz="3600" dirty="0">
              <a:solidFill>
                <a:schemeClr val="bg1"/>
              </a:solidFill>
            </a:endParaRPr>
          </a:p>
        </p:txBody>
      </p:sp>
      <p:sp>
        <p:nvSpPr>
          <p:cNvPr id="27" name="Right Arrow 26">
            <a:hlinkClick r:id="rId3"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4012441" y="6400799"/>
            <a:ext cx="8424033" cy="677108"/>
          </a:xfrm>
          <a:prstGeom prst="rect">
            <a:avLst/>
          </a:prstGeom>
          <a:noFill/>
        </p:spPr>
        <p:txBody>
          <a:bodyPr wrap="square" lIns="182880" tIns="146304" rIns="182880" bIns="146304" rtlCol="0">
            <a:spAutoFit/>
          </a:bodyPr>
          <a:lstStyle/>
          <a:p>
            <a:pPr>
              <a:lnSpc>
                <a:spcPct val="90000"/>
              </a:lnSpc>
              <a:spcAft>
                <a:spcPts val="600"/>
              </a:spcAft>
            </a:pPr>
            <a:r>
              <a:rPr lang="en-US" sz="1100" dirty="0" smtClean="0">
                <a:solidFill>
                  <a:srgbClr val="FFFFFF"/>
                </a:solidFill>
              </a:rPr>
              <a:t>*Deeply Engaged customers in December is the population considered here</a:t>
            </a:r>
          </a:p>
          <a:p>
            <a:pPr>
              <a:lnSpc>
                <a:spcPct val="90000"/>
              </a:lnSpc>
              <a:spcAft>
                <a:spcPts val="600"/>
              </a:spcAft>
            </a:pPr>
            <a:r>
              <a:rPr lang="en-US" sz="1100" dirty="0" smtClean="0">
                <a:solidFill>
                  <a:srgbClr val="FFFFFF"/>
                </a:solidFill>
              </a:rPr>
              <a:t>**Usage churn is the ratio of customers discontinuing usage in a month to the number of customers using in the previous month</a:t>
            </a:r>
            <a:endParaRPr lang="en-US" sz="2000" dirty="0" smtClean="0">
              <a:solidFill>
                <a:srgbClr val="FFFFFF"/>
              </a:solidFill>
            </a:endParaRPr>
          </a:p>
        </p:txBody>
      </p:sp>
      <p:graphicFrame>
        <p:nvGraphicFramePr>
          <p:cNvPr id="19" name="Chart 18"/>
          <p:cNvGraphicFramePr/>
          <p:nvPr>
            <p:extLst>
              <p:ext uri="{D42A27DB-BD31-4B8C-83A1-F6EECF244321}">
                <p14:modId xmlns:p14="http://schemas.microsoft.com/office/powerpoint/2010/main" val="2394960117"/>
              </p:ext>
            </p:extLst>
          </p:nvPr>
        </p:nvGraphicFramePr>
        <p:xfrm>
          <a:off x="6462184" y="1306643"/>
          <a:ext cx="5486400" cy="3657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3"/>
          <p:cNvGraphicFramePr>
            <a:graphicFrameLocks/>
          </p:cNvGraphicFramePr>
          <p:nvPr>
            <p:extLst>
              <p:ext uri="{D42A27DB-BD31-4B8C-83A1-F6EECF244321}">
                <p14:modId xmlns:p14="http://schemas.microsoft.com/office/powerpoint/2010/main" val="1655861375"/>
              </p:ext>
            </p:extLst>
          </p:nvPr>
        </p:nvGraphicFramePr>
        <p:xfrm>
          <a:off x="529660" y="1602582"/>
          <a:ext cx="6141231" cy="3554634"/>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7389626" y="4265386"/>
            <a:ext cx="733647"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2,385</a:t>
            </a:r>
          </a:p>
        </p:txBody>
      </p:sp>
      <p:sp>
        <p:nvSpPr>
          <p:cNvPr id="11" name="TextBox 10"/>
          <p:cNvSpPr txBox="1"/>
          <p:nvPr/>
        </p:nvSpPr>
        <p:spPr>
          <a:xfrm>
            <a:off x="8623003" y="4265386"/>
            <a:ext cx="733647"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5,564</a:t>
            </a:r>
          </a:p>
        </p:txBody>
      </p:sp>
      <p:sp>
        <p:nvSpPr>
          <p:cNvPr id="12" name="TextBox 11"/>
          <p:cNvSpPr txBox="1"/>
          <p:nvPr/>
        </p:nvSpPr>
        <p:spPr>
          <a:xfrm>
            <a:off x="9671982" y="4265386"/>
            <a:ext cx="733647"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5,463</a:t>
            </a:r>
          </a:p>
        </p:txBody>
      </p:sp>
      <p:sp>
        <p:nvSpPr>
          <p:cNvPr id="13" name="TextBox 12"/>
          <p:cNvSpPr txBox="1"/>
          <p:nvPr/>
        </p:nvSpPr>
        <p:spPr>
          <a:xfrm>
            <a:off x="10905359" y="4265386"/>
            <a:ext cx="733647"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1,197</a:t>
            </a:r>
          </a:p>
        </p:txBody>
      </p:sp>
      <p:sp>
        <p:nvSpPr>
          <p:cNvPr id="14" name="TextBox 13"/>
          <p:cNvSpPr txBox="1"/>
          <p:nvPr/>
        </p:nvSpPr>
        <p:spPr>
          <a:xfrm>
            <a:off x="6475222" y="4265386"/>
            <a:ext cx="967565"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smtClean="0">
                <a:solidFill>
                  <a:schemeClr val="bg1"/>
                </a:solidFill>
              </a:rPr>
              <a:t># Users</a:t>
            </a:r>
          </a:p>
        </p:txBody>
      </p:sp>
    </p:spTree>
    <p:extLst>
      <p:ext uri="{BB962C8B-B14F-4D97-AF65-F5344CB8AC3E}">
        <p14:creationId xmlns:p14="http://schemas.microsoft.com/office/powerpoint/2010/main" val="307072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0" y="-1"/>
            <a:ext cx="12436475" cy="752355"/>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itle 15"/>
          <p:cNvSpPr>
            <a:spLocks noGrp="1"/>
          </p:cNvSpPr>
          <p:nvPr>
            <p:ph type="title"/>
          </p:nvPr>
        </p:nvSpPr>
        <p:spPr>
          <a:xfrm>
            <a:off x="494152" y="20726"/>
            <a:ext cx="10460843" cy="668216"/>
          </a:xfrm>
        </p:spPr>
        <p:txBody>
          <a:bodyPr/>
          <a:lstStyle/>
          <a:p>
            <a:pPr fontAlgn="t"/>
            <a:r>
              <a:rPr lang="en-US" sz="2400" dirty="0">
                <a:solidFill>
                  <a:schemeClr val="bg1"/>
                </a:solidFill>
              </a:rPr>
              <a:t>Migration Path of Deeply Engaged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8151" y="111868"/>
            <a:ext cx="1033675" cy="426449"/>
          </a:xfrm>
          <a:prstGeom prst="rect">
            <a:avLst/>
          </a:prstGeom>
        </p:spPr>
      </p:pic>
      <p:pic>
        <p:nvPicPr>
          <p:cNvPr id="13" name="Picture 12"/>
          <p:cNvPicPr>
            <a:picLocks noChangeAspect="1"/>
          </p:cNvPicPr>
          <p:nvPr/>
        </p:nvPicPr>
        <p:blipFill>
          <a:blip r:embed="rId4"/>
          <a:stretch>
            <a:fillRect/>
          </a:stretch>
        </p:blipFill>
        <p:spPr>
          <a:xfrm>
            <a:off x="5846072" y="1450182"/>
            <a:ext cx="6589521" cy="3164457"/>
          </a:xfrm>
          <a:prstGeom prst="rect">
            <a:avLst/>
          </a:prstGeom>
        </p:spPr>
      </p:pic>
      <p:pic>
        <p:nvPicPr>
          <p:cNvPr id="14" name="Picture 13"/>
          <p:cNvPicPr>
            <a:picLocks noChangeAspect="1"/>
          </p:cNvPicPr>
          <p:nvPr/>
        </p:nvPicPr>
        <p:blipFill>
          <a:blip r:embed="rId5"/>
          <a:stretch>
            <a:fillRect/>
          </a:stretch>
        </p:blipFill>
        <p:spPr>
          <a:xfrm>
            <a:off x="881" y="1390238"/>
            <a:ext cx="5784454" cy="3284344"/>
          </a:xfrm>
          <a:prstGeom prst="rect">
            <a:avLst/>
          </a:prstGeom>
        </p:spPr>
      </p:pic>
      <p:graphicFrame>
        <p:nvGraphicFramePr>
          <p:cNvPr id="15" name="Table 14"/>
          <p:cNvGraphicFramePr>
            <a:graphicFrameLocks noGrp="1"/>
          </p:cNvGraphicFramePr>
          <p:nvPr>
            <p:extLst/>
          </p:nvPr>
        </p:nvGraphicFramePr>
        <p:xfrm>
          <a:off x="1961102" y="4668043"/>
          <a:ext cx="2266745" cy="1360044"/>
        </p:xfrm>
        <a:graphic>
          <a:graphicData uri="http://schemas.openxmlformats.org/drawingml/2006/table">
            <a:tbl>
              <a:tblPr/>
              <a:tblGrid>
                <a:gridCol w="1023273"/>
                <a:gridCol w="621736"/>
                <a:gridCol w="621736"/>
              </a:tblGrid>
              <a:tr h="194292">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End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End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Deeply Engaged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8,151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Potentials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1,472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Evaluators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547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Dabblers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151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Disengaged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40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Churned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521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dirty="0">
                          <a:solidFill>
                            <a:srgbClr val="000000"/>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17" name="Table 16"/>
          <p:cNvGraphicFramePr>
            <a:graphicFrameLocks noGrp="1"/>
          </p:cNvGraphicFramePr>
          <p:nvPr>
            <p:extLst/>
          </p:nvPr>
        </p:nvGraphicFramePr>
        <p:xfrm>
          <a:off x="7747093" y="4668043"/>
          <a:ext cx="2253792" cy="1360044"/>
        </p:xfrm>
        <a:graphic>
          <a:graphicData uri="http://schemas.openxmlformats.org/drawingml/2006/table">
            <a:tbl>
              <a:tblPr/>
              <a:tblGrid>
                <a:gridCol w="1010320"/>
                <a:gridCol w="621736"/>
                <a:gridCol w="621736"/>
              </a:tblGrid>
              <a:tr h="194292">
                <a:tc>
                  <a:txBody>
                    <a:bodyPr/>
                    <a:lstStyle/>
                    <a:p>
                      <a:pPr algn="l" fontAlgn="b"/>
                      <a:r>
                        <a:rPr lang="en-US" sz="1100" b="0" i="0" u="none" strike="noStrike" dirty="0">
                          <a:solidFill>
                            <a:srgbClr val="000000"/>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smtClean="0">
                          <a:solidFill>
                            <a:srgbClr val="000000"/>
                          </a:solidFill>
                          <a:effectLst/>
                          <a:latin typeface="Calibri" panose="020F0502020204030204" pitchFamily="34" charset="0"/>
                        </a:rPr>
                        <a:t>Start #</a:t>
                      </a:r>
                      <a:endParaRPr lang="en-US"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smtClean="0">
                          <a:solidFill>
                            <a:srgbClr val="000000"/>
                          </a:solidFill>
                          <a:effectLst/>
                          <a:latin typeface="Calibri" panose="020F0502020204030204" pitchFamily="34" charset="0"/>
                        </a:rPr>
                        <a:t>Start</a:t>
                      </a:r>
                      <a:r>
                        <a:rPr lang="en-US" sz="1100" b="0" i="0" u="none" strike="noStrike" baseline="0" dirty="0" smtClean="0">
                          <a:solidFill>
                            <a:srgbClr val="000000"/>
                          </a:solidFill>
                          <a:effectLst/>
                          <a:latin typeface="Calibri" panose="020F0502020204030204" pitchFamily="34" charset="0"/>
                        </a:rPr>
                        <a:t> %</a:t>
                      </a:r>
                      <a:endParaRPr lang="en-US" sz="11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DeeplyEngaged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8,151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Potentials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2,384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Evaluators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1,444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Dabblers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384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Disengaged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115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4292">
                <a:tc>
                  <a:txBody>
                    <a:bodyPr/>
                    <a:lstStyle/>
                    <a:p>
                      <a:pPr algn="l" fontAlgn="b"/>
                      <a:r>
                        <a:rPr lang="en-US" sz="1100" b="0" i="0" u="none" strike="noStrike">
                          <a:solidFill>
                            <a:srgbClr val="000000"/>
                          </a:solidFill>
                          <a:effectLst/>
                          <a:latin typeface="Calibri" panose="020F0502020204030204" pitchFamily="34" charset="0"/>
                        </a:rPr>
                        <a:t>New</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Calibri" panose="020F0502020204030204" pitchFamily="34" charset="0"/>
                        </a:rPr>
                        <a:t>        2,183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dirty="0">
                          <a:solidFill>
                            <a:srgbClr val="000000"/>
                          </a:solidFill>
                          <a:effectLst/>
                          <a:latin typeface="Calibri" panose="020F0502020204030204" pitchFamily="34" charset="0"/>
                        </a:rPr>
                        <a:t>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Rounded Rectangle 2"/>
          <p:cNvSpPr/>
          <p:nvPr/>
        </p:nvSpPr>
        <p:spPr bwMode="auto">
          <a:xfrm>
            <a:off x="274639" y="810008"/>
            <a:ext cx="5287962" cy="645373"/>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Deeply Engaged </a:t>
            </a:r>
            <a:r>
              <a:rPr lang="en-US" sz="1400" dirty="0" smtClean="0">
                <a:gradFill>
                  <a:gsLst>
                    <a:gs pos="0">
                      <a:srgbClr val="FFFFFF"/>
                    </a:gs>
                    <a:gs pos="100000">
                      <a:srgbClr val="FFFFFF"/>
                    </a:gs>
                  </a:gsLst>
                  <a:lin ang="5400000" scaled="0"/>
                </a:gradFill>
                <a:ea typeface="Segoe UI" pitchFamily="34" charset="0"/>
                <a:cs typeface="Segoe UI" pitchFamily="34" charset="0"/>
              </a:rPr>
              <a:t>(Jul’14</a:t>
            </a:r>
            <a:r>
              <a:rPr lang="en-US" sz="1400" dirty="0">
                <a:gradFill>
                  <a:gsLst>
                    <a:gs pos="0">
                      <a:srgbClr val="FFFFFF"/>
                    </a:gs>
                    <a:gs pos="100000">
                      <a:srgbClr val="FFFFFF"/>
                    </a:gs>
                  </a:gsLst>
                  <a:lin ang="5400000" scaled="0"/>
                </a:gradFill>
                <a:ea typeface="Segoe UI" pitchFamily="34" charset="0"/>
                <a:cs typeface="Segoe UI" pitchFamily="34" charset="0"/>
              </a:rPr>
              <a:t>): Transitions over </a:t>
            </a:r>
            <a:r>
              <a:rPr lang="en-US" sz="1400" dirty="0" smtClean="0">
                <a:gradFill>
                  <a:gsLst>
                    <a:gs pos="0">
                      <a:srgbClr val="FFFFFF"/>
                    </a:gs>
                    <a:gs pos="100000">
                      <a:srgbClr val="FFFFFF"/>
                    </a:gs>
                  </a:gsLst>
                  <a:lin ang="5400000" scaled="0"/>
                </a:gradFill>
                <a:ea typeface="Segoe UI" pitchFamily="34" charset="0"/>
                <a:cs typeface="Segoe UI" pitchFamily="34" charset="0"/>
              </a:rPr>
              <a:t>next </a:t>
            </a:r>
            <a:r>
              <a:rPr lang="en-US" sz="1400" dirty="0">
                <a:gradFill>
                  <a:gsLst>
                    <a:gs pos="0">
                      <a:srgbClr val="FFFFFF"/>
                    </a:gs>
                    <a:gs pos="100000">
                      <a:srgbClr val="FFFFFF"/>
                    </a:gs>
                  </a:gsLst>
                  <a:lin ang="5400000" scaled="0"/>
                </a:gradFill>
                <a:ea typeface="Segoe UI" pitchFamily="34" charset="0"/>
                <a:cs typeface="Segoe UI" pitchFamily="34" charset="0"/>
              </a:rPr>
              <a:t>6 months</a:t>
            </a:r>
          </a:p>
          <a:p>
            <a:pPr algn="ctr" defTabSz="932472" fontAlgn="base">
              <a:lnSpc>
                <a:spcPct val="90000"/>
              </a:lnSpc>
              <a:spcBef>
                <a:spcPct val="0"/>
              </a:spcBef>
              <a:spcAft>
                <a:spcPct val="0"/>
              </a:spcAft>
            </a:pPr>
            <a:endParaRPr lang="en-US" sz="1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ounded Rectangle 17"/>
          <p:cNvSpPr/>
          <p:nvPr/>
        </p:nvSpPr>
        <p:spPr bwMode="auto">
          <a:xfrm>
            <a:off x="6057901" y="819372"/>
            <a:ext cx="6153150" cy="645373"/>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Deeply Engaged (Dec’14): Transitions in prior 6 months</a:t>
            </a:r>
          </a:p>
        </p:txBody>
      </p:sp>
      <p:sp>
        <p:nvSpPr>
          <p:cNvPr id="5" name="TextBox 4"/>
          <p:cNvSpPr txBox="1"/>
          <p:nvPr/>
        </p:nvSpPr>
        <p:spPr>
          <a:xfrm>
            <a:off x="380999" y="6034262"/>
            <a:ext cx="10687151" cy="10372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600" dirty="0" smtClean="0">
                <a:gradFill>
                  <a:gsLst>
                    <a:gs pos="2917">
                      <a:srgbClr val="505050"/>
                    </a:gs>
                    <a:gs pos="30000">
                      <a:srgbClr val="505050"/>
                    </a:gs>
                  </a:gsLst>
                  <a:lin ang="5400000" scaled="0"/>
                </a:gradFill>
              </a:rPr>
              <a:t>14% of Deeply Engaged drop to potentials over 6 months and 5% churn out of the system</a:t>
            </a:r>
          </a:p>
          <a:p>
            <a:pPr marL="342900" indent="-342900">
              <a:lnSpc>
                <a:spcPct val="90000"/>
              </a:lnSpc>
              <a:spcAft>
                <a:spcPts val="600"/>
              </a:spcAft>
              <a:buFont typeface="Arial" panose="020B0604020202020204" pitchFamily="34" charset="0"/>
              <a:buChar char="•"/>
            </a:pPr>
            <a:r>
              <a:rPr lang="en-US" sz="1600" dirty="0" smtClean="0">
                <a:gradFill>
                  <a:gsLst>
                    <a:gs pos="2917">
                      <a:srgbClr val="505050"/>
                    </a:gs>
                    <a:gs pos="30000">
                      <a:srgbClr val="505050"/>
                    </a:gs>
                  </a:gsLst>
                  <a:lin ang="5400000" scaled="0"/>
                </a:gradFill>
              </a:rPr>
              <a:t>Potentials (16%) followed by New acquisitions (15%) and Evaluators (10%) are the key sources of origin for Deeply Engaged</a:t>
            </a:r>
          </a:p>
        </p:txBody>
      </p:sp>
    </p:spTree>
    <p:extLst>
      <p:ext uri="{BB962C8B-B14F-4D97-AF65-F5344CB8AC3E}">
        <p14:creationId xmlns:p14="http://schemas.microsoft.com/office/powerpoint/2010/main" val="199495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357295" y="1687397"/>
            <a:ext cx="10624931" cy="3447098"/>
          </a:xfrm>
        </p:spPr>
        <p:txBody>
          <a:bodyPr/>
          <a:lstStyle/>
          <a:p>
            <a:pPr marL="742950" indent="-742950">
              <a:buFont typeface="+mj-lt"/>
              <a:buAutoNum type="arabicPeriod"/>
            </a:pPr>
            <a:r>
              <a:rPr lang="en-US" dirty="0" smtClean="0"/>
              <a:t>Increase customer acquisition</a:t>
            </a:r>
          </a:p>
          <a:p>
            <a:pPr marL="742950" indent="-742950">
              <a:buFont typeface="+mj-lt"/>
              <a:buAutoNum type="arabicPeriod"/>
            </a:pPr>
            <a:endParaRPr lang="en-US" dirty="0" smtClean="0"/>
          </a:p>
          <a:p>
            <a:pPr marL="742950" indent="-742950">
              <a:buFont typeface="+mj-lt"/>
              <a:buAutoNum type="arabicPeriod"/>
            </a:pPr>
            <a:r>
              <a:rPr lang="en-US" dirty="0" smtClean="0"/>
              <a:t>Grow average utilized revenue (AURPC)</a:t>
            </a:r>
          </a:p>
          <a:p>
            <a:pPr marL="742950" indent="-742950">
              <a:buFont typeface="+mj-lt"/>
              <a:buAutoNum type="arabicPeriod"/>
            </a:pPr>
            <a:endParaRPr lang="en-US" dirty="0" smtClean="0"/>
          </a:p>
          <a:p>
            <a:pPr marL="742950" indent="-742950">
              <a:buFont typeface="+mj-lt"/>
              <a:buAutoNum type="arabicPeriod"/>
            </a:pPr>
            <a:r>
              <a:rPr lang="en-US" dirty="0" smtClean="0"/>
              <a:t>Reduce churn</a:t>
            </a:r>
          </a:p>
        </p:txBody>
      </p:sp>
      <p:sp>
        <p:nvSpPr>
          <p:cNvPr id="8" name="Title 3"/>
          <p:cNvSpPr>
            <a:spLocks noGrp="1"/>
          </p:cNvSpPr>
          <p:nvPr>
            <p:ph type="title"/>
          </p:nvPr>
        </p:nvSpPr>
        <p:spPr>
          <a:xfrm>
            <a:off x="263027" y="311085"/>
            <a:ext cx="11375536" cy="553998"/>
          </a:xfrm>
        </p:spPr>
        <p:txBody>
          <a:bodyPr/>
          <a:lstStyle/>
          <a:p>
            <a:r>
              <a:rPr lang="en-US" sz="4000" dirty="0" smtClean="0"/>
              <a:t>This study has identified three growth levers for Azure</a:t>
            </a:r>
            <a:endParaRPr lang="en-US" sz="4000" dirty="0"/>
          </a:p>
        </p:txBody>
      </p:sp>
    </p:spTree>
    <p:extLst>
      <p:ext uri="{BB962C8B-B14F-4D97-AF65-F5344CB8AC3E}">
        <p14:creationId xmlns:p14="http://schemas.microsoft.com/office/powerpoint/2010/main" val="24484895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17" name="Title 3"/>
          <p:cNvSpPr>
            <a:spLocks noGrp="1"/>
          </p:cNvSpPr>
          <p:nvPr>
            <p:ph type="title"/>
          </p:nvPr>
        </p:nvSpPr>
        <p:spPr>
          <a:xfrm>
            <a:off x="529660" y="63332"/>
            <a:ext cx="11375536" cy="997196"/>
          </a:xfrm>
        </p:spPr>
        <p:txBody>
          <a:bodyPr anchor="t"/>
          <a:lstStyle/>
          <a:p>
            <a:r>
              <a:rPr lang="en-US" sz="3600" dirty="0" smtClean="0">
                <a:solidFill>
                  <a:srgbClr val="FFFFFF"/>
                </a:solidFill>
              </a:rPr>
              <a:t>Visual Studio acts </a:t>
            </a:r>
            <a:r>
              <a:rPr lang="en-US" sz="3600" dirty="0">
                <a:solidFill>
                  <a:srgbClr val="FFFFFF"/>
                </a:solidFill>
              </a:rPr>
              <a:t>as </a:t>
            </a:r>
            <a:r>
              <a:rPr lang="en-US" sz="3600" dirty="0" smtClean="0">
                <a:solidFill>
                  <a:srgbClr val="FFFFFF"/>
                </a:solidFill>
              </a:rPr>
              <a:t>an enabler service for </a:t>
            </a:r>
            <a:r>
              <a:rPr lang="en-US" sz="3600" dirty="0">
                <a:solidFill>
                  <a:srgbClr val="FFFFFF"/>
                </a:solidFill>
              </a:rPr>
              <a:t>both </a:t>
            </a:r>
            <a:r>
              <a:rPr lang="en-US" sz="3600" dirty="0" smtClean="0">
                <a:solidFill>
                  <a:srgbClr val="FFFFFF"/>
                </a:solidFill>
              </a:rPr>
              <a:t>Evaluators and Disengaged</a:t>
            </a:r>
            <a:endParaRPr lang="en-US" sz="3600" dirty="0">
              <a:solidFill>
                <a:schemeClr val="bg1"/>
              </a:solidFill>
            </a:endParaRPr>
          </a:p>
        </p:txBody>
      </p:sp>
      <p:graphicFrame>
        <p:nvGraphicFramePr>
          <p:cNvPr id="25" name="Chart 24"/>
          <p:cNvGraphicFramePr/>
          <p:nvPr>
            <p:extLst/>
          </p:nvPr>
        </p:nvGraphicFramePr>
        <p:xfrm>
          <a:off x="432678" y="1736280"/>
          <a:ext cx="5870360" cy="36498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nvPr>
        </p:nvGraphicFramePr>
        <p:xfrm>
          <a:off x="6275171" y="1733695"/>
          <a:ext cx="5870360" cy="3649851"/>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bwMode="auto">
          <a:xfrm>
            <a:off x="684037" y="5451819"/>
            <a:ext cx="11221159" cy="865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pPr>
            <a:r>
              <a:rPr lang="en-US" sz="1600" kern="0" dirty="0">
                <a:solidFill>
                  <a:srgbClr val="FFFFFF"/>
                </a:solidFill>
                <a:ea typeface="Segoe UI" pitchFamily="34" charset="0"/>
                <a:cs typeface="Segoe UI" pitchFamily="34" charset="0"/>
              </a:rPr>
              <a:t>Adoption of BizTalk Services by Evaluators result in a change in Normalized Usage by 24 units but has no effect on Utilized Revenue</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pPr>
            <a:r>
              <a:rPr lang="en-US" sz="1600" kern="0" dirty="0">
                <a:solidFill>
                  <a:srgbClr val="FFFFFF"/>
                </a:solidFill>
                <a:ea typeface="Segoe UI" pitchFamily="34" charset="0"/>
                <a:cs typeface="Segoe UI" pitchFamily="34" charset="0"/>
              </a:rPr>
              <a:t>Visual Studio is the only service in Disengaged which enhances Normalized Usage and Utilized Revenue</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pPr>
            <a:endParaRPr lang="en-US" sz="1600" kern="0" dirty="0">
              <a:solidFill>
                <a:srgbClr val="FFFFFF"/>
              </a:solidFill>
              <a:ea typeface="Segoe UI" pitchFamily="34" charset="0"/>
              <a:cs typeface="Segoe UI" pitchFamily="34" charset="0"/>
            </a:endParaRPr>
          </a:p>
        </p:txBody>
      </p:sp>
      <p:sp>
        <p:nvSpPr>
          <p:cNvPr id="7" name="Right Arrow 6">
            <a:hlinkClick r:id="rId5"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1"/>
          <p:cNvSpPr txBox="1"/>
          <p:nvPr/>
        </p:nvSpPr>
        <p:spPr>
          <a:xfrm>
            <a:off x="1562940" y="4588619"/>
            <a:ext cx="666205"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556</a:t>
            </a:r>
            <a:endParaRPr lang="en-US" sz="2400" dirty="0" smtClean="0">
              <a:solidFill>
                <a:srgbClr val="FFFFFF"/>
              </a:solidFill>
            </a:endParaRPr>
          </a:p>
        </p:txBody>
      </p:sp>
      <p:sp>
        <p:nvSpPr>
          <p:cNvPr id="11" name="TextBox 2"/>
          <p:cNvSpPr txBox="1"/>
          <p:nvPr/>
        </p:nvSpPr>
        <p:spPr>
          <a:xfrm>
            <a:off x="3304942" y="4588619"/>
            <a:ext cx="792480"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1,235</a:t>
            </a:r>
            <a:endParaRPr lang="en-US" sz="2400" dirty="0" smtClean="0">
              <a:solidFill>
                <a:srgbClr val="FFFFFF"/>
              </a:solidFill>
            </a:endParaRPr>
          </a:p>
        </p:txBody>
      </p:sp>
      <p:sp>
        <p:nvSpPr>
          <p:cNvPr id="12" name="TextBox 4"/>
          <p:cNvSpPr txBox="1"/>
          <p:nvPr/>
        </p:nvSpPr>
        <p:spPr>
          <a:xfrm>
            <a:off x="4728794" y="4565873"/>
            <a:ext cx="666205"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639</a:t>
            </a:r>
            <a:endParaRPr lang="en-US" sz="2400" dirty="0" smtClean="0">
              <a:solidFill>
                <a:srgbClr val="FFFFFF"/>
              </a:solidFill>
            </a:endParaRPr>
          </a:p>
        </p:txBody>
      </p:sp>
      <p:sp>
        <p:nvSpPr>
          <p:cNvPr id="13" name="TextBox 5"/>
          <p:cNvSpPr txBox="1"/>
          <p:nvPr/>
        </p:nvSpPr>
        <p:spPr>
          <a:xfrm>
            <a:off x="706137" y="4592704"/>
            <a:ext cx="887572"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 Users</a:t>
            </a:r>
            <a:endParaRPr lang="en-US" sz="2400" dirty="0" smtClean="0">
              <a:solidFill>
                <a:srgbClr val="FFFFFF"/>
              </a:solidFill>
            </a:endParaRPr>
          </a:p>
        </p:txBody>
      </p:sp>
      <p:sp>
        <p:nvSpPr>
          <p:cNvPr id="14" name="TextBox 1"/>
          <p:cNvSpPr txBox="1"/>
          <p:nvPr/>
        </p:nvSpPr>
        <p:spPr>
          <a:xfrm>
            <a:off x="9082791" y="4561031"/>
            <a:ext cx="666205"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15</a:t>
            </a:r>
            <a:endParaRPr lang="en-US" sz="2400" dirty="0" smtClean="0">
              <a:solidFill>
                <a:srgbClr val="FFFFFF"/>
              </a:solidFill>
            </a:endParaRPr>
          </a:p>
        </p:txBody>
      </p:sp>
      <p:sp>
        <p:nvSpPr>
          <p:cNvPr id="15" name="TextBox 5"/>
          <p:cNvSpPr txBox="1"/>
          <p:nvPr/>
        </p:nvSpPr>
        <p:spPr>
          <a:xfrm>
            <a:off x="7894648" y="4561031"/>
            <a:ext cx="887572" cy="447815"/>
          </a:xfrm>
          <a:prstGeom prst="rect">
            <a:avLst/>
          </a:prstGeom>
          <a:noFill/>
        </p:spPr>
        <p:txBody>
          <a:bodyPr wrap="square" lIns="182880" tIns="146304" rIns="182880" bIns="14630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ct val="90000"/>
              </a:lnSpc>
              <a:spcAft>
                <a:spcPts val="600"/>
              </a:spcAft>
            </a:pPr>
            <a:r>
              <a:rPr lang="en-US" dirty="0" smtClean="0">
                <a:solidFill>
                  <a:srgbClr val="FFFFFF"/>
                </a:solidFill>
              </a:rPr>
              <a:t># Users</a:t>
            </a:r>
            <a:endParaRPr lang="en-US" sz="2400" dirty="0" smtClean="0">
              <a:solidFill>
                <a:srgbClr val="FFFFFF"/>
              </a:solidFill>
            </a:endParaRPr>
          </a:p>
        </p:txBody>
      </p:sp>
    </p:spTree>
    <p:extLst>
      <p:ext uri="{BB962C8B-B14F-4D97-AF65-F5344CB8AC3E}">
        <p14:creationId xmlns:p14="http://schemas.microsoft.com/office/powerpoint/2010/main" val="164391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 name="Rectangle 32">
            <a:hlinkClick r:id="rId2" action="ppaction://hlinksldjump"/>
          </p:cNvPr>
          <p:cNvSpPr>
            <a:spLocks/>
          </p:cNvSpPr>
          <p:nvPr/>
        </p:nvSpPr>
        <p:spPr bwMode="auto">
          <a:xfrm>
            <a:off x="516818" y="937772"/>
            <a:ext cx="11370020" cy="1124712"/>
          </a:xfrm>
          <a:prstGeom prst="rect">
            <a:avLst/>
          </a:prstGeom>
          <a:solidFill>
            <a:srgbClr val="FFFFFF">
              <a:lumMod val="95000"/>
            </a:srgbClr>
          </a:solidFill>
          <a:ln w="10795" cap="flat" cmpd="sng" algn="ctr">
            <a:noFill/>
            <a:prstDash val="soli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38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34" name="Text Placeholder 4">
            <a:hlinkClick r:id="rId3" action="ppaction://hlinksldjump"/>
          </p:cNvPr>
          <p:cNvSpPr txBox="1">
            <a:spLocks/>
          </p:cNvSpPr>
          <p:nvPr/>
        </p:nvSpPr>
        <p:spPr>
          <a:xfrm>
            <a:off x="784818" y="937772"/>
            <a:ext cx="9552972" cy="1124712"/>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2800" b="1" i="0" u="none" strike="noStrike" kern="1200" cap="none" spc="-71" normalizeH="0" baseline="0" noProof="0" dirty="0" smtClean="0">
                <a:ln>
                  <a:noFill/>
                </a:ln>
                <a:solidFill>
                  <a:srgbClr val="000000"/>
                </a:solidFill>
                <a:effectLst/>
                <a:uLnTx/>
                <a:uFillTx/>
                <a:latin typeface="Segoe UI Light"/>
                <a:ea typeface="+mn-ea"/>
                <a:cs typeface="+mn-cs"/>
              </a:rPr>
              <a:t>Normalized Usage</a:t>
            </a:r>
            <a:endParaRPr kumimoji="0" lang="en-US" sz="2800" b="1" i="0" u="none" strike="noStrike" kern="1200" cap="none" spc="-71" normalizeH="0" baseline="0" noProof="0" dirty="0">
              <a:ln>
                <a:noFill/>
              </a:ln>
              <a:solidFill>
                <a:srgbClr val="000000"/>
              </a:solidFill>
              <a:effectLst/>
              <a:uLnTx/>
              <a:uFillTx/>
              <a:latin typeface="Segoe UI Light"/>
              <a:ea typeface="+mn-ea"/>
              <a:cs typeface="+mn-cs"/>
            </a:endParaRPr>
          </a:p>
          <a:p>
            <a:pPr marL="285750" lvl="0" indent="-285750">
              <a:lnSpc>
                <a:spcPct val="100000"/>
              </a:lnSpc>
              <a:spcBef>
                <a:spcPts val="0"/>
              </a:spcBef>
              <a:buSzTx/>
              <a:buFont typeface="Wingdings" pitchFamily="2" charset="2"/>
              <a:buChar char="§"/>
            </a:pPr>
            <a:r>
              <a:rPr lang="en-US" sz="1600" dirty="0">
                <a:solidFill>
                  <a:srgbClr val="000000"/>
                </a:solidFill>
                <a:latin typeface="Segoe UI Light"/>
              </a:rPr>
              <a:t>Usage multiplied by charge amount at PAYG rates summed over a </a:t>
            </a:r>
            <a:r>
              <a:rPr lang="en-US" sz="1600" dirty="0" smtClean="0">
                <a:solidFill>
                  <a:srgbClr val="000000"/>
                </a:solidFill>
                <a:latin typeface="Segoe UI Light"/>
              </a:rPr>
              <a:t>calendar </a:t>
            </a:r>
            <a:r>
              <a:rPr lang="en-US" sz="1600" dirty="0">
                <a:solidFill>
                  <a:srgbClr val="000000"/>
                </a:solidFill>
                <a:latin typeface="Segoe UI Light"/>
              </a:rPr>
              <a:t>month</a:t>
            </a:r>
          </a:p>
        </p:txBody>
      </p:sp>
      <p:sp>
        <p:nvSpPr>
          <p:cNvPr id="38" name="Rectangle 37">
            <a:hlinkClick r:id="rId4" action="ppaction://hlinksldjump"/>
          </p:cNvPr>
          <p:cNvSpPr>
            <a:spLocks noChangeAspect="1"/>
          </p:cNvSpPr>
          <p:nvPr/>
        </p:nvSpPr>
        <p:spPr bwMode="auto">
          <a:xfrm>
            <a:off x="516818" y="2098142"/>
            <a:ext cx="11370020" cy="1117610"/>
          </a:xfrm>
          <a:prstGeom prst="rect">
            <a:avLst/>
          </a:prstGeom>
          <a:solidFill>
            <a:srgbClr val="FFFFFF">
              <a:lumMod val="95000"/>
            </a:srgbClr>
          </a:solidFill>
          <a:ln w="10795" cap="flat" cmpd="sng" algn="ctr">
            <a:noFill/>
            <a:prstDash val="soli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marL="0" marR="0" lvl="0" indent="0" algn="ctr" defTabSz="93238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40" name="Text Placeholder 4">
            <a:hlinkClick r:id="rId4" action="ppaction://hlinksldjump"/>
          </p:cNvPr>
          <p:cNvSpPr txBox="1">
            <a:spLocks/>
          </p:cNvSpPr>
          <p:nvPr/>
        </p:nvSpPr>
        <p:spPr>
          <a:xfrm>
            <a:off x="784818" y="2096398"/>
            <a:ext cx="9552972" cy="1117610"/>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b="1" spc="-71" dirty="0">
                <a:solidFill>
                  <a:srgbClr val="000000"/>
                </a:solidFill>
                <a:latin typeface="Segoe UI Light"/>
              </a:rPr>
              <a:t>Utilized Revenue </a:t>
            </a:r>
            <a:endParaRPr kumimoji="0" lang="en-US" sz="2800" b="1" i="0" u="none" strike="noStrike" kern="1200" cap="none" spc="-71" normalizeH="0" baseline="0" noProof="0" dirty="0" smtClean="0">
              <a:ln>
                <a:noFill/>
              </a:ln>
              <a:solidFill>
                <a:srgbClr val="000000"/>
              </a:solidFill>
              <a:effectLst/>
              <a:uLnTx/>
              <a:uFillTx/>
              <a:latin typeface="Segoe UI Light"/>
              <a:ea typeface="+mn-ea"/>
              <a:cs typeface="+mn-cs"/>
            </a:endParaRPr>
          </a:p>
          <a:p>
            <a:pPr marL="285750" lvl="0" indent="-285750">
              <a:lnSpc>
                <a:spcPct val="100000"/>
              </a:lnSpc>
              <a:spcBef>
                <a:spcPts val="500"/>
              </a:spcBef>
              <a:buSzTx/>
              <a:buFont typeface="Wingdings" pitchFamily="2" charset="2"/>
              <a:buChar char="§"/>
            </a:pPr>
            <a:r>
              <a:rPr lang="en-US" sz="1600" spc="-71" dirty="0">
                <a:solidFill>
                  <a:srgbClr val="000000"/>
                </a:solidFill>
                <a:latin typeface="Segoe UI Light"/>
              </a:rPr>
              <a:t>It is normalized usage minus the free credits summed around the </a:t>
            </a:r>
            <a:r>
              <a:rPr lang="en-US" sz="1600" spc="-71" dirty="0" smtClean="0">
                <a:solidFill>
                  <a:srgbClr val="000000"/>
                </a:solidFill>
                <a:latin typeface="Segoe UI Light"/>
              </a:rPr>
              <a:t>anniversary </a:t>
            </a:r>
            <a:r>
              <a:rPr lang="en-US" sz="1600" spc="-71" dirty="0">
                <a:solidFill>
                  <a:srgbClr val="000000"/>
                </a:solidFill>
                <a:latin typeface="Segoe UI Light"/>
              </a:rPr>
              <a:t>dates</a:t>
            </a: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17" name="Title 3"/>
          <p:cNvSpPr>
            <a:spLocks noGrp="1"/>
          </p:cNvSpPr>
          <p:nvPr>
            <p:ph type="title"/>
          </p:nvPr>
        </p:nvSpPr>
        <p:spPr>
          <a:xfrm>
            <a:off x="529660" y="63332"/>
            <a:ext cx="11375536" cy="997196"/>
          </a:xfrm>
        </p:spPr>
        <p:txBody>
          <a:bodyPr anchor="t"/>
          <a:lstStyle/>
          <a:p>
            <a:r>
              <a:rPr lang="en-US" sz="3600" dirty="0">
                <a:solidFill>
                  <a:srgbClr val="FFFFFF"/>
                </a:solidFill>
              </a:rPr>
              <a:t>Normalized Usage and Utilized Revenue </a:t>
            </a:r>
          </a:p>
        </p:txBody>
      </p:sp>
      <p:sp>
        <p:nvSpPr>
          <p:cNvPr id="7" name="Right Arrow 6">
            <a:hlinkClick r:id="rId6"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4" name="Table 43"/>
          <p:cNvGraphicFramePr>
            <a:graphicFrameLocks noGrp="1"/>
          </p:cNvGraphicFramePr>
          <p:nvPr>
            <p:extLst>
              <p:ext uri="{D42A27DB-BD31-4B8C-83A1-F6EECF244321}">
                <p14:modId xmlns:p14="http://schemas.microsoft.com/office/powerpoint/2010/main" val="1986377882"/>
              </p:ext>
            </p:extLst>
          </p:nvPr>
        </p:nvGraphicFramePr>
        <p:xfrm>
          <a:off x="1678863" y="3494770"/>
          <a:ext cx="8379535" cy="2713524"/>
        </p:xfrm>
        <a:graphic>
          <a:graphicData uri="http://schemas.openxmlformats.org/drawingml/2006/table">
            <a:tbl>
              <a:tblPr/>
              <a:tblGrid>
                <a:gridCol w="1536424">
                  <a:extLst>
                    <a:ext uri="{9D8B030D-6E8A-4147-A177-3AD203B41FA5}">
                      <a16:colId xmlns:a16="http://schemas.microsoft.com/office/drawing/2014/main" xmlns="" val="20000"/>
                    </a:ext>
                  </a:extLst>
                </a:gridCol>
                <a:gridCol w="1520067">
                  <a:extLst>
                    <a:ext uri="{9D8B030D-6E8A-4147-A177-3AD203B41FA5}">
                      <a16:colId xmlns:a16="http://schemas.microsoft.com/office/drawing/2014/main" xmlns="" val="20001"/>
                    </a:ext>
                  </a:extLst>
                </a:gridCol>
                <a:gridCol w="1330761">
                  <a:extLst>
                    <a:ext uri="{9D8B030D-6E8A-4147-A177-3AD203B41FA5}">
                      <a16:colId xmlns:a16="http://schemas.microsoft.com/office/drawing/2014/main" xmlns="" val="20002"/>
                    </a:ext>
                  </a:extLst>
                </a:gridCol>
                <a:gridCol w="1330761">
                  <a:extLst>
                    <a:ext uri="{9D8B030D-6E8A-4147-A177-3AD203B41FA5}">
                      <a16:colId xmlns:a16="http://schemas.microsoft.com/office/drawing/2014/main" xmlns="" val="20003"/>
                    </a:ext>
                  </a:extLst>
                </a:gridCol>
                <a:gridCol w="1330761">
                  <a:extLst>
                    <a:ext uri="{9D8B030D-6E8A-4147-A177-3AD203B41FA5}">
                      <a16:colId xmlns:a16="http://schemas.microsoft.com/office/drawing/2014/main" xmlns="" val="20004"/>
                    </a:ext>
                  </a:extLst>
                </a:gridCol>
                <a:gridCol w="1330761">
                  <a:extLst>
                    <a:ext uri="{9D8B030D-6E8A-4147-A177-3AD203B41FA5}">
                      <a16:colId xmlns:a16="http://schemas.microsoft.com/office/drawing/2014/main" xmlns="" val="20005"/>
                    </a:ext>
                  </a:extLst>
                </a:gridCol>
              </a:tblGrid>
              <a:tr h="475970">
                <a:tc>
                  <a:txBody>
                    <a:bodyPr/>
                    <a:lstStyle/>
                    <a:p>
                      <a:pPr algn="ctr" rtl="0" fontAlgn="ctr"/>
                      <a:r>
                        <a:rPr lang="en-US" sz="1100" b="1" i="0" u="none" strike="noStrike" dirty="0">
                          <a:solidFill>
                            <a:srgbClr val="FFFFFF"/>
                          </a:solidFill>
                          <a:effectLst/>
                          <a:latin typeface="+mn-lt"/>
                        </a:rPr>
                        <a:t>Customer</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C47"/>
                    </a:solidFill>
                  </a:tcPr>
                </a:tc>
                <a:tc>
                  <a:txBody>
                    <a:bodyPr/>
                    <a:lstStyle/>
                    <a:p>
                      <a:pPr algn="ctr" rtl="0" fontAlgn="ctr"/>
                      <a:r>
                        <a:rPr lang="en-US" sz="1100" b="1" i="0" u="none" strike="noStrike" dirty="0">
                          <a:solidFill>
                            <a:srgbClr val="FFFFFF"/>
                          </a:solidFill>
                          <a:effectLst/>
                          <a:latin typeface="+mn-lt"/>
                        </a:rPr>
                        <a:t>Service</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C47"/>
                    </a:solidFill>
                  </a:tcPr>
                </a:tc>
                <a:tc>
                  <a:txBody>
                    <a:bodyPr/>
                    <a:lstStyle/>
                    <a:p>
                      <a:pPr algn="ctr" rtl="0" fontAlgn="ctr"/>
                      <a:r>
                        <a:rPr lang="en-US" sz="1100" b="1" i="0" u="none" strike="noStrike" dirty="0">
                          <a:solidFill>
                            <a:srgbClr val="FFFFFF"/>
                          </a:solidFill>
                          <a:effectLst/>
                          <a:latin typeface="+mn-lt"/>
                        </a:rPr>
                        <a:t>Units</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C47"/>
                    </a:solidFill>
                  </a:tcPr>
                </a:tc>
                <a:tc>
                  <a:txBody>
                    <a:bodyPr/>
                    <a:lstStyle/>
                    <a:p>
                      <a:pPr algn="ctr" rtl="0" fontAlgn="ctr"/>
                      <a:r>
                        <a:rPr lang="en-US" sz="1100" b="1" i="0" u="none" strike="noStrike" dirty="0">
                          <a:solidFill>
                            <a:srgbClr val="FFFFFF"/>
                          </a:solidFill>
                          <a:effectLst/>
                          <a:latin typeface="+mn-lt"/>
                        </a:rPr>
                        <a:t>Duration</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C47"/>
                    </a:solidFill>
                  </a:tcPr>
                </a:tc>
                <a:tc>
                  <a:txBody>
                    <a:bodyPr/>
                    <a:lstStyle/>
                    <a:p>
                      <a:pPr algn="ctr" rtl="0" fontAlgn="ctr"/>
                      <a:r>
                        <a:rPr lang="en-US" sz="1100" b="1" i="0" u="none" strike="noStrike" dirty="0">
                          <a:solidFill>
                            <a:srgbClr val="FFFFFF"/>
                          </a:solidFill>
                          <a:effectLst/>
                          <a:latin typeface="+mn-lt"/>
                        </a:rPr>
                        <a:t>Price</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C47"/>
                    </a:solidFill>
                  </a:tcPr>
                </a:tc>
                <a:tc>
                  <a:txBody>
                    <a:bodyPr/>
                    <a:lstStyle/>
                    <a:p>
                      <a:pPr algn="ctr" rtl="0" fontAlgn="ctr"/>
                      <a:r>
                        <a:rPr lang="en-US" sz="1100" b="1" i="0" u="none" strike="noStrike" dirty="0">
                          <a:solidFill>
                            <a:srgbClr val="FFFFFF"/>
                          </a:solidFill>
                          <a:effectLst/>
                          <a:latin typeface="+mn-lt"/>
                        </a:rPr>
                        <a:t>Normalized Usage</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C47"/>
                    </a:solidFill>
                  </a:tcPr>
                </a:tc>
                <a:extLst>
                  <a:ext uri="{0D108BD9-81ED-4DB2-BD59-A6C34878D82A}">
                    <a16:rowId xmlns:a16="http://schemas.microsoft.com/office/drawing/2014/main" xmlns="" val="10000"/>
                  </a:ext>
                </a:extLst>
              </a:tr>
              <a:tr h="573601">
                <a:tc rowSpan="3">
                  <a:txBody>
                    <a:bodyPr/>
                    <a:lstStyle/>
                    <a:p>
                      <a:pPr algn="ctr" rtl="0" fontAlgn="ctr"/>
                      <a:r>
                        <a:rPr lang="en-US" sz="1100" b="0" i="0" u="none" strike="noStrike" dirty="0">
                          <a:solidFill>
                            <a:schemeClr val="bg1"/>
                          </a:solidFill>
                          <a:effectLst/>
                          <a:latin typeface="+mn-lt"/>
                        </a:rPr>
                        <a:t>C1</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dirty="0">
                          <a:solidFill>
                            <a:schemeClr val="bg1"/>
                          </a:solidFill>
                          <a:effectLst/>
                          <a:latin typeface="+mn-lt"/>
                        </a:rPr>
                        <a:t>Virtual machine (A0)</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dirty="0">
                          <a:solidFill>
                            <a:schemeClr val="bg1"/>
                          </a:solidFill>
                          <a:effectLst/>
                          <a:latin typeface="+mn-lt"/>
                        </a:rPr>
                        <a:t>5 Compute Hours</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a:solidFill>
                            <a:schemeClr val="bg1"/>
                          </a:solidFill>
                          <a:effectLst/>
                          <a:latin typeface="+mn-lt"/>
                        </a:rPr>
                        <a:t>5 Hours</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a:solidFill>
                            <a:schemeClr val="bg1"/>
                          </a:solidFill>
                          <a:effectLst/>
                          <a:latin typeface="+mn-lt"/>
                        </a:rPr>
                        <a:t>$0.02/Hour</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a:solidFill>
                            <a:schemeClr val="bg1"/>
                          </a:solidFill>
                          <a:effectLst/>
                          <a:latin typeface="+mn-lt"/>
                        </a:rPr>
                        <a:t>5*0.02 = 0.1</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0001"/>
                  </a:ext>
                </a:extLst>
              </a:tr>
              <a:tr h="860400">
                <a:tc vMerge="1">
                  <a:txBody>
                    <a:bodyPr/>
                    <a:lstStyle/>
                    <a:p>
                      <a:endParaRPr lang="en-US"/>
                    </a:p>
                  </a:txBody>
                  <a:tcPr/>
                </a:tc>
                <a:tc>
                  <a:txBody>
                    <a:bodyPr/>
                    <a:lstStyle/>
                    <a:p>
                      <a:pPr algn="ctr" rtl="0" fontAlgn="ctr"/>
                      <a:r>
                        <a:rPr lang="en-US" sz="1100" b="0" i="0" u="none" strike="noStrike" dirty="0">
                          <a:solidFill>
                            <a:schemeClr val="bg1"/>
                          </a:solidFill>
                          <a:effectLst/>
                          <a:latin typeface="+mn-lt"/>
                        </a:rPr>
                        <a:t>Mobile services (Basic)</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dirty="0">
                          <a:solidFill>
                            <a:schemeClr val="bg1"/>
                          </a:solidFill>
                          <a:effectLst/>
                          <a:latin typeface="+mn-lt"/>
                        </a:rPr>
                        <a:t>1 unit</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dirty="0">
                          <a:solidFill>
                            <a:schemeClr val="bg1"/>
                          </a:solidFill>
                          <a:effectLst/>
                          <a:latin typeface="+mn-lt"/>
                        </a:rPr>
                        <a:t>1 month</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dirty="0">
                          <a:solidFill>
                            <a:schemeClr val="bg1"/>
                          </a:solidFill>
                          <a:effectLst/>
                          <a:latin typeface="+mn-lt"/>
                        </a:rPr>
                        <a:t>$ 14.99/month</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dirty="0">
                          <a:solidFill>
                            <a:schemeClr val="bg1"/>
                          </a:solidFill>
                          <a:effectLst/>
                          <a:latin typeface="+mn-lt"/>
                        </a:rPr>
                        <a:t>1*14.99=14.99</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0002"/>
                  </a:ext>
                </a:extLst>
              </a:tr>
              <a:tr h="416997">
                <a:tc vMerge="1">
                  <a:txBody>
                    <a:bodyPr/>
                    <a:lstStyle/>
                    <a:p>
                      <a:endParaRPr lang="en-US"/>
                    </a:p>
                  </a:txBody>
                  <a:tcPr/>
                </a:tc>
                <a:tc>
                  <a:txBody>
                    <a:bodyPr/>
                    <a:lstStyle/>
                    <a:p>
                      <a:pPr algn="ctr" rtl="0" fontAlgn="ctr"/>
                      <a:r>
                        <a:rPr lang="en-US" sz="1100" b="0" i="0" u="none" strike="noStrike">
                          <a:solidFill>
                            <a:schemeClr val="bg1"/>
                          </a:solidFill>
                          <a:effectLst/>
                          <a:latin typeface="+mn-lt"/>
                        </a:rPr>
                        <a:t>SQLDB (S2)</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a:solidFill>
                            <a:schemeClr val="bg1"/>
                          </a:solidFill>
                          <a:effectLst/>
                          <a:latin typeface="+mn-lt"/>
                        </a:rPr>
                        <a:t>1 unit</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dirty="0">
                          <a:solidFill>
                            <a:schemeClr val="bg1"/>
                          </a:solidFill>
                          <a:effectLst/>
                          <a:latin typeface="+mn-lt"/>
                        </a:rPr>
                        <a:t>10 Hours</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dirty="0">
                          <a:solidFill>
                            <a:schemeClr val="bg1"/>
                          </a:solidFill>
                          <a:effectLst/>
                          <a:latin typeface="+mn-lt"/>
                        </a:rPr>
                        <a:t>$0.1008/Hour</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100" b="0" i="0" u="none" strike="noStrike" dirty="0">
                          <a:solidFill>
                            <a:schemeClr val="bg1"/>
                          </a:solidFill>
                          <a:effectLst/>
                          <a:latin typeface="+mn-lt"/>
                        </a:rPr>
                        <a:t>10*0.1008= 1.008</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0003"/>
                  </a:ext>
                </a:extLst>
              </a:tr>
              <a:tr h="386556">
                <a:tc>
                  <a:txBody>
                    <a:bodyPr/>
                    <a:lstStyle/>
                    <a:p>
                      <a:pPr algn="ctr" rtl="0" fontAlgn="ctr"/>
                      <a:r>
                        <a:rPr lang="en-US" sz="1100" b="0" i="0" u="none" strike="noStrike" dirty="0">
                          <a:solidFill>
                            <a:schemeClr val="bg1"/>
                          </a:solidFill>
                          <a:effectLst/>
                          <a:latin typeface="+mn-lt"/>
                        </a:rPr>
                        <a:t>Total</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4">
                  <a:txBody>
                    <a:bodyPr/>
                    <a:lstStyle/>
                    <a:p>
                      <a:pPr algn="ctr" fontAlgn="ctr"/>
                      <a:r>
                        <a:rPr lang="en-US" sz="1100" b="0" i="0" u="none" strike="noStrike">
                          <a:solidFill>
                            <a:schemeClr val="bg1"/>
                          </a:solidFill>
                          <a:effectLst/>
                          <a:latin typeface="+mn-lt"/>
                        </a:rPr>
                        <a:t> </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ctr"/>
                      <a:r>
                        <a:rPr lang="en-US" sz="1100" b="0" i="0" u="none" strike="noStrike" dirty="0">
                          <a:solidFill>
                            <a:schemeClr val="bg1"/>
                          </a:solidFill>
                          <a:effectLst/>
                          <a:latin typeface="+mn-lt"/>
                        </a:rPr>
                        <a:t>16.098</a:t>
                      </a:r>
                    </a:p>
                  </a:txBody>
                  <a:tcPr marL="7457" marR="7457" marT="745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759290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7" name="Title 6"/>
          <p:cNvSpPr>
            <a:spLocks noGrp="1"/>
          </p:cNvSpPr>
          <p:nvPr>
            <p:ph type="title"/>
          </p:nvPr>
        </p:nvSpPr>
        <p:spPr>
          <a:xfrm>
            <a:off x="518526" y="2661558"/>
            <a:ext cx="11375536" cy="762786"/>
          </a:xfrm>
        </p:spPr>
        <p:txBody>
          <a:bodyPr/>
          <a:lstStyle/>
          <a:p>
            <a:r>
              <a:rPr lang="en-US" dirty="0" smtClean="0"/>
              <a:t>Appendix – Extra Slides</a:t>
            </a:r>
            <a:endParaRPr lang="en-US" dirty="0"/>
          </a:p>
        </p:txBody>
      </p:sp>
    </p:spTree>
    <p:extLst>
      <p:ext uri="{BB962C8B-B14F-4D97-AF65-F5344CB8AC3E}">
        <p14:creationId xmlns:p14="http://schemas.microsoft.com/office/powerpoint/2010/main" val="622453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29660" y="233151"/>
            <a:ext cx="11375536" cy="498598"/>
          </a:xfrm>
        </p:spPr>
        <p:txBody>
          <a:bodyPr/>
          <a:lstStyle/>
          <a:p>
            <a:r>
              <a:rPr lang="en-US" sz="3600" dirty="0" smtClean="0"/>
              <a:t>Azure revenue is driven by Deeply Engaged and Potentials</a:t>
            </a:r>
            <a:endParaRPr lang="en-US" sz="3600"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77" name="Rectangle 76"/>
          <p:cNvSpPr/>
          <p:nvPr/>
        </p:nvSpPr>
        <p:spPr bwMode="auto">
          <a:xfrm>
            <a:off x="1224364" y="5154955"/>
            <a:ext cx="9918917"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chemeClr val="bg2">
                  <a:lumMod val="60000"/>
                  <a:lumOff val="40000"/>
                </a:scheme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Deeply Engaged and Potentials (33% of the population) generate 99% of the revenue</a:t>
            </a:r>
          </a:p>
          <a:p>
            <a:pPr marL="342900" indent="-342900" defTabSz="932472" fontAlgn="base">
              <a:lnSpc>
                <a:spcPct val="90000"/>
              </a:lnSpc>
              <a:spcBef>
                <a:spcPts val="700"/>
              </a:spcBef>
              <a:spcAft>
                <a:spcPct val="0"/>
              </a:spcAft>
              <a:buClr>
                <a:schemeClr val="bg2">
                  <a:lumMod val="60000"/>
                  <a:lumOff val="40000"/>
                </a:scheme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Dabblers are the only other cluster that contribute to Azure revenue apart from these</a:t>
            </a:r>
          </a:p>
          <a:p>
            <a:pPr marL="342900" indent="-342900" defTabSz="932472" fontAlgn="base">
              <a:lnSpc>
                <a:spcPct val="90000"/>
              </a:lnSpc>
              <a:spcBef>
                <a:spcPts val="700"/>
              </a:spcBef>
              <a:spcAft>
                <a:spcPct val="0"/>
              </a:spcAft>
              <a:buClr>
                <a:schemeClr val="bg2">
                  <a:lumMod val="60000"/>
                  <a:lumOff val="40000"/>
                </a:scheme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Evaluators delve in free usage whereas Disengaged customers are essentially inactive</a:t>
            </a:r>
            <a:endParaRPr lang="en-US" kern="0" dirty="0" smtClean="0">
              <a:solidFill>
                <a:srgbClr val="000000"/>
              </a:solidFill>
              <a:ea typeface="Segoe UI" pitchFamily="34" charset="0"/>
              <a:cs typeface="Segoe UI" pitchFamily="34" charset="0"/>
            </a:endParaRPr>
          </a:p>
        </p:txBody>
      </p:sp>
      <p:graphicFrame>
        <p:nvGraphicFramePr>
          <p:cNvPr id="16" name="Chart 15"/>
          <p:cNvGraphicFramePr/>
          <p:nvPr>
            <p:extLst>
              <p:ext uri="{D42A27DB-BD31-4B8C-83A1-F6EECF244321}">
                <p14:modId xmlns:p14="http://schemas.microsoft.com/office/powerpoint/2010/main" val="3097287841"/>
              </p:ext>
            </p:extLst>
          </p:nvPr>
        </p:nvGraphicFramePr>
        <p:xfrm>
          <a:off x="5882759" y="1187315"/>
          <a:ext cx="5591567" cy="3648586"/>
        </p:xfrm>
        <a:graphic>
          <a:graphicData uri="http://schemas.openxmlformats.org/drawingml/2006/chart">
            <c:chart xmlns:c="http://schemas.openxmlformats.org/drawingml/2006/chart" xmlns:r="http://schemas.openxmlformats.org/officeDocument/2006/relationships" r:id="rId4"/>
          </a:graphicData>
        </a:graphic>
      </p:graphicFrame>
      <p:sp>
        <p:nvSpPr>
          <p:cNvPr id="6" name="Right Arrow 5">
            <a:hlinkClick r:id="rId5" action="ppaction://hlinksldjump"/>
          </p:cNvPr>
          <p:cNvSpPr/>
          <p:nvPr/>
        </p:nvSpPr>
        <p:spPr bwMode="auto">
          <a:xfrm flipH="1">
            <a:off x="88623" y="6400799"/>
            <a:ext cx="617514" cy="457201"/>
          </a:xfrm>
          <a:prstGeom prst="rightArrow">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BACK</a:t>
            </a: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529660" y="1060463"/>
            <a:ext cx="5425853" cy="3843601"/>
            <a:chOff x="0" y="1089807"/>
            <a:chExt cx="5425853" cy="3843601"/>
          </a:xfrm>
        </p:grpSpPr>
        <p:graphicFrame>
          <p:nvGraphicFramePr>
            <p:cNvPr id="22" name="Chart 21"/>
            <p:cNvGraphicFramePr/>
            <p:nvPr>
              <p:extLst>
                <p:ext uri="{D42A27DB-BD31-4B8C-83A1-F6EECF244321}">
                  <p14:modId xmlns:p14="http://schemas.microsoft.com/office/powerpoint/2010/main" val="3705734751"/>
                </p:ext>
              </p:extLst>
            </p:nvPr>
          </p:nvGraphicFramePr>
          <p:xfrm>
            <a:off x="0" y="1089807"/>
            <a:ext cx="3944971" cy="3843601"/>
          </p:xfrm>
          <a:graphic>
            <a:graphicData uri="http://schemas.openxmlformats.org/drawingml/2006/chart">
              <c:chart xmlns:c="http://schemas.openxmlformats.org/drawingml/2006/chart" xmlns:r="http://schemas.openxmlformats.org/officeDocument/2006/relationships" r:id="rId6"/>
            </a:graphicData>
          </a:graphic>
        </p:graphicFrame>
        <p:grpSp>
          <p:nvGrpSpPr>
            <p:cNvPr id="10" name="Group 9"/>
            <p:cNvGrpSpPr/>
            <p:nvPr/>
          </p:nvGrpSpPr>
          <p:grpSpPr>
            <a:xfrm>
              <a:off x="3456220" y="2516263"/>
              <a:ext cx="1969633" cy="184666"/>
              <a:chOff x="714673" y="4437838"/>
              <a:chExt cx="1969633" cy="184666"/>
            </a:xfrm>
          </p:grpSpPr>
          <p:sp>
            <p:nvSpPr>
              <p:cNvPr id="2" name="Rectangle 1"/>
              <p:cNvSpPr/>
              <p:nvPr/>
            </p:nvSpPr>
            <p:spPr bwMode="auto">
              <a:xfrm>
                <a:off x="714673" y="4467716"/>
                <a:ext cx="124910" cy="12491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947610" y="4437838"/>
                <a:ext cx="1736696" cy="184666"/>
              </a:xfrm>
              <a:prstGeom prst="rect">
                <a:avLst/>
              </a:prstGeom>
              <a:noFill/>
            </p:spPr>
            <p:txBody>
              <a:bodyPr wrap="square" lIns="0" tIns="0" rIns="0" bIns="0" rtlCol="0">
                <a:spAutoFit/>
              </a:bodyPr>
              <a:lstStyle/>
              <a:p>
                <a:r>
                  <a:rPr lang="en-US" sz="1200" dirty="0" smtClean="0">
                    <a:gradFill>
                      <a:gsLst>
                        <a:gs pos="2917">
                          <a:srgbClr val="FFFFFF"/>
                        </a:gs>
                        <a:gs pos="30000">
                          <a:srgbClr val="FFFFFF"/>
                        </a:gs>
                      </a:gsLst>
                      <a:lin ang="5400000" scaled="0"/>
                    </a:gradFill>
                  </a:rPr>
                  <a:t>Deeply Engaged</a:t>
                </a:r>
              </a:p>
            </p:txBody>
          </p:sp>
        </p:grpSp>
        <p:grpSp>
          <p:nvGrpSpPr>
            <p:cNvPr id="9" name="Group 8"/>
            <p:cNvGrpSpPr/>
            <p:nvPr/>
          </p:nvGrpSpPr>
          <p:grpSpPr>
            <a:xfrm>
              <a:off x="3456220" y="2826942"/>
              <a:ext cx="1513097" cy="184666"/>
              <a:chOff x="2450484" y="4437838"/>
              <a:chExt cx="1513097" cy="184666"/>
            </a:xfrm>
          </p:grpSpPr>
          <p:sp>
            <p:nvSpPr>
              <p:cNvPr id="81" name="Rectangle 80"/>
              <p:cNvSpPr/>
              <p:nvPr/>
            </p:nvSpPr>
            <p:spPr bwMode="auto">
              <a:xfrm>
                <a:off x="2450484" y="4467716"/>
                <a:ext cx="124910" cy="12491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2683421" y="4437838"/>
                <a:ext cx="1280160" cy="184666"/>
              </a:xfrm>
              <a:prstGeom prst="rect">
                <a:avLst/>
              </a:prstGeom>
              <a:noFill/>
            </p:spPr>
            <p:txBody>
              <a:bodyPr wrap="square" lIns="0" tIns="0" rIns="0" bIns="0" rtlCol="0">
                <a:spAutoFit/>
              </a:bodyPr>
              <a:lstStyle/>
              <a:p>
                <a:r>
                  <a:rPr lang="en-US" sz="1200" dirty="0" smtClean="0">
                    <a:gradFill>
                      <a:gsLst>
                        <a:gs pos="2917">
                          <a:srgbClr val="FFFFFF"/>
                        </a:gs>
                        <a:gs pos="30000">
                          <a:srgbClr val="FFFFFF"/>
                        </a:gs>
                      </a:gsLst>
                      <a:lin ang="5400000" scaled="0"/>
                    </a:gradFill>
                  </a:rPr>
                  <a:t>Potentials</a:t>
                </a:r>
              </a:p>
            </p:txBody>
          </p:sp>
        </p:grpSp>
        <p:grpSp>
          <p:nvGrpSpPr>
            <p:cNvPr id="8" name="Group 7"/>
            <p:cNvGrpSpPr/>
            <p:nvPr/>
          </p:nvGrpSpPr>
          <p:grpSpPr>
            <a:xfrm>
              <a:off x="3456220" y="3137621"/>
              <a:ext cx="1513097" cy="184666"/>
              <a:chOff x="3674850" y="4437838"/>
              <a:chExt cx="1513097" cy="184666"/>
            </a:xfrm>
          </p:grpSpPr>
          <p:sp>
            <p:nvSpPr>
              <p:cNvPr id="84" name="Rectangle 83"/>
              <p:cNvSpPr/>
              <p:nvPr/>
            </p:nvSpPr>
            <p:spPr bwMode="auto">
              <a:xfrm>
                <a:off x="3674850" y="4467716"/>
                <a:ext cx="124910" cy="124910"/>
              </a:xfrm>
              <a:prstGeom prst="rect">
                <a:avLst/>
              </a:prstGeom>
              <a:solidFill>
                <a:srgbClr val="FCD1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3907787" y="4437838"/>
                <a:ext cx="1280160" cy="184666"/>
              </a:xfrm>
              <a:prstGeom prst="rect">
                <a:avLst/>
              </a:prstGeom>
              <a:noFill/>
            </p:spPr>
            <p:txBody>
              <a:bodyPr wrap="square" lIns="0" tIns="0" rIns="0" bIns="0" rtlCol="0">
                <a:spAutoFit/>
              </a:bodyPr>
              <a:lstStyle/>
              <a:p>
                <a:r>
                  <a:rPr lang="en-US" sz="1200" dirty="0" smtClean="0">
                    <a:gradFill>
                      <a:gsLst>
                        <a:gs pos="2917">
                          <a:srgbClr val="FFFFFF"/>
                        </a:gs>
                        <a:gs pos="30000">
                          <a:srgbClr val="FFFFFF"/>
                        </a:gs>
                      </a:gsLst>
                      <a:lin ang="5400000" scaled="0"/>
                    </a:gradFill>
                  </a:rPr>
                  <a:t>Dabblers</a:t>
                </a:r>
              </a:p>
            </p:txBody>
          </p:sp>
        </p:grpSp>
        <p:grpSp>
          <p:nvGrpSpPr>
            <p:cNvPr id="7" name="Group 6"/>
            <p:cNvGrpSpPr/>
            <p:nvPr/>
          </p:nvGrpSpPr>
          <p:grpSpPr>
            <a:xfrm>
              <a:off x="3456220" y="3448300"/>
              <a:ext cx="1513097" cy="184666"/>
              <a:chOff x="4821724" y="4437838"/>
              <a:chExt cx="1513097" cy="184666"/>
            </a:xfrm>
          </p:grpSpPr>
          <p:sp>
            <p:nvSpPr>
              <p:cNvPr id="87" name="Rectangle 86"/>
              <p:cNvSpPr/>
              <p:nvPr/>
            </p:nvSpPr>
            <p:spPr bwMode="auto">
              <a:xfrm>
                <a:off x="4821724" y="4467716"/>
                <a:ext cx="124910" cy="12491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5054661" y="4437838"/>
                <a:ext cx="1280160" cy="184666"/>
              </a:xfrm>
              <a:prstGeom prst="rect">
                <a:avLst/>
              </a:prstGeom>
              <a:noFill/>
            </p:spPr>
            <p:txBody>
              <a:bodyPr wrap="square" lIns="0" tIns="0" rIns="0" bIns="0" rtlCol="0">
                <a:spAutoFit/>
              </a:bodyPr>
              <a:lstStyle/>
              <a:p>
                <a:r>
                  <a:rPr lang="en-US" sz="1200" dirty="0" smtClean="0">
                    <a:gradFill>
                      <a:gsLst>
                        <a:gs pos="2917">
                          <a:srgbClr val="FFFFFF"/>
                        </a:gs>
                        <a:gs pos="30000">
                          <a:srgbClr val="FFFFFF"/>
                        </a:gs>
                      </a:gsLst>
                      <a:lin ang="5400000" scaled="0"/>
                    </a:gradFill>
                  </a:rPr>
                  <a:t>Evaluators</a:t>
                </a:r>
              </a:p>
            </p:txBody>
          </p:sp>
        </p:grpSp>
        <p:grpSp>
          <p:nvGrpSpPr>
            <p:cNvPr id="11" name="Group 10"/>
            <p:cNvGrpSpPr/>
            <p:nvPr/>
          </p:nvGrpSpPr>
          <p:grpSpPr>
            <a:xfrm>
              <a:off x="3456220" y="3758980"/>
              <a:ext cx="1513097" cy="184666"/>
              <a:chOff x="714673" y="4704348"/>
              <a:chExt cx="1513097" cy="184666"/>
            </a:xfrm>
          </p:grpSpPr>
          <p:sp>
            <p:nvSpPr>
              <p:cNvPr id="90" name="Rectangle 89"/>
              <p:cNvSpPr/>
              <p:nvPr/>
            </p:nvSpPr>
            <p:spPr bwMode="auto">
              <a:xfrm>
                <a:off x="714673" y="4749615"/>
                <a:ext cx="124910" cy="124910"/>
              </a:xfrm>
              <a:prstGeom prst="rect">
                <a:avLst/>
              </a:prstGeom>
              <a:solidFill>
                <a:srgbClr val="234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p:cNvSpPr txBox="1"/>
              <p:nvPr/>
            </p:nvSpPr>
            <p:spPr>
              <a:xfrm>
                <a:off x="947610" y="4704348"/>
                <a:ext cx="1280160" cy="184666"/>
              </a:xfrm>
              <a:prstGeom prst="rect">
                <a:avLst/>
              </a:prstGeom>
              <a:noFill/>
            </p:spPr>
            <p:txBody>
              <a:bodyPr wrap="square" lIns="0" tIns="0" rIns="0" bIns="0" rtlCol="0">
                <a:spAutoFit/>
              </a:bodyPr>
              <a:lstStyle/>
              <a:p>
                <a:r>
                  <a:rPr lang="en-US" sz="1200" dirty="0" smtClean="0">
                    <a:gradFill>
                      <a:gsLst>
                        <a:gs pos="2917">
                          <a:srgbClr val="FFFFFF"/>
                        </a:gs>
                        <a:gs pos="30000">
                          <a:srgbClr val="FFFFFF"/>
                        </a:gs>
                      </a:gsLst>
                      <a:lin ang="5400000" scaled="0"/>
                    </a:gradFill>
                  </a:rPr>
                  <a:t>Disengaged</a:t>
                </a:r>
              </a:p>
            </p:txBody>
          </p:sp>
        </p:grpSp>
        <p:sp>
          <p:nvSpPr>
            <p:cNvPr id="5" name="TextBox 4"/>
            <p:cNvSpPr txBox="1"/>
            <p:nvPr/>
          </p:nvSpPr>
          <p:spPr>
            <a:xfrm>
              <a:off x="1665850" y="3422155"/>
              <a:ext cx="694315" cy="246221"/>
            </a:xfrm>
            <a:prstGeom prst="rect">
              <a:avLst/>
            </a:prstGeom>
            <a:noFill/>
          </p:spPr>
          <p:txBody>
            <a:bodyPr wrap="square" lIns="0" tIns="0" rIns="0" bIns="0" rtlCol="0">
              <a:spAutoFit/>
            </a:bodyPr>
            <a:lstStyle/>
            <a:p>
              <a:r>
                <a:rPr lang="en-US" sz="1600" dirty="0" smtClean="0">
                  <a:gradFill>
                    <a:gsLst>
                      <a:gs pos="2917">
                        <a:schemeClr val="tx1"/>
                      </a:gs>
                      <a:gs pos="30000">
                        <a:schemeClr val="tx1"/>
                      </a:gs>
                    </a:gsLst>
                    <a:lin ang="5400000" scaled="0"/>
                  </a:gradFill>
                </a:rPr>
                <a:t>Usage</a:t>
              </a:r>
            </a:p>
          </p:txBody>
        </p:sp>
        <p:sp>
          <p:nvSpPr>
            <p:cNvPr id="25" name="TextBox 24"/>
            <p:cNvSpPr txBox="1"/>
            <p:nvPr/>
          </p:nvSpPr>
          <p:spPr>
            <a:xfrm>
              <a:off x="1592202" y="4398639"/>
              <a:ext cx="841610" cy="246221"/>
            </a:xfrm>
            <a:prstGeom prst="rect">
              <a:avLst/>
            </a:prstGeom>
            <a:noFill/>
          </p:spPr>
          <p:txBody>
            <a:bodyPr wrap="square" lIns="0" tIns="0" rIns="0" bIns="0" rtlCol="0">
              <a:spAutoFit/>
            </a:bodyPr>
            <a:lstStyle/>
            <a:p>
              <a:r>
                <a:rPr lang="en-US" sz="1600" dirty="0" smtClean="0">
                  <a:gradFill>
                    <a:gsLst>
                      <a:gs pos="2917">
                        <a:schemeClr val="tx1"/>
                      </a:gs>
                      <a:gs pos="30000">
                        <a:schemeClr val="tx1"/>
                      </a:gs>
                    </a:gsLst>
                    <a:lin ang="5400000" scaled="0"/>
                  </a:gradFill>
                </a:rPr>
                <a:t>Revenue</a:t>
              </a:r>
            </a:p>
          </p:txBody>
        </p:sp>
      </p:grpSp>
    </p:spTree>
    <p:extLst>
      <p:ext uri="{BB962C8B-B14F-4D97-AF65-F5344CB8AC3E}">
        <p14:creationId xmlns:p14="http://schemas.microsoft.com/office/powerpoint/2010/main" val="3573202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30" name="Rectangle 29"/>
          <p:cNvSpPr/>
          <p:nvPr/>
        </p:nvSpPr>
        <p:spPr bwMode="auto">
          <a:xfrm>
            <a:off x="1224364" y="5157216"/>
            <a:ext cx="10414642"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Selling a premium service to Potentials doubles the odds of upgrading to Deeply Engaged</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For evaluators, increasing # services used </a:t>
            </a:r>
            <a:r>
              <a:rPr lang="en-US" kern="0" dirty="0">
                <a:solidFill>
                  <a:srgbClr val="FFFFFF"/>
                </a:solidFill>
                <a:ea typeface="Segoe UI" pitchFamily="34" charset="0"/>
                <a:cs typeface="Segoe UI" pitchFamily="34" charset="0"/>
              </a:rPr>
              <a:t>doubles the odds of upgrading to Deeply </a:t>
            </a:r>
            <a:r>
              <a:rPr lang="en-US" kern="0" dirty="0" smtClean="0">
                <a:solidFill>
                  <a:srgbClr val="FFFFFF"/>
                </a:solidFill>
                <a:ea typeface="Segoe UI" pitchFamily="34" charset="0"/>
                <a:cs typeface="Segoe UI" pitchFamily="34" charset="0"/>
              </a:rPr>
              <a:t>Engaged</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Apart from Deeply Engaged, BP customer heavy clusters Evaluators and Dabblers use premium SKUs – Monetizing their usage of these will help upgrade them to Deeply Engaged</a:t>
            </a:r>
          </a:p>
        </p:txBody>
      </p:sp>
      <p:graphicFrame>
        <p:nvGraphicFramePr>
          <p:cNvPr id="10" name="Chart 9"/>
          <p:cNvGraphicFramePr/>
          <p:nvPr>
            <p:extLst/>
          </p:nvPr>
        </p:nvGraphicFramePr>
        <p:xfrm>
          <a:off x="529661" y="1303227"/>
          <a:ext cx="6184648" cy="3673722"/>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p:cNvSpPr/>
          <p:nvPr/>
        </p:nvSpPr>
        <p:spPr bwMode="auto">
          <a:xfrm>
            <a:off x="2664823" y="2860768"/>
            <a:ext cx="770708" cy="1569044"/>
          </a:xfrm>
          <a:prstGeom prst="rect">
            <a:avLst/>
          </a:prstGeom>
          <a:noFill/>
          <a:ln w="22225">
            <a:solidFill>
              <a:schemeClr val="accent1">
                <a:lumMod val="40000"/>
                <a:lumOff val="60000"/>
                <a:alpha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1" name="Chart 20"/>
          <p:cNvGraphicFramePr/>
          <p:nvPr>
            <p:extLst/>
          </p:nvPr>
        </p:nvGraphicFramePr>
        <p:xfrm>
          <a:off x="6957207" y="1303226"/>
          <a:ext cx="5209307" cy="3673278"/>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angle 21"/>
          <p:cNvSpPr/>
          <p:nvPr/>
        </p:nvSpPr>
        <p:spPr bwMode="auto">
          <a:xfrm>
            <a:off x="4241075" y="2860767"/>
            <a:ext cx="770708" cy="1569044"/>
          </a:xfrm>
          <a:prstGeom prst="rect">
            <a:avLst/>
          </a:prstGeom>
          <a:noFill/>
          <a:ln w="22225">
            <a:solidFill>
              <a:schemeClr val="accent1">
                <a:lumMod val="40000"/>
                <a:lumOff val="60000"/>
                <a:alpha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Title 3"/>
          <p:cNvSpPr>
            <a:spLocks noGrp="1"/>
          </p:cNvSpPr>
          <p:nvPr>
            <p:ph type="title"/>
          </p:nvPr>
        </p:nvSpPr>
        <p:spPr>
          <a:xfrm>
            <a:off x="529660" y="63332"/>
            <a:ext cx="11375536" cy="997196"/>
          </a:xfrm>
        </p:spPr>
        <p:txBody>
          <a:bodyPr anchor="t"/>
          <a:lstStyle/>
          <a:p>
            <a:r>
              <a:rPr lang="en-US" sz="3600" dirty="0" smtClean="0">
                <a:solidFill>
                  <a:schemeClr val="bg1"/>
                </a:solidFill>
              </a:rPr>
              <a:t>Adopting more and especially premium services are key to upgrade of customers to Deeply Engaged</a:t>
            </a:r>
            <a:endParaRPr lang="en-US" sz="3600" dirty="0">
              <a:solidFill>
                <a:schemeClr val="bg1"/>
              </a:solidFill>
            </a:endParaRPr>
          </a:p>
        </p:txBody>
      </p:sp>
      <p:sp>
        <p:nvSpPr>
          <p:cNvPr id="27" name="Right Arrow 26">
            <a:hlinkClick r:id="rId5"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083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29660" y="233151"/>
            <a:ext cx="11375536" cy="997196"/>
          </a:xfrm>
        </p:spPr>
        <p:txBody>
          <a:bodyPr/>
          <a:lstStyle/>
          <a:p>
            <a:r>
              <a:rPr lang="en-US" sz="3600" dirty="0" smtClean="0"/>
              <a:t>Cross Sell of Virtual Network to Deeply Engaged Virtual Machine users result in a gain of 80 NU per customer</a:t>
            </a:r>
            <a:endParaRPr lang="en-US" sz="3600"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59" name="Rectangle 58"/>
          <p:cNvSpPr/>
          <p:nvPr/>
        </p:nvSpPr>
        <p:spPr bwMode="auto">
          <a:xfrm>
            <a:off x="1224364" y="5337837"/>
            <a:ext cx="9918917"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50000"/>
                </a:srgbClr>
              </a:buClr>
              <a:buFont typeface="Wingdings" panose="05000000000000000000" pitchFamily="2" charset="2"/>
              <a:buChar char="§"/>
              <a:defRPr/>
            </a:pPr>
            <a:endParaRPr lang="en-US" kern="0" dirty="0" smtClean="0">
              <a:solidFill>
                <a:srgbClr val="000000"/>
              </a:solidFill>
              <a:ea typeface="Segoe UI" pitchFamily="34" charset="0"/>
              <a:cs typeface="Segoe UI" pitchFamily="34" charset="0"/>
            </a:endParaRPr>
          </a:p>
        </p:txBody>
      </p:sp>
      <p:grpSp>
        <p:nvGrpSpPr>
          <p:cNvPr id="76" name="Group 75"/>
          <p:cNvGrpSpPr/>
          <p:nvPr/>
        </p:nvGrpSpPr>
        <p:grpSpPr>
          <a:xfrm>
            <a:off x="914400" y="1332854"/>
            <a:ext cx="8617058" cy="4215539"/>
            <a:chOff x="433953" y="991890"/>
            <a:chExt cx="9658544" cy="4401519"/>
          </a:xfrm>
        </p:grpSpPr>
        <p:sp>
          <p:nvSpPr>
            <p:cNvPr id="34" name="TextBox 33"/>
            <p:cNvSpPr txBox="1"/>
            <p:nvPr/>
          </p:nvSpPr>
          <p:spPr>
            <a:xfrm>
              <a:off x="2270503" y="3525865"/>
              <a:ext cx="3146156" cy="169277"/>
            </a:xfrm>
            <a:prstGeom prst="rect">
              <a:avLst/>
            </a:prstGeom>
            <a:noFill/>
          </p:spPr>
          <p:txBody>
            <a:bodyPr wrap="square" lIns="0" tIns="0" rIns="0" bIns="0" rtlCol="0">
              <a:spAutoFit/>
            </a:bodyPr>
            <a:lstStyle/>
            <a:p>
              <a:r>
                <a:rPr lang="en-US" sz="1100" dirty="0" smtClean="0">
                  <a:gradFill>
                    <a:gsLst>
                      <a:gs pos="2917">
                        <a:srgbClr val="FFFFFF"/>
                      </a:gs>
                      <a:gs pos="30000">
                        <a:srgbClr val="FFFFFF"/>
                      </a:gs>
                    </a:gsLst>
                    <a:lin ang="5400000" scaled="0"/>
                  </a:gradFill>
                </a:rPr>
                <a:t>{Cache}=&gt;{SQLDB}</a:t>
              </a:r>
            </a:p>
          </p:txBody>
        </p:sp>
        <p:grpSp>
          <p:nvGrpSpPr>
            <p:cNvPr id="75" name="Group 74"/>
            <p:cNvGrpSpPr/>
            <p:nvPr/>
          </p:nvGrpSpPr>
          <p:grpSpPr>
            <a:xfrm>
              <a:off x="433953" y="991890"/>
              <a:ext cx="9658544" cy="4401519"/>
              <a:chOff x="619932" y="929898"/>
              <a:chExt cx="9658544" cy="4401519"/>
            </a:xfrm>
          </p:grpSpPr>
          <p:grpSp>
            <p:nvGrpSpPr>
              <p:cNvPr id="5" name="Group 4"/>
              <p:cNvGrpSpPr/>
              <p:nvPr/>
            </p:nvGrpSpPr>
            <p:grpSpPr>
              <a:xfrm>
                <a:off x="8279858" y="1441768"/>
                <a:ext cx="1998618" cy="215444"/>
                <a:chOff x="9823268" y="1874613"/>
                <a:chExt cx="1998618" cy="215444"/>
              </a:xfrm>
            </p:grpSpPr>
            <p:sp>
              <p:nvSpPr>
                <p:cNvPr id="2" name="Rectangle 1"/>
                <p:cNvSpPr/>
                <p:nvPr/>
              </p:nvSpPr>
              <p:spPr bwMode="auto">
                <a:xfrm>
                  <a:off x="9823268" y="1890895"/>
                  <a:ext cx="182880" cy="18288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10085190" y="1874613"/>
                  <a:ext cx="1736696" cy="215444"/>
                </a:xfrm>
                <a:prstGeom prst="rect">
                  <a:avLst/>
                </a:prstGeom>
                <a:noFill/>
              </p:spPr>
              <p:txBody>
                <a:bodyPr wrap="square" lIns="0" tIns="0" rIns="0" bIns="0" rtlCol="0">
                  <a:spAutoFit/>
                </a:bodyPr>
                <a:lstStyle/>
                <a:p>
                  <a:r>
                    <a:rPr lang="en-US" sz="1400" dirty="0" smtClean="0">
                      <a:gradFill>
                        <a:gsLst>
                          <a:gs pos="2917">
                            <a:srgbClr val="FFFFFF"/>
                          </a:gs>
                          <a:gs pos="30000">
                            <a:srgbClr val="FFFFFF"/>
                          </a:gs>
                        </a:gsLst>
                        <a:lin ang="5400000" scaled="0"/>
                      </a:gradFill>
                    </a:rPr>
                    <a:t>Deeply Engaged</a:t>
                  </a:r>
                </a:p>
              </p:txBody>
            </p:sp>
          </p:grpSp>
          <p:grpSp>
            <p:nvGrpSpPr>
              <p:cNvPr id="80" name="Group 79"/>
              <p:cNvGrpSpPr/>
              <p:nvPr/>
            </p:nvGrpSpPr>
            <p:grpSpPr>
              <a:xfrm>
                <a:off x="8279858" y="1788699"/>
                <a:ext cx="1542082" cy="215444"/>
                <a:chOff x="9823268" y="1874613"/>
                <a:chExt cx="1542082" cy="215444"/>
              </a:xfrm>
            </p:grpSpPr>
            <p:sp>
              <p:nvSpPr>
                <p:cNvPr id="81" name="Rectangle 80"/>
                <p:cNvSpPr/>
                <p:nvPr/>
              </p:nvSpPr>
              <p:spPr bwMode="auto">
                <a:xfrm>
                  <a:off x="9823268" y="1890895"/>
                  <a:ext cx="182880" cy="1828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10085190" y="1874613"/>
                  <a:ext cx="1280160" cy="215444"/>
                </a:xfrm>
                <a:prstGeom prst="rect">
                  <a:avLst/>
                </a:prstGeom>
                <a:noFill/>
              </p:spPr>
              <p:txBody>
                <a:bodyPr wrap="square" lIns="0" tIns="0" rIns="0" bIns="0" rtlCol="0">
                  <a:spAutoFit/>
                </a:bodyPr>
                <a:lstStyle/>
                <a:p>
                  <a:r>
                    <a:rPr lang="en-US" sz="1400" dirty="0" smtClean="0">
                      <a:gradFill>
                        <a:gsLst>
                          <a:gs pos="2917">
                            <a:srgbClr val="FFFFFF"/>
                          </a:gs>
                          <a:gs pos="30000">
                            <a:srgbClr val="FFFFFF"/>
                          </a:gs>
                        </a:gsLst>
                        <a:lin ang="5400000" scaled="0"/>
                      </a:gradFill>
                    </a:rPr>
                    <a:t>Potentials</a:t>
                  </a:r>
                </a:p>
              </p:txBody>
            </p:sp>
          </p:grpSp>
          <p:grpSp>
            <p:nvGrpSpPr>
              <p:cNvPr id="86" name="Group 85"/>
              <p:cNvGrpSpPr/>
              <p:nvPr/>
            </p:nvGrpSpPr>
            <p:grpSpPr>
              <a:xfrm>
                <a:off x="8295356" y="2126099"/>
                <a:ext cx="1542082" cy="215444"/>
                <a:chOff x="9823268" y="1874613"/>
                <a:chExt cx="1542082" cy="215444"/>
              </a:xfrm>
            </p:grpSpPr>
            <p:sp>
              <p:nvSpPr>
                <p:cNvPr id="87" name="Rectangle 86"/>
                <p:cNvSpPr/>
                <p:nvPr/>
              </p:nvSpPr>
              <p:spPr bwMode="auto">
                <a:xfrm>
                  <a:off x="9823268" y="1890895"/>
                  <a:ext cx="182880" cy="18288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10085190" y="1874613"/>
                  <a:ext cx="1280160" cy="215444"/>
                </a:xfrm>
                <a:prstGeom prst="rect">
                  <a:avLst/>
                </a:prstGeom>
                <a:noFill/>
              </p:spPr>
              <p:txBody>
                <a:bodyPr wrap="square" lIns="0" tIns="0" rIns="0" bIns="0" rtlCol="0">
                  <a:spAutoFit/>
                </a:bodyPr>
                <a:lstStyle/>
                <a:p>
                  <a:r>
                    <a:rPr lang="en-US" sz="1400" dirty="0" smtClean="0">
                      <a:gradFill>
                        <a:gsLst>
                          <a:gs pos="2917">
                            <a:srgbClr val="FFFFFF"/>
                          </a:gs>
                          <a:gs pos="30000">
                            <a:srgbClr val="FFFFFF"/>
                          </a:gs>
                        </a:gsLst>
                        <a:lin ang="5400000" scaled="0"/>
                      </a:gradFill>
                    </a:rPr>
                    <a:t>Evaluators</a:t>
                  </a:r>
                </a:p>
              </p:txBody>
            </p:sp>
          </p:grpSp>
          <p:graphicFrame>
            <p:nvGraphicFramePr>
              <p:cNvPr id="11" name="Chart 10"/>
              <p:cNvGraphicFramePr/>
              <p:nvPr>
                <p:extLst/>
              </p:nvPr>
            </p:nvGraphicFramePr>
            <p:xfrm>
              <a:off x="619932" y="929898"/>
              <a:ext cx="7842143" cy="440151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5329619" y="1935685"/>
                <a:ext cx="2404036" cy="169277"/>
              </a:xfrm>
              <a:prstGeom prst="rect">
                <a:avLst/>
              </a:prstGeom>
              <a:noFill/>
            </p:spPr>
            <p:txBody>
              <a:bodyPr wrap="square" lIns="0" tIns="0" rIns="0" bIns="0" rtlCol="0">
                <a:spAutoFit/>
              </a:bodyPr>
              <a:lstStyle/>
              <a:p>
                <a:r>
                  <a:rPr lang="en-US" sz="1100" dirty="0" smtClean="0">
                    <a:gradFill>
                      <a:gsLst>
                        <a:gs pos="2917">
                          <a:srgbClr val="FFFFFF"/>
                        </a:gs>
                        <a:gs pos="30000">
                          <a:srgbClr val="FFFFFF"/>
                        </a:gs>
                      </a:gsLst>
                      <a:lin ang="5400000" scaled="0"/>
                    </a:gradFill>
                  </a:rPr>
                  <a:t>{Virtual Network}=&gt;{Virtual Machines}</a:t>
                </a:r>
              </a:p>
            </p:txBody>
          </p:sp>
          <p:sp>
            <p:nvSpPr>
              <p:cNvPr id="29" name="TextBox 28"/>
              <p:cNvSpPr txBox="1"/>
              <p:nvPr/>
            </p:nvSpPr>
            <p:spPr>
              <a:xfrm>
                <a:off x="1508582" y="3873525"/>
                <a:ext cx="2773307" cy="140020"/>
              </a:xfrm>
              <a:prstGeom prst="rect">
                <a:avLst/>
              </a:prstGeom>
              <a:noFill/>
            </p:spPr>
            <p:txBody>
              <a:bodyPr wrap="square" lIns="0" tIns="0" rIns="0" bIns="0" rtlCol="0">
                <a:spAutoFit/>
              </a:bodyPr>
              <a:lstStyle/>
              <a:p>
                <a:r>
                  <a:rPr lang="en-US" sz="1100" dirty="0" smtClean="0">
                    <a:gradFill>
                      <a:gsLst>
                        <a:gs pos="2917">
                          <a:srgbClr val="FFFFFF"/>
                        </a:gs>
                        <a:gs pos="30000">
                          <a:srgbClr val="FFFFFF"/>
                        </a:gs>
                      </a:gsLst>
                      <a:lin ang="5400000" scaled="0"/>
                    </a:gradFill>
                  </a:rPr>
                  <a:t>{Cloud Services}=&gt;{Service Bus}</a:t>
                </a:r>
              </a:p>
            </p:txBody>
          </p:sp>
          <p:sp>
            <p:nvSpPr>
              <p:cNvPr id="30" name="TextBox 29"/>
              <p:cNvSpPr txBox="1"/>
              <p:nvPr/>
            </p:nvSpPr>
            <p:spPr>
              <a:xfrm>
                <a:off x="4578050" y="2910299"/>
                <a:ext cx="1531269" cy="176745"/>
              </a:xfrm>
              <a:prstGeom prst="rect">
                <a:avLst/>
              </a:prstGeom>
              <a:noFill/>
            </p:spPr>
            <p:txBody>
              <a:bodyPr wrap="square" lIns="0" tIns="0" rIns="0" bIns="0" rtlCol="0">
                <a:spAutoFit/>
              </a:bodyPr>
              <a:lstStyle/>
              <a:p>
                <a:r>
                  <a:rPr lang="en-US" sz="1100" dirty="0" smtClean="0">
                    <a:gradFill>
                      <a:gsLst>
                        <a:gs pos="2917">
                          <a:srgbClr val="FFFFFF"/>
                        </a:gs>
                        <a:gs pos="30000">
                          <a:srgbClr val="FFFFFF"/>
                        </a:gs>
                      </a:gsLst>
                      <a:lin ang="5400000" scaled="0"/>
                    </a:gradFill>
                  </a:rPr>
                  <a:t>{Website}=&gt;{SQLDB}</a:t>
                </a:r>
              </a:p>
            </p:txBody>
          </p:sp>
          <p:sp>
            <p:nvSpPr>
              <p:cNvPr id="31" name="TextBox 30"/>
              <p:cNvSpPr txBox="1"/>
              <p:nvPr/>
            </p:nvSpPr>
            <p:spPr>
              <a:xfrm>
                <a:off x="5944178" y="3278273"/>
                <a:ext cx="2773307" cy="140020"/>
              </a:xfrm>
              <a:prstGeom prst="rect">
                <a:avLst/>
              </a:prstGeom>
              <a:noFill/>
            </p:spPr>
            <p:txBody>
              <a:bodyPr wrap="square" lIns="0" tIns="0" rIns="0" bIns="0" rtlCol="0">
                <a:spAutoFit/>
              </a:bodyPr>
              <a:lstStyle/>
              <a:p>
                <a:r>
                  <a:rPr lang="en-US" sz="1100" dirty="0" smtClean="0">
                    <a:gradFill>
                      <a:gsLst>
                        <a:gs pos="2917">
                          <a:srgbClr val="FFFFFF"/>
                        </a:gs>
                        <a:gs pos="30000">
                          <a:srgbClr val="FFFFFF"/>
                        </a:gs>
                      </a:gsLst>
                      <a:lin ang="5400000" scaled="0"/>
                    </a:gradFill>
                  </a:rPr>
                  <a:t>{Traffic Manager}=&gt;{Virtual Network}</a:t>
                </a:r>
              </a:p>
            </p:txBody>
          </p:sp>
          <p:sp>
            <p:nvSpPr>
              <p:cNvPr id="32" name="TextBox 31"/>
              <p:cNvSpPr txBox="1"/>
              <p:nvPr/>
            </p:nvSpPr>
            <p:spPr>
              <a:xfrm>
                <a:off x="5837525" y="3476117"/>
                <a:ext cx="2773307" cy="140020"/>
              </a:xfrm>
              <a:prstGeom prst="rect">
                <a:avLst/>
              </a:prstGeom>
              <a:noFill/>
            </p:spPr>
            <p:txBody>
              <a:bodyPr wrap="square" lIns="0" tIns="0" rIns="0" bIns="0" rtlCol="0">
                <a:spAutoFit/>
              </a:bodyPr>
              <a:lstStyle/>
              <a:p>
                <a:r>
                  <a:rPr lang="en-US" sz="1100" dirty="0" smtClean="0">
                    <a:gradFill>
                      <a:gsLst>
                        <a:gs pos="2917">
                          <a:srgbClr val="FFFFFF"/>
                        </a:gs>
                        <a:gs pos="30000">
                          <a:srgbClr val="FFFFFF"/>
                        </a:gs>
                      </a:gsLst>
                      <a:lin ang="5400000" scaled="0"/>
                    </a:gradFill>
                  </a:rPr>
                  <a:t>{Mobile Services}=&gt;{Website}</a:t>
                </a:r>
              </a:p>
            </p:txBody>
          </p:sp>
          <p:sp>
            <p:nvSpPr>
              <p:cNvPr id="33" name="TextBox 32"/>
              <p:cNvSpPr txBox="1"/>
              <p:nvPr/>
            </p:nvSpPr>
            <p:spPr>
              <a:xfrm>
                <a:off x="6246707" y="3744722"/>
                <a:ext cx="2773307" cy="140020"/>
              </a:xfrm>
              <a:prstGeom prst="rect">
                <a:avLst/>
              </a:prstGeom>
              <a:noFill/>
            </p:spPr>
            <p:txBody>
              <a:bodyPr wrap="square" lIns="0" tIns="0" rIns="0" bIns="0" rtlCol="0">
                <a:spAutoFit/>
              </a:bodyPr>
              <a:lstStyle/>
              <a:p>
                <a:r>
                  <a:rPr lang="en-US" sz="1100" dirty="0" smtClean="0">
                    <a:gradFill>
                      <a:gsLst>
                        <a:gs pos="2917">
                          <a:srgbClr val="FFFFFF"/>
                        </a:gs>
                        <a:gs pos="30000">
                          <a:srgbClr val="FFFFFF"/>
                        </a:gs>
                      </a:gsLst>
                      <a:lin ang="5400000" scaled="0"/>
                    </a:gradFill>
                  </a:rPr>
                  <a:t>{Cloud Services}=&gt;{SQLDB}</a:t>
                </a:r>
              </a:p>
            </p:txBody>
          </p:sp>
          <p:cxnSp>
            <p:nvCxnSpPr>
              <p:cNvPr id="14" name="Straight Arrow Connector 13"/>
              <p:cNvCxnSpPr/>
              <p:nvPr/>
            </p:nvCxnSpPr>
            <p:spPr>
              <a:xfrm flipV="1">
                <a:off x="4974415" y="2028104"/>
                <a:ext cx="3415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653945" y="3968076"/>
                <a:ext cx="338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5400000" flipH="1" flipV="1">
                <a:off x="5207430" y="3378634"/>
                <a:ext cx="697426" cy="697421"/>
              </a:xfrm>
              <a:prstGeom prst="bentConnector3">
                <a:avLst>
                  <a:gd name="adj1" fmla="val 988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flipV="1">
                <a:off x="5951350" y="3828082"/>
                <a:ext cx="263471" cy="216978"/>
              </a:xfrm>
              <a:prstGeom prst="bentConnector3">
                <a:avLst>
                  <a:gd name="adj1" fmla="val -29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flipV="1">
                <a:off x="4997261" y="3580108"/>
                <a:ext cx="814603" cy="6652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5400000" flipH="1" flipV="1">
                <a:off x="4636956" y="3450572"/>
                <a:ext cx="766403" cy="25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a:off x="3719594" y="3549113"/>
                <a:ext cx="909227" cy="6863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92" name="Rectangle 91"/>
          <p:cNvSpPr/>
          <p:nvPr/>
        </p:nvSpPr>
        <p:spPr bwMode="auto">
          <a:xfrm>
            <a:off x="1299272" y="5614224"/>
            <a:ext cx="9918917" cy="10236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chemeClr val="bg2">
                  <a:lumMod val="60000"/>
                  <a:lumOff val="40000"/>
                </a:schemeClr>
              </a:buClr>
              <a:buFont typeface="Wingdings" panose="05000000000000000000" pitchFamily="2" charset="2"/>
              <a:buChar char="§"/>
              <a:defRPr/>
            </a:pPr>
            <a:r>
              <a:rPr lang="en-US" kern="0" dirty="0" smtClean="0">
                <a:solidFill>
                  <a:srgbClr val="FF0000"/>
                </a:solidFill>
                <a:ea typeface="Segoe UI" pitchFamily="34" charset="0"/>
                <a:cs typeface="Segoe UI" pitchFamily="34" charset="0"/>
              </a:rPr>
              <a:t>****revise****</a:t>
            </a:r>
            <a:r>
              <a:rPr lang="en-US" kern="0" dirty="0" smtClean="0">
                <a:solidFill>
                  <a:srgbClr val="FFFFFF"/>
                </a:solidFill>
                <a:ea typeface="Segoe UI" pitchFamily="34" charset="0"/>
                <a:cs typeface="Segoe UI" pitchFamily="34" charset="0"/>
              </a:rPr>
              <a:t>The opportunities for cross sell are different across clusters </a:t>
            </a:r>
          </a:p>
          <a:p>
            <a:pPr marL="342900" indent="-342900" defTabSz="932472" fontAlgn="base">
              <a:lnSpc>
                <a:spcPct val="90000"/>
              </a:lnSpc>
              <a:spcBef>
                <a:spcPts val="700"/>
              </a:spcBef>
              <a:spcAft>
                <a:spcPct val="0"/>
              </a:spcAft>
              <a:buClr>
                <a:schemeClr val="bg2">
                  <a:lumMod val="60000"/>
                  <a:lumOff val="40000"/>
                </a:scheme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Virtual Network is the key service in Deeply Engaged and SQLDB in Potentials, showing a clear distinction in the flavors of services used by them</a:t>
            </a:r>
          </a:p>
        </p:txBody>
      </p:sp>
      <p:sp>
        <p:nvSpPr>
          <p:cNvPr id="36" name="Right Arrow 35">
            <a:hlinkClick r:id="rId5"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BACK</a:t>
            </a: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ight Arrow 36">
            <a:hlinkClick r:id="rId6" action="ppaction://hlinksldjump"/>
          </p:cNvPr>
          <p:cNvSpPr/>
          <p:nvPr/>
        </p:nvSpPr>
        <p:spPr bwMode="auto">
          <a:xfrm>
            <a:off x="11596439" y="6400798"/>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NEXT</a:t>
            </a:r>
          </a:p>
        </p:txBody>
      </p:sp>
    </p:spTree>
    <p:extLst>
      <p:ext uri="{BB962C8B-B14F-4D97-AF65-F5344CB8AC3E}">
        <p14:creationId xmlns:p14="http://schemas.microsoft.com/office/powerpoint/2010/main" val="1537544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30" name="Title 3"/>
          <p:cNvSpPr>
            <a:spLocks noGrp="1"/>
          </p:cNvSpPr>
          <p:nvPr>
            <p:ph type="title"/>
          </p:nvPr>
        </p:nvSpPr>
        <p:spPr>
          <a:xfrm>
            <a:off x="530467" y="63819"/>
            <a:ext cx="11373923" cy="1016786"/>
          </a:xfrm>
        </p:spPr>
        <p:txBody>
          <a:bodyPr/>
          <a:lstStyle/>
          <a:p>
            <a:r>
              <a:rPr lang="en-US" sz="3599" dirty="0"/>
              <a:t>Azure customers portray 5 distinct </a:t>
            </a:r>
            <a:r>
              <a:rPr lang="en-US" sz="3599" dirty="0" smtClean="0"/>
              <a:t>clusters </a:t>
            </a:r>
            <a:r>
              <a:rPr lang="en-US" sz="3599" dirty="0"/>
              <a:t>based on their engagement behavior</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3582" y="122326"/>
            <a:ext cx="839354" cy="346281"/>
          </a:xfrm>
          <a:prstGeom prst="rect">
            <a:avLst/>
          </a:prstGeom>
        </p:spPr>
      </p:pic>
      <p:grpSp>
        <p:nvGrpSpPr>
          <p:cNvPr id="7" name="Group 6"/>
          <p:cNvGrpSpPr/>
          <p:nvPr/>
        </p:nvGrpSpPr>
        <p:grpSpPr>
          <a:xfrm>
            <a:off x="391383" y="1320122"/>
            <a:ext cx="2021725" cy="5036214"/>
            <a:chOff x="390556" y="1319813"/>
            <a:chExt cx="2022011" cy="5036928"/>
          </a:xfrm>
        </p:grpSpPr>
        <p:sp>
          <p:nvSpPr>
            <p:cNvPr id="19" name="Rectangle 18"/>
            <p:cNvSpPr/>
            <p:nvPr/>
          </p:nvSpPr>
          <p:spPr bwMode="auto">
            <a:xfrm>
              <a:off x="390557" y="1319813"/>
              <a:ext cx="2022010" cy="5036928"/>
            </a:xfrm>
            <a:prstGeom prst="rect">
              <a:avLst/>
            </a:prstGeom>
            <a:solidFill>
              <a:srgbClr val="1AAF1A"/>
            </a:solidFill>
            <a:ln w="10795" cap="flat" cmpd="sng" algn="ctr">
              <a:noFill/>
              <a:prstDash val="solid"/>
            </a:ln>
            <a:effectLst/>
          </p:spPr>
          <p:txBody>
            <a:bodyPr rtlCol="0" anchor="b"/>
            <a:lstStyle/>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199" kern="0" dirty="0">
                <a:solidFill>
                  <a:srgbClr val="FFFFFF"/>
                </a:solidFill>
              </a:endParaRPr>
            </a:p>
          </p:txBody>
        </p:sp>
        <p:sp>
          <p:nvSpPr>
            <p:cNvPr id="20" name="Rectangle 19"/>
            <p:cNvSpPr/>
            <p:nvPr/>
          </p:nvSpPr>
          <p:spPr bwMode="auto">
            <a:xfrm>
              <a:off x="390556" y="1319817"/>
              <a:ext cx="2022010" cy="835556"/>
            </a:xfrm>
            <a:prstGeom prst="rect">
              <a:avLst/>
            </a:prstGeom>
            <a:solidFill>
              <a:srgbClr val="1AAF1A"/>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Deeply Engaged</a:t>
              </a:r>
            </a:p>
          </p:txBody>
        </p:sp>
        <p:graphicFrame>
          <p:nvGraphicFramePr>
            <p:cNvPr id="27" name="Chart 26"/>
            <p:cNvGraphicFramePr/>
            <p:nvPr>
              <p:extLst/>
            </p:nvPr>
          </p:nvGraphicFramePr>
          <p:xfrm>
            <a:off x="390557" y="2148411"/>
            <a:ext cx="1106424" cy="1102134"/>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p:cNvSpPr txBox="1"/>
            <p:nvPr/>
          </p:nvSpPr>
          <p:spPr>
            <a:xfrm>
              <a:off x="1420967" y="2330146"/>
              <a:ext cx="991600" cy="753214"/>
            </a:xfrm>
            <a:prstGeom prst="rect">
              <a:avLst/>
            </a:prstGeom>
            <a:noFill/>
          </p:spPr>
          <p:txBody>
            <a:bodyPr wrap="square" rtlCol="0">
              <a:spAutoFit/>
            </a:bodyPr>
            <a:lstStyle/>
            <a:p>
              <a:pPr algn="ctr" defTabSz="932563"/>
              <a:r>
                <a:rPr lang="en-US" dirty="0">
                  <a:solidFill>
                    <a:srgbClr val="FFFFFF"/>
                  </a:solidFill>
                </a:rPr>
                <a:t>66%</a:t>
              </a:r>
              <a:r>
                <a:rPr lang="en-US" sz="1000" dirty="0">
                  <a:solidFill>
                    <a:srgbClr val="FFFFFF"/>
                  </a:solidFill>
                </a:rPr>
                <a:t> </a:t>
              </a:r>
            </a:p>
            <a:p>
              <a:pPr algn="ctr" defTabSz="932563"/>
              <a:r>
                <a:rPr lang="en-US" sz="1199" dirty="0">
                  <a:solidFill>
                    <a:srgbClr val="FFFFFF"/>
                  </a:solidFill>
                </a:rPr>
                <a:t>Normalized Usage</a:t>
              </a:r>
            </a:p>
          </p:txBody>
        </p:sp>
        <p:sp>
          <p:nvSpPr>
            <p:cNvPr id="2" name="TextBox 1"/>
            <p:cNvSpPr txBox="1"/>
            <p:nvPr/>
          </p:nvSpPr>
          <p:spPr>
            <a:xfrm>
              <a:off x="463066" y="3307813"/>
              <a:ext cx="1876989" cy="1230896"/>
            </a:xfrm>
            <a:prstGeom prst="rect">
              <a:avLst/>
            </a:prstGeom>
            <a:noFill/>
          </p:spPr>
          <p:txBody>
            <a:bodyPr wrap="square" lIns="0" tIns="0" rIns="0" bIns="0" rtlCol="0">
              <a:spAutoFit/>
            </a:bodyPr>
            <a:lstStyle/>
            <a:p>
              <a:pPr defTabSz="932563"/>
              <a:r>
                <a:rPr lang="en-US" sz="1199" dirty="0">
                  <a:solidFill>
                    <a:srgbClr val="FFFFFF"/>
                  </a:solidFill>
                </a:rPr>
                <a:t>Highlights:</a:t>
              </a:r>
              <a:endParaRPr lang="en-US" dirty="0">
                <a:solidFill>
                  <a:srgbClr val="FFFFFF"/>
                </a:solidFill>
              </a:endParaRPr>
            </a:p>
            <a:p>
              <a:pPr defTabSz="932563"/>
              <a:r>
                <a:rPr lang="en-US" dirty="0">
                  <a:solidFill>
                    <a:srgbClr val="FFFFFF"/>
                  </a:solidFill>
                </a:rPr>
                <a:t>Contribute 77%</a:t>
              </a:r>
              <a:r>
                <a:rPr lang="en-US" sz="1199" dirty="0">
                  <a:solidFill>
                    <a:srgbClr val="FFFFFF"/>
                  </a:solidFill>
                </a:rPr>
                <a:t> </a:t>
              </a:r>
            </a:p>
            <a:p>
              <a:pPr defTabSz="932563"/>
              <a:r>
                <a:rPr lang="en-US" sz="1199" dirty="0">
                  <a:solidFill>
                    <a:srgbClr val="FFFFFF"/>
                  </a:solidFill>
                </a:rPr>
                <a:t>of Azure revenue</a:t>
              </a:r>
            </a:p>
            <a:p>
              <a:pPr defTabSz="932563"/>
              <a:r>
                <a:rPr lang="en-US" sz="2400" dirty="0">
                  <a:solidFill>
                    <a:srgbClr val="FFFFFF"/>
                  </a:solidFill>
                </a:rPr>
                <a:t>18%</a:t>
              </a:r>
              <a:r>
                <a:rPr lang="en-US" sz="1199" dirty="0">
                  <a:solidFill>
                    <a:srgbClr val="FFFFFF"/>
                  </a:solidFill>
                </a:rPr>
                <a:t> </a:t>
              </a:r>
              <a:r>
                <a:rPr lang="en-US" sz="1399" dirty="0">
                  <a:solidFill>
                    <a:srgbClr val="FFFFFF"/>
                  </a:solidFill>
                </a:rPr>
                <a:t>of these are </a:t>
              </a:r>
              <a:r>
                <a:rPr lang="en-US" sz="1399" dirty="0" smtClean="0">
                  <a:solidFill>
                    <a:srgbClr val="FFFFFF"/>
                  </a:solidFill>
                </a:rPr>
                <a:t>EA</a:t>
              </a:r>
            </a:p>
            <a:p>
              <a:pPr defTabSz="932563"/>
              <a:r>
                <a:rPr lang="en-US" sz="1399" i="1" dirty="0" smtClean="0">
                  <a:solidFill>
                    <a:srgbClr val="FFFFFF"/>
                  </a:solidFill>
                </a:rPr>
                <a:t>…Add one more point</a:t>
              </a:r>
              <a:endParaRPr lang="en-US" sz="1399" i="1" dirty="0">
                <a:solidFill>
                  <a:srgbClr val="FFFFFF"/>
                </a:solidFill>
              </a:endParaRPr>
            </a:p>
          </p:txBody>
        </p:sp>
        <p:grpSp>
          <p:nvGrpSpPr>
            <p:cNvPr id="32" name="Groupe 34"/>
            <p:cNvGrpSpPr/>
            <p:nvPr/>
          </p:nvGrpSpPr>
          <p:grpSpPr>
            <a:xfrm>
              <a:off x="1692133" y="5219134"/>
              <a:ext cx="638588" cy="1092745"/>
              <a:chOff x="5903922" y="2455869"/>
              <a:chExt cx="1385889" cy="3556004"/>
            </a:xfrm>
          </p:grpSpPr>
          <p:sp>
            <p:nvSpPr>
              <p:cNvPr id="33" name="Freeform 18"/>
              <p:cNvSpPr>
                <a:spLocks/>
              </p:cNvSpPr>
              <p:nvPr/>
            </p:nvSpPr>
            <p:spPr bwMode="auto">
              <a:xfrm>
                <a:off x="5903922" y="2455869"/>
                <a:ext cx="220664" cy="247649"/>
              </a:xfrm>
              <a:custGeom>
                <a:avLst/>
                <a:gdLst>
                  <a:gd name="T0" fmla="*/ 31 w 139"/>
                  <a:gd name="T1" fmla="*/ 156 h 156"/>
                  <a:gd name="T2" fmla="*/ 16 w 139"/>
                  <a:gd name="T3" fmla="*/ 99 h 156"/>
                  <a:gd name="T4" fmla="*/ 12 w 139"/>
                  <a:gd name="T5" fmla="*/ 83 h 156"/>
                  <a:gd name="T6" fmla="*/ 0 w 139"/>
                  <a:gd name="T7" fmla="*/ 46 h 156"/>
                  <a:gd name="T8" fmla="*/ 0 w 139"/>
                  <a:gd name="T9" fmla="*/ 39 h 156"/>
                  <a:gd name="T10" fmla="*/ 3 w 139"/>
                  <a:gd name="T11" fmla="*/ 23 h 156"/>
                  <a:gd name="T12" fmla="*/ 4 w 139"/>
                  <a:gd name="T13" fmla="*/ 19 h 156"/>
                  <a:gd name="T14" fmla="*/ 14 w 139"/>
                  <a:gd name="T15" fmla="*/ 14 h 156"/>
                  <a:gd name="T16" fmla="*/ 16 w 139"/>
                  <a:gd name="T17" fmla="*/ 12 h 156"/>
                  <a:gd name="T18" fmla="*/ 18 w 139"/>
                  <a:gd name="T19" fmla="*/ 6 h 156"/>
                  <a:gd name="T20" fmla="*/ 23 w 139"/>
                  <a:gd name="T21" fmla="*/ 4 h 156"/>
                  <a:gd name="T22" fmla="*/ 34 w 139"/>
                  <a:gd name="T23" fmla="*/ 4 h 156"/>
                  <a:gd name="T24" fmla="*/ 42 w 139"/>
                  <a:gd name="T25" fmla="*/ 4 h 156"/>
                  <a:gd name="T26" fmla="*/ 44 w 139"/>
                  <a:gd name="T27" fmla="*/ 1 h 156"/>
                  <a:gd name="T28" fmla="*/ 56 w 139"/>
                  <a:gd name="T29" fmla="*/ 0 h 156"/>
                  <a:gd name="T30" fmla="*/ 61 w 139"/>
                  <a:gd name="T31" fmla="*/ 1 h 156"/>
                  <a:gd name="T32" fmla="*/ 74 w 139"/>
                  <a:gd name="T33" fmla="*/ 8 h 156"/>
                  <a:gd name="T34" fmla="*/ 78 w 139"/>
                  <a:gd name="T35" fmla="*/ 13 h 156"/>
                  <a:gd name="T36" fmla="*/ 79 w 139"/>
                  <a:gd name="T37" fmla="*/ 22 h 156"/>
                  <a:gd name="T38" fmla="*/ 78 w 139"/>
                  <a:gd name="T39" fmla="*/ 34 h 156"/>
                  <a:gd name="T40" fmla="*/ 79 w 139"/>
                  <a:gd name="T41" fmla="*/ 39 h 156"/>
                  <a:gd name="T42" fmla="*/ 95 w 139"/>
                  <a:gd name="T43" fmla="*/ 36 h 156"/>
                  <a:gd name="T44" fmla="*/ 110 w 139"/>
                  <a:gd name="T45" fmla="*/ 32 h 156"/>
                  <a:gd name="T46" fmla="*/ 114 w 139"/>
                  <a:gd name="T47" fmla="*/ 28 h 156"/>
                  <a:gd name="T48" fmla="*/ 122 w 139"/>
                  <a:gd name="T49" fmla="*/ 18 h 156"/>
                  <a:gd name="T50" fmla="*/ 124 w 139"/>
                  <a:gd name="T51" fmla="*/ 14 h 156"/>
                  <a:gd name="T52" fmla="*/ 133 w 139"/>
                  <a:gd name="T53" fmla="*/ 15 h 156"/>
                  <a:gd name="T54" fmla="*/ 139 w 139"/>
                  <a:gd name="T55" fmla="*/ 18 h 156"/>
                  <a:gd name="T56" fmla="*/ 139 w 139"/>
                  <a:gd name="T57" fmla="*/ 21 h 156"/>
                  <a:gd name="T58" fmla="*/ 129 w 139"/>
                  <a:gd name="T59" fmla="*/ 35 h 156"/>
                  <a:gd name="T60" fmla="*/ 119 w 139"/>
                  <a:gd name="T61" fmla="*/ 48 h 156"/>
                  <a:gd name="T62" fmla="*/ 97 w 139"/>
                  <a:gd name="T63" fmla="*/ 88 h 156"/>
                  <a:gd name="T64" fmla="*/ 95 w 139"/>
                  <a:gd name="T65" fmla="*/ 97 h 156"/>
                  <a:gd name="T66" fmla="*/ 91 w 139"/>
                  <a:gd name="T67" fmla="*/ 121 h 156"/>
                  <a:gd name="T68" fmla="*/ 91 w 139"/>
                  <a:gd name="T69" fmla="*/ 131 h 156"/>
                  <a:gd name="T70" fmla="*/ 89 w 139"/>
                  <a:gd name="T71" fmla="*/ 133 h 156"/>
                  <a:gd name="T72" fmla="*/ 61 w 139"/>
                  <a:gd name="T73" fmla="*/ 146 h 156"/>
                  <a:gd name="T74" fmla="*/ 31 w 139"/>
                  <a:gd name="T7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56">
                    <a:moveTo>
                      <a:pt x="31" y="156"/>
                    </a:moveTo>
                    <a:lnTo>
                      <a:pt x="31" y="156"/>
                    </a:lnTo>
                    <a:lnTo>
                      <a:pt x="23" y="124"/>
                    </a:lnTo>
                    <a:lnTo>
                      <a:pt x="16" y="99"/>
                    </a:lnTo>
                    <a:lnTo>
                      <a:pt x="12" y="83"/>
                    </a:lnTo>
                    <a:lnTo>
                      <a:pt x="12" y="83"/>
                    </a:lnTo>
                    <a:lnTo>
                      <a:pt x="4" y="58"/>
                    </a:lnTo>
                    <a:lnTo>
                      <a:pt x="0" y="46"/>
                    </a:lnTo>
                    <a:lnTo>
                      <a:pt x="0" y="39"/>
                    </a:lnTo>
                    <a:lnTo>
                      <a:pt x="0" y="39"/>
                    </a:lnTo>
                    <a:lnTo>
                      <a:pt x="1" y="28"/>
                    </a:lnTo>
                    <a:lnTo>
                      <a:pt x="3" y="23"/>
                    </a:lnTo>
                    <a:lnTo>
                      <a:pt x="4" y="19"/>
                    </a:lnTo>
                    <a:lnTo>
                      <a:pt x="4" y="19"/>
                    </a:lnTo>
                    <a:lnTo>
                      <a:pt x="12" y="15"/>
                    </a:lnTo>
                    <a:lnTo>
                      <a:pt x="14" y="14"/>
                    </a:lnTo>
                    <a:lnTo>
                      <a:pt x="16" y="12"/>
                    </a:lnTo>
                    <a:lnTo>
                      <a:pt x="16" y="12"/>
                    </a:lnTo>
                    <a:lnTo>
                      <a:pt x="16" y="8"/>
                    </a:lnTo>
                    <a:lnTo>
                      <a:pt x="18" y="6"/>
                    </a:lnTo>
                    <a:lnTo>
                      <a:pt x="21" y="4"/>
                    </a:lnTo>
                    <a:lnTo>
                      <a:pt x="23" y="4"/>
                    </a:lnTo>
                    <a:lnTo>
                      <a:pt x="23" y="4"/>
                    </a:lnTo>
                    <a:lnTo>
                      <a:pt x="34" y="4"/>
                    </a:lnTo>
                    <a:lnTo>
                      <a:pt x="39" y="4"/>
                    </a:lnTo>
                    <a:lnTo>
                      <a:pt x="42" y="4"/>
                    </a:lnTo>
                    <a:lnTo>
                      <a:pt x="42" y="4"/>
                    </a:lnTo>
                    <a:lnTo>
                      <a:pt x="44" y="1"/>
                    </a:lnTo>
                    <a:lnTo>
                      <a:pt x="48" y="1"/>
                    </a:lnTo>
                    <a:lnTo>
                      <a:pt x="56" y="0"/>
                    </a:lnTo>
                    <a:lnTo>
                      <a:pt x="56" y="0"/>
                    </a:lnTo>
                    <a:lnTo>
                      <a:pt x="61" y="1"/>
                    </a:lnTo>
                    <a:lnTo>
                      <a:pt x="66" y="3"/>
                    </a:lnTo>
                    <a:lnTo>
                      <a:pt x="74" y="8"/>
                    </a:lnTo>
                    <a:lnTo>
                      <a:pt x="74" y="8"/>
                    </a:lnTo>
                    <a:lnTo>
                      <a:pt x="78" y="13"/>
                    </a:lnTo>
                    <a:lnTo>
                      <a:pt x="79" y="17"/>
                    </a:lnTo>
                    <a:lnTo>
                      <a:pt x="79" y="22"/>
                    </a:lnTo>
                    <a:lnTo>
                      <a:pt x="79" y="22"/>
                    </a:lnTo>
                    <a:lnTo>
                      <a:pt x="78" y="34"/>
                    </a:lnTo>
                    <a:lnTo>
                      <a:pt x="78" y="37"/>
                    </a:lnTo>
                    <a:lnTo>
                      <a:pt x="79" y="39"/>
                    </a:lnTo>
                    <a:lnTo>
                      <a:pt x="79" y="39"/>
                    </a:lnTo>
                    <a:lnTo>
                      <a:pt x="95" y="36"/>
                    </a:lnTo>
                    <a:lnTo>
                      <a:pt x="104" y="35"/>
                    </a:lnTo>
                    <a:lnTo>
                      <a:pt x="110" y="32"/>
                    </a:lnTo>
                    <a:lnTo>
                      <a:pt x="110" y="32"/>
                    </a:lnTo>
                    <a:lnTo>
                      <a:pt x="114" y="28"/>
                    </a:lnTo>
                    <a:lnTo>
                      <a:pt x="118" y="23"/>
                    </a:lnTo>
                    <a:lnTo>
                      <a:pt x="122" y="18"/>
                    </a:lnTo>
                    <a:lnTo>
                      <a:pt x="124" y="14"/>
                    </a:lnTo>
                    <a:lnTo>
                      <a:pt x="124" y="14"/>
                    </a:lnTo>
                    <a:lnTo>
                      <a:pt x="128" y="14"/>
                    </a:lnTo>
                    <a:lnTo>
                      <a:pt x="133" y="15"/>
                    </a:lnTo>
                    <a:lnTo>
                      <a:pt x="137" y="17"/>
                    </a:lnTo>
                    <a:lnTo>
                      <a:pt x="139" y="18"/>
                    </a:lnTo>
                    <a:lnTo>
                      <a:pt x="139" y="21"/>
                    </a:lnTo>
                    <a:lnTo>
                      <a:pt x="139" y="21"/>
                    </a:lnTo>
                    <a:lnTo>
                      <a:pt x="136" y="26"/>
                    </a:lnTo>
                    <a:lnTo>
                      <a:pt x="129" y="35"/>
                    </a:lnTo>
                    <a:lnTo>
                      <a:pt x="119" y="48"/>
                    </a:lnTo>
                    <a:lnTo>
                      <a:pt x="119" y="48"/>
                    </a:lnTo>
                    <a:lnTo>
                      <a:pt x="109" y="67"/>
                    </a:lnTo>
                    <a:lnTo>
                      <a:pt x="97" y="88"/>
                    </a:lnTo>
                    <a:lnTo>
                      <a:pt x="97" y="88"/>
                    </a:lnTo>
                    <a:lnTo>
                      <a:pt x="95" y="97"/>
                    </a:lnTo>
                    <a:lnTo>
                      <a:pt x="93" y="110"/>
                    </a:lnTo>
                    <a:lnTo>
                      <a:pt x="91" y="121"/>
                    </a:lnTo>
                    <a:lnTo>
                      <a:pt x="91" y="131"/>
                    </a:lnTo>
                    <a:lnTo>
                      <a:pt x="91" y="131"/>
                    </a:lnTo>
                    <a:lnTo>
                      <a:pt x="91" y="132"/>
                    </a:lnTo>
                    <a:lnTo>
                      <a:pt x="89" y="133"/>
                    </a:lnTo>
                    <a:lnTo>
                      <a:pt x="82" y="137"/>
                    </a:lnTo>
                    <a:lnTo>
                      <a:pt x="61" y="146"/>
                    </a:lnTo>
                    <a:lnTo>
                      <a:pt x="31" y="156"/>
                    </a:lnTo>
                    <a:lnTo>
                      <a:pt x="31" y="156"/>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36" name="Freeform 19"/>
              <p:cNvSpPr>
                <a:spLocks/>
              </p:cNvSpPr>
              <p:nvPr/>
            </p:nvSpPr>
            <p:spPr bwMode="auto">
              <a:xfrm>
                <a:off x="7108836" y="2528894"/>
                <a:ext cx="180975" cy="258764"/>
              </a:xfrm>
              <a:custGeom>
                <a:avLst/>
                <a:gdLst>
                  <a:gd name="T0" fmla="*/ 0 w 114"/>
                  <a:gd name="T1" fmla="*/ 140 h 163"/>
                  <a:gd name="T2" fmla="*/ 0 w 114"/>
                  <a:gd name="T3" fmla="*/ 140 h 163"/>
                  <a:gd name="T4" fmla="*/ 8 w 114"/>
                  <a:gd name="T5" fmla="*/ 117 h 163"/>
                  <a:gd name="T6" fmla="*/ 13 w 114"/>
                  <a:gd name="T7" fmla="*/ 97 h 163"/>
                  <a:gd name="T8" fmla="*/ 16 w 114"/>
                  <a:gd name="T9" fmla="*/ 85 h 163"/>
                  <a:gd name="T10" fmla="*/ 16 w 114"/>
                  <a:gd name="T11" fmla="*/ 85 h 163"/>
                  <a:gd name="T12" fmla="*/ 14 w 114"/>
                  <a:gd name="T13" fmla="*/ 74 h 163"/>
                  <a:gd name="T14" fmla="*/ 13 w 114"/>
                  <a:gd name="T15" fmla="*/ 61 h 163"/>
                  <a:gd name="T16" fmla="*/ 8 w 114"/>
                  <a:gd name="T17" fmla="*/ 41 h 163"/>
                  <a:gd name="T18" fmla="*/ 8 w 114"/>
                  <a:gd name="T19" fmla="*/ 41 h 163"/>
                  <a:gd name="T20" fmla="*/ 8 w 114"/>
                  <a:gd name="T21" fmla="*/ 38 h 163"/>
                  <a:gd name="T22" fmla="*/ 8 w 114"/>
                  <a:gd name="T23" fmla="*/ 34 h 163"/>
                  <a:gd name="T24" fmla="*/ 11 w 114"/>
                  <a:gd name="T25" fmla="*/ 29 h 163"/>
                  <a:gd name="T26" fmla="*/ 14 w 114"/>
                  <a:gd name="T27" fmla="*/ 22 h 163"/>
                  <a:gd name="T28" fmla="*/ 20 w 114"/>
                  <a:gd name="T29" fmla="*/ 19 h 163"/>
                  <a:gd name="T30" fmla="*/ 20 w 114"/>
                  <a:gd name="T31" fmla="*/ 19 h 163"/>
                  <a:gd name="T32" fmla="*/ 34 w 114"/>
                  <a:gd name="T33" fmla="*/ 10 h 163"/>
                  <a:gd name="T34" fmla="*/ 47 w 114"/>
                  <a:gd name="T35" fmla="*/ 3 h 163"/>
                  <a:gd name="T36" fmla="*/ 47 w 114"/>
                  <a:gd name="T37" fmla="*/ 3 h 163"/>
                  <a:gd name="T38" fmla="*/ 51 w 114"/>
                  <a:gd name="T39" fmla="*/ 2 h 163"/>
                  <a:gd name="T40" fmla="*/ 56 w 114"/>
                  <a:gd name="T41" fmla="*/ 0 h 163"/>
                  <a:gd name="T42" fmla="*/ 60 w 114"/>
                  <a:gd name="T43" fmla="*/ 0 h 163"/>
                  <a:gd name="T44" fmla="*/ 61 w 114"/>
                  <a:gd name="T45" fmla="*/ 2 h 163"/>
                  <a:gd name="T46" fmla="*/ 61 w 114"/>
                  <a:gd name="T47" fmla="*/ 3 h 163"/>
                  <a:gd name="T48" fmla="*/ 61 w 114"/>
                  <a:gd name="T49" fmla="*/ 3 h 163"/>
                  <a:gd name="T50" fmla="*/ 62 w 114"/>
                  <a:gd name="T51" fmla="*/ 6 h 163"/>
                  <a:gd name="T52" fmla="*/ 62 w 114"/>
                  <a:gd name="T53" fmla="*/ 7 h 163"/>
                  <a:gd name="T54" fmla="*/ 66 w 114"/>
                  <a:gd name="T55" fmla="*/ 10 h 163"/>
                  <a:gd name="T56" fmla="*/ 74 w 114"/>
                  <a:gd name="T57" fmla="*/ 11 h 163"/>
                  <a:gd name="T58" fmla="*/ 74 w 114"/>
                  <a:gd name="T59" fmla="*/ 11 h 163"/>
                  <a:gd name="T60" fmla="*/ 82 w 114"/>
                  <a:gd name="T61" fmla="*/ 11 h 163"/>
                  <a:gd name="T62" fmla="*/ 86 w 114"/>
                  <a:gd name="T63" fmla="*/ 13 h 163"/>
                  <a:gd name="T64" fmla="*/ 88 w 114"/>
                  <a:gd name="T65" fmla="*/ 15 h 163"/>
                  <a:gd name="T66" fmla="*/ 88 w 114"/>
                  <a:gd name="T67" fmla="*/ 15 h 163"/>
                  <a:gd name="T68" fmla="*/ 88 w 114"/>
                  <a:gd name="T69" fmla="*/ 17 h 163"/>
                  <a:gd name="T70" fmla="*/ 91 w 114"/>
                  <a:gd name="T71" fmla="*/ 21 h 163"/>
                  <a:gd name="T72" fmla="*/ 93 w 114"/>
                  <a:gd name="T73" fmla="*/ 24 h 163"/>
                  <a:gd name="T74" fmla="*/ 96 w 114"/>
                  <a:gd name="T75" fmla="*/ 26 h 163"/>
                  <a:gd name="T76" fmla="*/ 96 w 114"/>
                  <a:gd name="T77" fmla="*/ 26 h 163"/>
                  <a:gd name="T78" fmla="*/ 100 w 114"/>
                  <a:gd name="T79" fmla="*/ 26 h 163"/>
                  <a:gd name="T80" fmla="*/ 102 w 114"/>
                  <a:gd name="T81" fmla="*/ 30 h 163"/>
                  <a:gd name="T82" fmla="*/ 105 w 114"/>
                  <a:gd name="T83" fmla="*/ 33 h 163"/>
                  <a:gd name="T84" fmla="*/ 106 w 114"/>
                  <a:gd name="T85" fmla="*/ 37 h 163"/>
                  <a:gd name="T86" fmla="*/ 106 w 114"/>
                  <a:gd name="T87" fmla="*/ 37 h 163"/>
                  <a:gd name="T88" fmla="*/ 108 w 114"/>
                  <a:gd name="T89" fmla="*/ 39 h 163"/>
                  <a:gd name="T90" fmla="*/ 110 w 114"/>
                  <a:gd name="T91" fmla="*/ 44 h 163"/>
                  <a:gd name="T92" fmla="*/ 113 w 114"/>
                  <a:gd name="T93" fmla="*/ 50 h 163"/>
                  <a:gd name="T94" fmla="*/ 114 w 114"/>
                  <a:gd name="T95" fmla="*/ 52 h 163"/>
                  <a:gd name="T96" fmla="*/ 113 w 114"/>
                  <a:gd name="T97" fmla="*/ 53 h 163"/>
                  <a:gd name="T98" fmla="*/ 113 w 114"/>
                  <a:gd name="T99" fmla="*/ 53 h 163"/>
                  <a:gd name="T100" fmla="*/ 83 w 114"/>
                  <a:gd name="T101" fmla="*/ 81 h 163"/>
                  <a:gd name="T102" fmla="*/ 83 w 114"/>
                  <a:gd name="T103" fmla="*/ 81 h 163"/>
                  <a:gd name="T104" fmla="*/ 78 w 114"/>
                  <a:gd name="T105" fmla="*/ 87 h 163"/>
                  <a:gd name="T106" fmla="*/ 69 w 114"/>
                  <a:gd name="T107" fmla="*/ 100 h 163"/>
                  <a:gd name="T108" fmla="*/ 57 w 114"/>
                  <a:gd name="T109" fmla="*/ 122 h 163"/>
                  <a:gd name="T110" fmla="*/ 57 w 114"/>
                  <a:gd name="T111" fmla="*/ 122 h 163"/>
                  <a:gd name="T112" fmla="*/ 56 w 114"/>
                  <a:gd name="T113" fmla="*/ 131 h 163"/>
                  <a:gd name="T114" fmla="*/ 56 w 114"/>
                  <a:gd name="T115" fmla="*/ 145 h 163"/>
                  <a:gd name="T116" fmla="*/ 57 w 114"/>
                  <a:gd name="T117" fmla="*/ 163 h 163"/>
                  <a:gd name="T118" fmla="*/ 0 w 114"/>
                  <a:gd name="T119" fmla="*/ 14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163">
                    <a:moveTo>
                      <a:pt x="0" y="140"/>
                    </a:moveTo>
                    <a:lnTo>
                      <a:pt x="0" y="140"/>
                    </a:lnTo>
                    <a:lnTo>
                      <a:pt x="8" y="117"/>
                    </a:lnTo>
                    <a:lnTo>
                      <a:pt x="13" y="97"/>
                    </a:lnTo>
                    <a:lnTo>
                      <a:pt x="16" y="85"/>
                    </a:lnTo>
                    <a:lnTo>
                      <a:pt x="16" y="85"/>
                    </a:lnTo>
                    <a:lnTo>
                      <a:pt x="14" y="74"/>
                    </a:lnTo>
                    <a:lnTo>
                      <a:pt x="13" y="61"/>
                    </a:lnTo>
                    <a:lnTo>
                      <a:pt x="8" y="41"/>
                    </a:lnTo>
                    <a:lnTo>
                      <a:pt x="8" y="41"/>
                    </a:lnTo>
                    <a:lnTo>
                      <a:pt x="8" y="38"/>
                    </a:lnTo>
                    <a:lnTo>
                      <a:pt x="8" y="34"/>
                    </a:lnTo>
                    <a:lnTo>
                      <a:pt x="11" y="29"/>
                    </a:lnTo>
                    <a:lnTo>
                      <a:pt x="14" y="22"/>
                    </a:lnTo>
                    <a:lnTo>
                      <a:pt x="20" y="19"/>
                    </a:lnTo>
                    <a:lnTo>
                      <a:pt x="20" y="19"/>
                    </a:lnTo>
                    <a:lnTo>
                      <a:pt x="34" y="10"/>
                    </a:lnTo>
                    <a:lnTo>
                      <a:pt x="47" y="3"/>
                    </a:lnTo>
                    <a:lnTo>
                      <a:pt x="47" y="3"/>
                    </a:lnTo>
                    <a:lnTo>
                      <a:pt x="51" y="2"/>
                    </a:lnTo>
                    <a:lnTo>
                      <a:pt x="56" y="0"/>
                    </a:lnTo>
                    <a:lnTo>
                      <a:pt x="60" y="0"/>
                    </a:lnTo>
                    <a:lnTo>
                      <a:pt x="61" y="2"/>
                    </a:lnTo>
                    <a:lnTo>
                      <a:pt x="61" y="3"/>
                    </a:lnTo>
                    <a:lnTo>
                      <a:pt x="61" y="3"/>
                    </a:lnTo>
                    <a:lnTo>
                      <a:pt x="62" y="6"/>
                    </a:lnTo>
                    <a:lnTo>
                      <a:pt x="62" y="7"/>
                    </a:lnTo>
                    <a:lnTo>
                      <a:pt x="66" y="10"/>
                    </a:lnTo>
                    <a:lnTo>
                      <a:pt x="74" y="11"/>
                    </a:lnTo>
                    <a:lnTo>
                      <a:pt x="74" y="11"/>
                    </a:lnTo>
                    <a:lnTo>
                      <a:pt x="82" y="11"/>
                    </a:lnTo>
                    <a:lnTo>
                      <a:pt x="86" y="13"/>
                    </a:lnTo>
                    <a:lnTo>
                      <a:pt x="88" y="15"/>
                    </a:lnTo>
                    <a:lnTo>
                      <a:pt x="88" y="15"/>
                    </a:lnTo>
                    <a:lnTo>
                      <a:pt x="88" y="17"/>
                    </a:lnTo>
                    <a:lnTo>
                      <a:pt x="91" y="21"/>
                    </a:lnTo>
                    <a:lnTo>
                      <a:pt x="93" y="24"/>
                    </a:lnTo>
                    <a:lnTo>
                      <a:pt x="96" y="26"/>
                    </a:lnTo>
                    <a:lnTo>
                      <a:pt x="96" y="26"/>
                    </a:lnTo>
                    <a:lnTo>
                      <a:pt x="100" y="26"/>
                    </a:lnTo>
                    <a:lnTo>
                      <a:pt x="102" y="30"/>
                    </a:lnTo>
                    <a:lnTo>
                      <a:pt x="105" y="33"/>
                    </a:lnTo>
                    <a:lnTo>
                      <a:pt x="106" y="37"/>
                    </a:lnTo>
                    <a:lnTo>
                      <a:pt x="106" y="37"/>
                    </a:lnTo>
                    <a:lnTo>
                      <a:pt x="108" y="39"/>
                    </a:lnTo>
                    <a:lnTo>
                      <a:pt x="110" y="44"/>
                    </a:lnTo>
                    <a:lnTo>
                      <a:pt x="113" y="50"/>
                    </a:lnTo>
                    <a:lnTo>
                      <a:pt x="114" y="52"/>
                    </a:lnTo>
                    <a:lnTo>
                      <a:pt x="113" y="53"/>
                    </a:lnTo>
                    <a:lnTo>
                      <a:pt x="113" y="53"/>
                    </a:lnTo>
                    <a:lnTo>
                      <a:pt x="83" y="81"/>
                    </a:lnTo>
                    <a:lnTo>
                      <a:pt x="83" y="81"/>
                    </a:lnTo>
                    <a:lnTo>
                      <a:pt x="78" y="87"/>
                    </a:lnTo>
                    <a:lnTo>
                      <a:pt x="69" y="100"/>
                    </a:lnTo>
                    <a:lnTo>
                      <a:pt x="57" y="122"/>
                    </a:lnTo>
                    <a:lnTo>
                      <a:pt x="57" y="122"/>
                    </a:lnTo>
                    <a:lnTo>
                      <a:pt x="56" y="131"/>
                    </a:lnTo>
                    <a:lnTo>
                      <a:pt x="56" y="145"/>
                    </a:lnTo>
                    <a:lnTo>
                      <a:pt x="57" y="163"/>
                    </a:lnTo>
                    <a:lnTo>
                      <a:pt x="0" y="140"/>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37" name="Freeform 20"/>
              <p:cNvSpPr>
                <a:spLocks/>
              </p:cNvSpPr>
              <p:nvPr/>
            </p:nvSpPr>
            <p:spPr bwMode="auto">
              <a:xfrm>
                <a:off x="6381759" y="2895607"/>
                <a:ext cx="314325" cy="441326"/>
              </a:xfrm>
              <a:custGeom>
                <a:avLst/>
                <a:gdLst>
                  <a:gd name="T0" fmla="*/ 7 w 198"/>
                  <a:gd name="T1" fmla="*/ 108 h 278"/>
                  <a:gd name="T2" fmla="*/ 7 w 198"/>
                  <a:gd name="T3" fmla="*/ 108 h 278"/>
                  <a:gd name="T4" fmla="*/ 2 w 198"/>
                  <a:gd name="T5" fmla="*/ 89 h 278"/>
                  <a:gd name="T6" fmla="*/ 0 w 198"/>
                  <a:gd name="T7" fmla="*/ 75 h 278"/>
                  <a:gd name="T8" fmla="*/ 0 w 198"/>
                  <a:gd name="T9" fmla="*/ 68 h 278"/>
                  <a:gd name="T10" fmla="*/ 2 w 198"/>
                  <a:gd name="T11" fmla="*/ 64 h 278"/>
                  <a:gd name="T12" fmla="*/ 2 w 198"/>
                  <a:gd name="T13" fmla="*/ 64 h 278"/>
                  <a:gd name="T14" fmla="*/ 12 w 198"/>
                  <a:gd name="T15" fmla="*/ 45 h 278"/>
                  <a:gd name="T16" fmla="*/ 17 w 198"/>
                  <a:gd name="T17" fmla="*/ 35 h 278"/>
                  <a:gd name="T18" fmla="*/ 21 w 198"/>
                  <a:gd name="T19" fmla="*/ 31 h 278"/>
                  <a:gd name="T20" fmla="*/ 24 w 198"/>
                  <a:gd name="T21" fmla="*/ 28 h 278"/>
                  <a:gd name="T22" fmla="*/ 24 w 198"/>
                  <a:gd name="T23" fmla="*/ 28 h 278"/>
                  <a:gd name="T24" fmla="*/ 34 w 198"/>
                  <a:gd name="T25" fmla="*/ 26 h 278"/>
                  <a:gd name="T26" fmla="*/ 50 w 198"/>
                  <a:gd name="T27" fmla="*/ 23 h 278"/>
                  <a:gd name="T28" fmla="*/ 64 w 198"/>
                  <a:gd name="T29" fmla="*/ 19 h 278"/>
                  <a:gd name="T30" fmla="*/ 69 w 198"/>
                  <a:gd name="T31" fmla="*/ 18 h 278"/>
                  <a:gd name="T32" fmla="*/ 72 w 198"/>
                  <a:gd name="T33" fmla="*/ 16 h 278"/>
                  <a:gd name="T34" fmla="*/ 72 w 198"/>
                  <a:gd name="T35" fmla="*/ 16 h 278"/>
                  <a:gd name="T36" fmla="*/ 86 w 198"/>
                  <a:gd name="T37" fmla="*/ 6 h 278"/>
                  <a:gd name="T38" fmla="*/ 95 w 198"/>
                  <a:gd name="T39" fmla="*/ 1 h 278"/>
                  <a:gd name="T40" fmla="*/ 100 w 198"/>
                  <a:gd name="T41" fmla="*/ 0 h 278"/>
                  <a:gd name="T42" fmla="*/ 100 w 198"/>
                  <a:gd name="T43" fmla="*/ 0 h 278"/>
                  <a:gd name="T44" fmla="*/ 117 w 198"/>
                  <a:gd name="T45" fmla="*/ 6 h 278"/>
                  <a:gd name="T46" fmla="*/ 136 w 198"/>
                  <a:gd name="T47" fmla="*/ 15 h 278"/>
                  <a:gd name="T48" fmla="*/ 136 w 198"/>
                  <a:gd name="T49" fmla="*/ 15 h 278"/>
                  <a:gd name="T50" fmla="*/ 140 w 198"/>
                  <a:gd name="T51" fmla="*/ 16 h 278"/>
                  <a:gd name="T52" fmla="*/ 144 w 198"/>
                  <a:gd name="T53" fmla="*/ 22 h 278"/>
                  <a:gd name="T54" fmla="*/ 156 w 198"/>
                  <a:gd name="T55" fmla="*/ 35 h 278"/>
                  <a:gd name="T56" fmla="*/ 172 w 198"/>
                  <a:gd name="T57" fmla="*/ 54 h 278"/>
                  <a:gd name="T58" fmla="*/ 172 w 198"/>
                  <a:gd name="T59" fmla="*/ 54 h 278"/>
                  <a:gd name="T60" fmla="*/ 176 w 198"/>
                  <a:gd name="T61" fmla="*/ 59 h 278"/>
                  <a:gd name="T62" fmla="*/ 185 w 198"/>
                  <a:gd name="T63" fmla="*/ 69 h 278"/>
                  <a:gd name="T64" fmla="*/ 194 w 198"/>
                  <a:gd name="T65" fmla="*/ 82 h 278"/>
                  <a:gd name="T66" fmla="*/ 197 w 198"/>
                  <a:gd name="T67" fmla="*/ 88 h 278"/>
                  <a:gd name="T68" fmla="*/ 198 w 198"/>
                  <a:gd name="T69" fmla="*/ 93 h 278"/>
                  <a:gd name="T70" fmla="*/ 198 w 198"/>
                  <a:gd name="T71" fmla="*/ 93 h 278"/>
                  <a:gd name="T72" fmla="*/ 198 w 198"/>
                  <a:gd name="T73" fmla="*/ 125 h 278"/>
                  <a:gd name="T74" fmla="*/ 198 w 198"/>
                  <a:gd name="T75" fmla="*/ 157 h 278"/>
                  <a:gd name="T76" fmla="*/ 198 w 198"/>
                  <a:gd name="T77" fmla="*/ 157 h 278"/>
                  <a:gd name="T78" fmla="*/ 197 w 198"/>
                  <a:gd name="T79" fmla="*/ 168 h 278"/>
                  <a:gd name="T80" fmla="*/ 196 w 198"/>
                  <a:gd name="T81" fmla="*/ 182 h 278"/>
                  <a:gd name="T82" fmla="*/ 191 w 198"/>
                  <a:gd name="T83" fmla="*/ 204 h 278"/>
                  <a:gd name="T84" fmla="*/ 191 w 198"/>
                  <a:gd name="T85" fmla="*/ 204 h 278"/>
                  <a:gd name="T86" fmla="*/ 185 w 198"/>
                  <a:gd name="T87" fmla="*/ 219 h 278"/>
                  <a:gd name="T88" fmla="*/ 175 w 198"/>
                  <a:gd name="T89" fmla="*/ 244 h 278"/>
                  <a:gd name="T90" fmla="*/ 160 w 198"/>
                  <a:gd name="T91" fmla="*/ 278 h 278"/>
                  <a:gd name="T92" fmla="*/ 7 w 198"/>
                  <a:gd name="T93" fmla="*/ 10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278">
                    <a:moveTo>
                      <a:pt x="7" y="108"/>
                    </a:moveTo>
                    <a:lnTo>
                      <a:pt x="7" y="108"/>
                    </a:lnTo>
                    <a:lnTo>
                      <a:pt x="2" y="89"/>
                    </a:lnTo>
                    <a:lnTo>
                      <a:pt x="0" y="75"/>
                    </a:lnTo>
                    <a:lnTo>
                      <a:pt x="0" y="68"/>
                    </a:lnTo>
                    <a:lnTo>
                      <a:pt x="2" y="64"/>
                    </a:lnTo>
                    <a:lnTo>
                      <a:pt x="2" y="64"/>
                    </a:lnTo>
                    <a:lnTo>
                      <a:pt x="12" y="45"/>
                    </a:lnTo>
                    <a:lnTo>
                      <a:pt x="17" y="35"/>
                    </a:lnTo>
                    <a:lnTo>
                      <a:pt x="21" y="31"/>
                    </a:lnTo>
                    <a:lnTo>
                      <a:pt x="24" y="28"/>
                    </a:lnTo>
                    <a:lnTo>
                      <a:pt x="24" y="28"/>
                    </a:lnTo>
                    <a:lnTo>
                      <a:pt x="34" y="26"/>
                    </a:lnTo>
                    <a:lnTo>
                      <a:pt x="50" y="23"/>
                    </a:lnTo>
                    <a:lnTo>
                      <a:pt x="64" y="19"/>
                    </a:lnTo>
                    <a:lnTo>
                      <a:pt x="69" y="18"/>
                    </a:lnTo>
                    <a:lnTo>
                      <a:pt x="72" y="16"/>
                    </a:lnTo>
                    <a:lnTo>
                      <a:pt x="72" y="16"/>
                    </a:lnTo>
                    <a:lnTo>
                      <a:pt x="86" y="6"/>
                    </a:lnTo>
                    <a:lnTo>
                      <a:pt x="95" y="1"/>
                    </a:lnTo>
                    <a:lnTo>
                      <a:pt x="100" y="0"/>
                    </a:lnTo>
                    <a:lnTo>
                      <a:pt x="100" y="0"/>
                    </a:lnTo>
                    <a:lnTo>
                      <a:pt x="117" y="6"/>
                    </a:lnTo>
                    <a:lnTo>
                      <a:pt x="136" y="15"/>
                    </a:lnTo>
                    <a:lnTo>
                      <a:pt x="136" y="15"/>
                    </a:lnTo>
                    <a:lnTo>
                      <a:pt x="140" y="16"/>
                    </a:lnTo>
                    <a:lnTo>
                      <a:pt x="144" y="22"/>
                    </a:lnTo>
                    <a:lnTo>
                      <a:pt x="156" y="35"/>
                    </a:lnTo>
                    <a:lnTo>
                      <a:pt x="172" y="54"/>
                    </a:lnTo>
                    <a:lnTo>
                      <a:pt x="172" y="54"/>
                    </a:lnTo>
                    <a:lnTo>
                      <a:pt x="176" y="59"/>
                    </a:lnTo>
                    <a:lnTo>
                      <a:pt x="185" y="69"/>
                    </a:lnTo>
                    <a:lnTo>
                      <a:pt x="194" y="82"/>
                    </a:lnTo>
                    <a:lnTo>
                      <a:pt x="197" y="88"/>
                    </a:lnTo>
                    <a:lnTo>
                      <a:pt x="198" y="93"/>
                    </a:lnTo>
                    <a:lnTo>
                      <a:pt x="198" y="93"/>
                    </a:lnTo>
                    <a:lnTo>
                      <a:pt x="198" y="125"/>
                    </a:lnTo>
                    <a:lnTo>
                      <a:pt x="198" y="157"/>
                    </a:lnTo>
                    <a:lnTo>
                      <a:pt x="198" y="157"/>
                    </a:lnTo>
                    <a:lnTo>
                      <a:pt x="197" y="168"/>
                    </a:lnTo>
                    <a:lnTo>
                      <a:pt x="196" y="182"/>
                    </a:lnTo>
                    <a:lnTo>
                      <a:pt x="191" y="204"/>
                    </a:lnTo>
                    <a:lnTo>
                      <a:pt x="191" y="204"/>
                    </a:lnTo>
                    <a:lnTo>
                      <a:pt x="185" y="219"/>
                    </a:lnTo>
                    <a:lnTo>
                      <a:pt x="175" y="244"/>
                    </a:lnTo>
                    <a:lnTo>
                      <a:pt x="160" y="278"/>
                    </a:lnTo>
                    <a:lnTo>
                      <a:pt x="7" y="108"/>
                    </a:lnTo>
                    <a:close/>
                  </a:path>
                </a:pathLst>
              </a:custGeom>
              <a:solidFill>
                <a:srgbClr val="563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0" name="Freeform 21"/>
              <p:cNvSpPr>
                <a:spLocks/>
              </p:cNvSpPr>
              <p:nvPr/>
            </p:nvSpPr>
            <p:spPr bwMode="auto">
              <a:xfrm>
                <a:off x="6124583" y="4092582"/>
                <a:ext cx="896938" cy="1919291"/>
              </a:xfrm>
              <a:custGeom>
                <a:avLst/>
                <a:gdLst>
                  <a:gd name="T0" fmla="*/ 44 w 565"/>
                  <a:gd name="T1" fmla="*/ 46 h 1209"/>
                  <a:gd name="T2" fmla="*/ 16 w 565"/>
                  <a:gd name="T3" fmla="*/ 113 h 1209"/>
                  <a:gd name="T4" fmla="*/ 0 w 565"/>
                  <a:gd name="T5" fmla="*/ 164 h 1209"/>
                  <a:gd name="T6" fmla="*/ 10 w 565"/>
                  <a:gd name="T7" fmla="*/ 376 h 1209"/>
                  <a:gd name="T8" fmla="*/ 22 w 565"/>
                  <a:gd name="T9" fmla="*/ 455 h 1209"/>
                  <a:gd name="T10" fmla="*/ 37 w 565"/>
                  <a:gd name="T11" fmla="*/ 545 h 1209"/>
                  <a:gd name="T12" fmla="*/ 45 w 565"/>
                  <a:gd name="T13" fmla="*/ 734 h 1209"/>
                  <a:gd name="T14" fmla="*/ 55 w 565"/>
                  <a:gd name="T15" fmla="*/ 884 h 1209"/>
                  <a:gd name="T16" fmla="*/ 71 w 565"/>
                  <a:gd name="T17" fmla="*/ 925 h 1209"/>
                  <a:gd name="T18" fmla="*/ 76 w 565"/>
                  <a:gd name="T19" fmla="*/ 1103 h 1209"/>
                  <a:gd name="T20" fmla="*/ 94 w 565"/>
                  <a:gd name="T21" fmla="*/ 1130 h 1209"/>
                  <a:gd name="T22" fmla="*/ 94 w 565"/>
                  <a:gd name="T23" fmla="*/ 1159 h 1209"/>
                  <a:gd name="T24" fmla="*/ 81 w 565"/>
                  <a:gd name="T25" fmla="*/ 1178 h 1209"/>
                  <a:gd name="T26" fmla="*/ 82 w 565"/>
                  <a:gd name="T27" fmla="*/ 1187 h 1209"/>
                  <a:gd name="T28" fmla="*/ 107 w 565"/>
                  <a:gd name="T29" fmla="*/ 1202 h 1209"/>
                  <a:gd name="T30" fmla="*/ 159 w 565"/>
                  <a:gd name="T31" fmla="*/ 1203 h 1209"/>
                  <a:gd name="T32" fmla="*/ 175 w 565"/>
                  <a:gd name="T33" fmla="*/ 1194 h 1209"/>
                  <a:gd name="T34" fmla="*/ 179 w 565"/>
                  <a:gd name="T35" fmla="*/ 1181 h 1209"/>
                  <a:gd name="T36" fmla="*/ 188 w 565"/>
                  <a:gd name="T37" fmla="*/ 1152 h 1209"/>
                  <a:gd name="T38" fmla="*/ 191 w 565"/>
                  <a:gd name="T39" fmla="*/ 1125 h 1209"/>
                  <a:gd name="T40" fmla="*/ 199 w 565"/>
                  <a:gd name="T41" fmla="*/ 1064 h 1209"/>
                  <a:gd name="T42" fmla="*/ 195 w 565"/>
                  <a:gd name="T43" fmla="*/ 909 h 1209"/>
                  <a:gd name="T44" fmla="*/ 192 w 565"/>
                  <a:gd name="T45" fmla="*/ 743 h 1209"/>
                  <a:gd name="T46" fmla="*/ 199 w 565"/>
                  <a:gd name="T47" fmla="*/ 594 h 1209"/>
                  <a:gd name="T48" fmla="*/ 214 w 565"/>
                  <a:gd name="T49" fmla="*/ 501 h 1209"/>
                  <a:gd name="T50" fmla="*/ 225 w 565"/>
                  <a:gd name="T51" fmla="*/ 419 h 1209"/>
                  <a:gd name="T52" fmla="*/ 223 w 565"/>
                  <a:gd name="T53" fmla="*/ 371 h 1209"/>
                  <a:gd name="T54" fmla="*/ 239 w 565"/>
                  <a:gd name="T55" fmla="*/ 395 h 1209"/>
                  <a:gd name="T56" fmla="*/ 258 w 565"/>
                  <a:gd name="T57" fmla="*/ 438 h 1209"/>
                  <a:gd name="T58" fmla="*/ 285 w 565"/>
                  <a:gd name="T59" fmla="*/ 553 h 1209"/>
                  <a:gd name="T60" fmla="*/ 311 w 565"/>
                  <a:gd name="T61" fmla="*/ 647 h 1209"/>
                  <a:gd name="T62" fmla="*/ 342 w 565"/>
                  <a:gd name="T63" fmla="*/ 695 h 1209"/>
                  <a:gd name="T64" fmla="*/ 358 w 565"/>
                  <a:gd name="T65" fmla="*/ 757 h 1209"/>
                  <a:gd name="T66" fmla="*/ 371 w 565"/>
                  <a:gd name="T67" fmla="*/ 849 h 1209"/>
                  <a:gd name="T68" fmla="*/ 367 w 565"/>
                  <a:gd name="T69" fmla="*/ 931 h 1209"/>
                  <a:gd name="T70" fmla="*/ 363 w 565"/>
                  <a:gd name="T71" fmla="*/ 994 h 1209"/>
                  <a:gd name="T72" fmla="*/ 343 w 565"/>
                  <a:gd name="T73" fmla="*/ 1026 h 1209"/>
                  <a:gd name="T74" fmla="*/ 319 w 565"/>
                  <a:gd name="T75" fmla="*/ 1068 h 1209"/>
                  <a:gd name="T76" fmla="*/ 323 w 565"/>
                  <a:gd name="T77" fmla="*/ 1083 h 1209"/>
                  <a:gd name="T78" fmla="*/ 364 w 565"/>
                  <a:gd name="T79" fmla="*/ 1117 h 1209"/>
                  <a:gd name="T80" fmla="*/ 380 w 565"/>
                  <a:gd name="T81" fmla="*/ 1116 h 1209"/>
                  <a:gd name="T82" fmla="*/ 400 w 565"/>
                  <a:gd name="T83" fmla="*/ 1128 h 1209"/>
                  <a:gd name="T84" fmla="*/ 416 w 565"/>
                  <a:gd name="T85" fmla="*/ 1153 h 1209"/>
                  <a:gd name="T86" fmla="*/ 456 w 565"/>
                  <a:gd name="T87" fmla="*/ 1192 h 1209"/>
                  <a:gd name="T88" fmla="*/ 495 w 565"/>
                  <a:gd name="T89" fmla="*/ 1206 h 1209"/>
                  <a:gd name="T90" fmla="*/ 522 w 565"/>
                  <a:gd name="T91" fmla="*/ 1207 h 1209"/>
                  <a:gd name="T92" fmla="*/ 563 w 565"/>
                  <a:gd name="T93" fmla="*/ 1201 h 1209"/>
                  <a:gd name="T94" fmla="*/ 561 w 565"/>
                  <a:gd name="T95" fmla="*/ 1171 h 1209"/>
                  <a:gd name="T96" fmla="*/ 541 w 565"/>
                  <a:gd name="T97" fmla="*/ 1154 h 1209"/>
                  <a:gd name="T98" fmla="*/ 510 w 565"/>
                  <a:gd name="T99" fmla="*/ 1126 h 1209"/>
                  <a:gd name="T100" fmla="*/ 487 w 565"/>
                  <a:gd name="T101" fmla="*/ 1079 h 1209"/>
                  <a:gd name="T102" fmla="*/ 487 w 565"/>
                  <a:gd name="T103" fmla="*/ 940 h 1209"/>
                  <a:gd name="T104" fmla="*/ 515 w 565"/>
                  <a:gd name="T105" fmla="*/ 712 h 1209"/>
                  <a:gd name="T106" fmla="*/ 514 w 565"/>
                  <a:gd name="T107" fmla="*/ 655 h 1209"/>
                  <a:gd name="T108" fmla="*/ 488 w 565"/>
                  <a:gd name="T109" fmla="*/ 512 h 1209"/>
                  <a:gd name="T110" fmla="*/ 460 w 565"/>
                  <a:gd name="T111" fmla="*/ 375 h 1209"/>
                  <a:gd name="T112" fmla="*/ 440 w 565"/>
                  <a:gd name="T113" fmla="*/ 300 h 1209"/>
                  <a:gd name="T114" fmla="*/ 424 w 565"/>
                  <a:gd name="T115" fmla="*/ 257 h 1209"/>
                  <a:gd name="T116" fmla="*/ 420 w 565"/>
                  <a:gd name="T117" fmla="*/ 218 h 1209"/>
                  <a:gd name="T118" fmla="*/ 421 w 565"/>
                  <a:gd name="T119" fmla="*/ 191 h 1209"/>
                  <a:gd name="T120" fmla="*/ 406 w 565"/>
                  <a:gd name="T121" fmla="*/ 116 h 1209"/>
                  <a:gd name="T122" fmla="*/ 390 w 565"/>
                  <a:gd name="T123" fmla="*/ 76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5" h="1209">
                    <a:moveTo>
                      <a:pt x="62" y="0"/>
                    </a:moveTo>
                    <a:lnTo>
                      <a:pt x="62" y="0"/>
                    </a:lnTo>
                    <a:lnTo>
                      <a:pt x="51" y="24"/>
                    </a:lnTo>
                    <a:lnTo>
                      <a:pt x="44" y="46"/>
                    </a:lnTo>
                    <a:lnTo>
                      <a:pt x="38" y="63"/>
                    </a:lnTo>
                    <a:lnTo>
                      <a:pt x="38" y="63"/>
                    </a:lnTo>
                    <a:lnTo>
                      <a:pt x="29" y="84"/>
                    </a:lnTo>
                    <a:lnTo>
                      <a:pt x="16" y="113"/>
                    </a:lnTo>
                    <a:lnTo>
                      <a:pt x="5" y="143"/>
                    </a:lnTo>
                    <a:lnTo>
                      <a:pt x="1" y="155"/>
                    </a:lnTo>
                    <a:lnTo>
                      <a:pt x="0" y="164"/>
                    </a:lnTo>
                    <a:lnTo>
                      <a:pt x="0" y="164"/>
                    </a:lnTo>
                    <a:lnTo>
                      <a:pt x="0" y="200"/>
                    </a:lnTo>
                    <a:lnTo>
                      <a:pt x="3" y="265"/>
                    </a:lnTo>
                    <a:lnTo>
                      <a:pt x="7" y="341"/>
                    </a:lnTo>
                    <a:lnTo>
                      <a:pt x="10" y="376"/>
                    </a:lnTo>
                    <a:lnTo>
                      <a:pt x="14" y="407"/>
                    </a:lnTo>
                    <a:lnTo>
                      <a:pt x="14" y="407"/>
                    </a:lnTo>
                    <a:lnTo>
                      <a:pt x="16" y="433"/>
                    </a:lnTo>
                    <a:lnTo>
                      <a:pt x="22" y="455"/>
                    </a:lnTo>
                    <a:lnTo>
                      <a:pt x="29" y="491"/>
                    </a:lnTo>
                    <a:lnTo>
                      <a:pt x="32" y="508"/>
                    </a:lnTo>
                    <a:lnTo>
                      <a:pt x="36" y="526"/>
                    </a:lnTo>
                    <a:lnTo>
                      <a:pt x="37" y="545"/>
                    </a:lnTo>
                    <a:lnTo>
                      <a:pt x="38" y="569"/>
                    </a:lnTo>
                    <a:lnTo>
                      <a:pt x="38" y="569"/>
                    </a:lnTo>
                    <a:lnTo>
                      <a:pt x="40" y="641"/>
                    </a:lnTo>
                    <a:lnTo>
                      <a:pt x="45" y="734"/>
                    </a:lnTo>
                    <a:lnTo>
                      <a:pt x="51" y="866"/>
                    </a:lnTo>
                    <a:lnTo>
                      <a:pt x="51" y="866"/>
                    </a:lnTo>
                    <a:lnTo>
                      <a:pt x="53" y="875"/>
                    </a:lnTo>
                    <a:lnTo>
                      <a:pt x="55" y="884"/>
                    </a:lnTo>
                    <a:lnTo>
                      <a:pt x="62" y="902"/>
                    </a:lnTo>
                    <a:lnTo>
                      <a:pt x="68" y="916"/>
                    </a:lnTo>
                    <a:lnTo>
                      <a:pt x="71" y="925"/>
                    </a:lnTo>
                    <a:lnTo>
                      <a:pt x="71" y="925"/>
                    </a:lnTo>
                    <a:lnTo>
                      <a:pt x="73" y="1009"/>
                    </a:lnTo>
                    <a:lnTo>
                      <a:pt x="75" y="1097"/>
                    </a:lnTo>
                    <a:lnTo>
                      <a:pt x="75" y="1097"/>
                    </a:lnTo>
                    <a:lnTo>
                      <a:pt x="76" y="1103"/>
                    </a:lnTo>
                    <a:lnTo>
                      <a:pt x="77" y="1108"/>
                    </a:lnTo>
                    <a:lnTo>
                      <a:pt x="82" y="1117"/>
                    </a:lnTo>
                    <a:lnTo>
                      <a:pt x="94" y="1130"/>
                    </a:lnTo>
                    <a:lnTo>
                      <a:pt x="94" y="1130"/>
                    </a:lnTo>
                    <a:lnTo>
                      <a:pt x="95" y="1136"/>
                    </a:lnTo>
                    <a:lnTo>
                      <a:pt x="95" y="1144"/>
                    </a:lnTo>
                    <a:lnTo>
                      <a:pt x="95" y="1153"/>
                    </a:lnTo>
                    <a:lnTo>
                      <a:pt x="94" y="1159"/>
                    </a:lnTo>
                    <a:lnTo>
                      <a:pt x="94" y="1159"/>
                    </a:lnTo>
                    <a:lnTo>
                      <a:pt x="90" y="1166"/>
                    </a:lnTo>
                    <a:lnTo>
                      <a:pt x="85" y="1171"/>
                    </a:lnTo>
                    <a:lnTo>
                      <a:pt x="81" y="1178"/>
                    </a:lnTo>
                    <a:lnTo>
                      <a:pt x="81" y="1181"/>
                    </a:lnTo>
                    <a:lnTo>
                      <a:pt x="81" y="1184"/>
                    </a:lnTo>
                    <a:lnTo>
                      <a:pt x="81" y="1184"/>
                    </a:lnTo>
                    <a:lnTo>
                      <a:pt x="82" y="1187"/>
                    </a:lnTo>
                    <a:lnTo>
                      <a:pt x="85" y="1189"/>
                    </a:lnTo>
                    <a:lnTo>
                      <a:pt x="93" y="1196"/>
                    </a:lnTo>
                    <a:lnTo>
                      <a:pt x="102" y="1201"/>
                    </a:lnTo>
                    <a:lnTo>
                      <a:pt x="107" y="1202"/>
                    </a:lnTo>
                    <a:lnTo>
                      <a:pt x="111" y="1203"/>
                    </a:lnTo>
                    <a:lnTo>
                      <a:pt x="111" y="1203"/>
                    </a:lnTo>
                    <a:lnTo>
                      <a:pt x="134" y="1203"/>
                    </a:lnTo>
                    <a:lnTo>
                      <a:pt x="159" y="1203"/>
                    </a:lnTo>
                    <a:lnTo>
                      <a:pt x="159" y="1203"/>
                    </a:lnTo>
                    <a:lnTo>
                      <a:pt x="165" y="1201"/>
                    </a:lnTo>
                    <a:lnTo>
                      <a:pt x="173" y="1197"/>
                    </a:lnTo>
                    <a:lnTo>
                      <a:pt x="175" y="1194"/>
                    </a:lnTo>
                    <a:lnTo>
                      <a:pt x="178" y="1191"/>
                    </a:lnTo>
                    <a:lnTo>
                      <a:pt x="179" y="1187"/>
                    </a:lnTo>
                    <a:lnTo>
                      <a:pt x="179" y="1181"/>
                    </a:lnTo>
                    <a:lnTo>
                      <a:pt x="179" y="1181"/>
                    </a:lnTo>
                    <a:lnTo>
                      <a:pt x="181" y="1172"/>
                    </a:lnTo>
                    <a:lnTo>
                      <a:pt x="184" y="1163"/>
                    </a:lnTo>
                    <a:lnTo>
                      <a:pt x="187" y="1156"/>
                    </a:lnTo>
                    <a:lnTo>
                      <a:pt x="188" y="1152"/>
                    </a:lnTo>
                    <a:lnTo>
                      <a:pt x="188" y="1147"/>
                    </a:lnTo>
                    <a:lnTo>
                      <a:pt x="188" y="1147"/>
                    </a:lnTo>
                    <a:lnTo>
                      <a:pt x="188" y="1136"/>
                    </a:lnTo>
                    <a:lnTo>
                      <a:pt x="191" y="1125"/>
                    </a:lnTo>
                    <a:lnTo>
                      <a:pt x="195" y="1108"/>
                    </a:lnTo>
                    <a:lnTo>
                      <a:pt x="195" y="1108"/>
                    </a:lnTo>
                    <a:lnTo>
                      <a:pt x="197" y="1094"/>
                    </a:lnTo>
                    <a:lnTo>
                      <a:pt x="199" y="1064"/>
                    </a:lnTo>
                    <a:lnTo>
                      <a:pt x="200" y="1030"/>
                    </a:lnTo>
                    <a:lnTo>
                      <a:pt x="200" y="998"/>
                    </a:lnTo>
                    <a:lnTo>
                      <a:pt x="200" y="998"/>
                    </a:lnTo>
                    <a:lnTo>
                      <a:pt x="195" y="909"/>
                    </a:lnTo>
                    <a:lnTo>
                      <a:pt x="192" y="858"/>
                    </a:lnTo>
                    <a:lnTo>
                      <a:pt x="191" y="822"/>
                    </a:lnTo>
                    <a:lnTo>
                      <a:pt x="191" y="822"/>
                    </a:lnTo>
                    <a:lnTo>
                      <a:pt x="192" y="743"/>
                    </a:lnTo>
                    <a:lnTo>
                      <a:pt x="194" y="697"/>
                    </a:lnTo>
                    <a:lnTo>
                      <a:pt x="195" y="658"/>
                    </a:lnTo>
                    <a:lnTo>
                      <a:pt x="195" y="658"/>
                    </a:lnTo>
                    <a:lnTo>
                      <a:pt x="199" y="594"/>
                    </a:lnTo>
                    <a:lnTo>
                      <a:pt x="199" y="570"/>
                    </a:lnTo>
                    <a:lnTo>
                      <a:pt x="200" y="557"/>
                    </a:lnTo>
                    <a:lnTo>
                      <a:pt x="200" y="557"/>
                    </a:lnTo>
                    <a:lnTo>
                      <a:pt x="214" y="501"/>
                    </a:lnTo>
                    <a:lnTo>
                      <a:pt x="226" y="446"/>
                    </a:lnTo>
                    <a:lnTo>
                      <a:pt x="226" y="446"/>
                    </a:lnTo>
                    <a:lnTo>
                      <a:pt x="226" y="434"/>
                    </a:lnTo>
                    <a:lnTo>
                      <a:pt x="225" y="419"/>
                    </a:lnTo>
                    <a:lnTo>
                      <a:pt x="221" y="393"/>
                    </a:lnTo>
                    <a:lnTo>
                      <a:pt x="221" y="393"/>
                    </a:lnTo>
                    <a:lnTo>
                      <a:pt x="222" y="381"/>
                    </a:lnTo>
                    <a:lnTo>
                      <a:pt x="223" y="371"/>
                    </a:lnTo>
                    <a:lnTo>
                      <a:pt x="223" y="371"/>
                    </a:lnTo>
                    <a:lnTo>
                      <a:pt x="225" y="372"/>
                    </a:lnTo>
                    <a:lnTo>
                      <a:pt x="228" y="377"/>
                    </a:lnTo>
                    <a:lnTo>
                      <a:pt x="239" y="395"/>
                    </a:lnTo>
                    <a:lnTo>
                      <a:pt x="250" y="419"/>
                    </a:lnTo>
                    <a:lnTo>
                      <a:pt x="256" y="429"/>
                    </a:lnTo>
                    <a:lnTo>
                      <a:pt x="258" y="438"/>
                    </a:lnTo>
                    <a:lnTo>
                      <a:pt x="258" y="438"/>
                    </a:lnTo>
                    <a:lnTo>
                      <a:pt x="272" y="496"/>
                    </a:lnTo>
                    <a:lnTo>
                      <a:pt x="280" y="531"/>
                    </a:lnTo>
                    <a:lnTo>
                      <a:pt x="285" y="553"/>
                    </a:lnTo>
                    <a:lnTo>
                      <a:pt x="285" y="553"/>
                    </a:lnTo>
                    <a:lnTo>
                      <a:pt x="289" y="574"/>
                    </a:lnTo>
                    <a:lnTo>
                      <a:pt x="297" y="602"/>
                    </a:lnTo>
                    <a:lnTo>
                      <a:pt x="311" y="647"/>
                    </a:lnTo>
                    <a:lnTo>
                      <a:pt x="311" y="647"/>
                    </a:lnTo>
                    <a:lnTo>
                      <a:pt x="314" y="653"/>
                    </a:lnTo>
                    <a:lnTo>
                      <a:pt x="318" y="660"/>
                    </a:lnTo>
                    <a:lnTo>
                      <a:pt x="331" y="678"/>
                    </a:lnTo>
                    <a:lnTo>
                      <a:pt x="342" y="695"/>
                    </a:lnTo>
                    <a:lnTo>
                      <a:pt x="346" y="703"/>
                    </a:lnTo>
                    <a:lnTo>
                      <a:pt x="347" y="708"/>
                    </a:lnTo>
                    <a:lnTo>
                      <a:pt x="347" y="708"/>
                    </a:lnTo>
                    <a:lnTo>
                      <a:pt x="358" y="757"/>
                    </a:lnTo>
                    <a:lnTo>
                      <a:pt x="365" y="788"/>
                    </a:lnTo>
                    <a:lnTo>
                      <a:pt x="368" y="808"/>
                    </a:lnTo>
                    <a:lnTo>
                      <a:pt x="368" y="808"/>
                    </a:lnTo>
                    <a:lnTo>
                      <a:pt x="371" y="849"/>
                    </a:lnTo>
                    <a:lnTo>
                      <a:pt x="372" y="876"/>
                    </a:lnTo>
                    <a:lnTo>
                      <a:pt x="372" y="893"/>
                    </a:lnTo>
                    <a:lnTo>
                      <a:pt x="372" y="893"/>
                    </a:lnTo>
                    <a:lnTo>
                      <a:pt x="367" y="931"/>
                    </a:lnTo>
                    <a:lnTo>
                      <a:pt x="363" y="964"/>
                    </a:lnTo>
                    <a:lnTo>
                      <a:pt x="363" y="964"/>
                    </a:lnTo>
                    <a:lnTo>
                      <a:pt x="363" y="982"/>
                    </a:lnTo>
                    <a:lnTo>
                      <a:pt x="363" y="994"/>
                    </a:lnTo>
                    <a:lnTo>
                      <a:pt x="362" y="1000"/>
                    </a:lnTo>
                    <a:lnTo>
                      <a:pt x="362" y="1000"/>
                    </a:lnTo>
                    <a:lnTo>
                      <a:pt x="355" y="1009"/>
                    </a:lnTo>
                    <a:lnTo>
                      <a:pt x="343" y="1026"/>
                    </a:lnTo>
                    <a:lnTo>
                      <a:pt x="325" y="1052"/>
                    </a:lnTo>
                    <a:lnTo>
                      <a:pt x="325" y="1052"/>
                    </a:lnTo>
                    <a:lnTo>
                      <a:pt x="322" y="1059"/>
                    </a:lnTo>
                    <a:lnTo>
                      <a:pt x="319" y="1068"/>
                    </a:lnTo>
                    <a:lnTo>
                      <a:pt x="319" y="1072"/>
                    </a:lnTo>
                    <a:lnTo>
                      <a:pt x="319" y="1075"/>
                    </a:lnTo>
                    <a:lnTo>
                      <a:pt x="320" y="1079"/>
                    </a:lnTo>
                    <a:lnTo>
                      <a:pt x="323" y="1083"/>
                    </a:lnTo>
                    <a:lnTo>
                      <a:pt x="323" y="1083"/>
                    </a:lnTo>
                    <a:lnTo>
                      <a:pt x="346" y="1103"/>
                    </a:lnTo>
                    <a:lnTo>
                      <a:pt x="359" y="1113"/>
                    </a:lnTo>
                    <a:lnTo>
                      <a:pt x="364" y="1117"/>
                    </a:lnTo>
                    <a:lnTo>
                      <a:pt x="368" y="1118"/>
                    </a:lnTo>
                    <a:lnTo>
                      <a:pt x="368" y="1118"/>
                    </a:lnTo>
                    <a:lnTo>
                      <a:pt x="373" y="1117"/>
                    </a:lnTo>
                    <a:lnTo>
                      <a:pt x="380" y="1116"/>
                    </a:lnTo>
                    <a:lnTo>
                      <a:pt x="384" y="1114"/>
                    </a:lnTo>
                    <a:lnTo>
                      <a:pt x="387" y="1113"/>
                    </a:lnTo>
                    <a:lnTo>
                      <a:pt x="387" y="1113"/>
                    </a:lnTo>
                    <a:lnTo>
                      <a:pt x="400" y="1128"/>
                    </a:lnTo>
                    <a:lnTo>
                      <a:pt x="408" y="1140"/>
                    </a:lnTo>
                    <a:lnTo>
                      <a:pt x="415" y="1149"/>
                    </a:lnTo>
                    <a:lnTo>
                      <a:pt x="415" y="1149"/>
                    </a:lnTo>
                    <a:lnTo>
                      <a:pt x="416" y="1153"/>
                    </a:lnTo>
                    <a:lnTo>
                      <a:pt x="421" y="1159"/>
                    </a:lnTo>
                    <a:lnTo>
                      <a:pt x="433" y="1172"/>
                    </a:lnTo>
                    <a:lnTo>
                      <a:pt x="446" y="1184"/>
                    </a:lnTo>
                    <a:lnTo>
                      <a:pt x="456" y="1192"/>
                    </a:lnTo>
                    <a:lnTo>
                      <a:pt x="456" y="1192"/>
                    </a:lnTo>
                    <a:lnTo>
                      <a:pt x="466" y="1196"/>
                    </a:lnTo>
                    <a:lnTo>
                      <a:pt x="481" y="1202"/>
                    </a:lnTo>
                    <a:lnTo>
                      <a:pt x="495" y="1206"/>
                    </a:lnTo>
                    <a:lnTo>
                      <a:pt x="503" y="1207"/>
                    </a:lnTo>
                    <a:lnTo>
                      <a:pt x="508" y="1209"/>
                    </a:lnTo>
                    <a:lnTo>
                      <a:pt x="508" y="1209"/>
                    </a:lnTo>
                    <a:lnTo>
                      <a:pt x="522" y="1207"/>
                    </a:lnTo>
                    <a:lnTo>
                      <a:pt x="537" y="1205"/>
                    </a:lnTo>
                    <a:lnTo>
                      <a:pt x="561" y="1202"/>
                    </a:lnTo>
                    <a:lnTo>
                      <a:pt x="561" y="1202"/>
                    </a:lnTo>
                    <a:lnTo>
                      <a:pt x="563" y="1201"/>
                    </a:lnTo>
                    <a:lnTo>
                      <a:pt x="565" y="1198"/>
                    </a:lnTo>
                    <a:lnTo>
                      <a:pt x="565" y="1188"/>
                    </a:lnTo>
                    <a:lnTo>
                      <a:pt x="563" y="1178"/>
                    </a:lnTo>
                    <a:lnTo>
                      <a:pt x="561" y="1171"/>
                    </a:lnTo>
                    <a:lnTo>
                      <a:pt x="561" y="1171"/>
                    </a:lnTo>
                    <a:lnTo>
                      <a:pt x="558" y="1167"/>
                    </a:lnTo>
                    <a:lnTo>
                      <a:pt x="554" y="1163"/>
                    </a:lnTo>
                    <a:lnTo>
                      <a:pt x="541" y="1154"/>
                    </a:lnTo>
                    <a:lnTo>
                      <a:pt x="527" y="1145"/>
                    </a:lnTo>
                    <a:lnTo>
                      <a:pt x="518" y="1138"/>
                    </a:lnTo>
                    <a:lnTo>
                      <a:pt x="518" y="1138"/>
                    </a:lnTo>
                    <a:lnTo>
                      <a:pt x="510" y="1126"/>
                    </a:lnTo>
                    <a:lnTo>
                      <a:pt x="500" y="1109"/>
                    </a:lnTo>
                    <a:lnTo>
                      <a:pt x="491" y="1091"/>
                    </a:lnTo>
                    <a:lnTo>
                      <a:pt x="487" y="1079"/>
                    </a:lnTo>
                    <a:lnTo>
                      <a:pt x="487" y="1079"/>
                    </a:lnTo>
                    <a:lnTo>
                      <a:pt x="486" y="1059"/>
                    </a:lnTo>
                    <a:lnTo>
                      <a:pt x="486" y="1021"/>
                    </a:lnTo>
                    <a:lnTo>
                      <a:pt x="487" y="940"/>
                    </a:lnTo>
                    <a:lnTo>
                      <a:pt x="487" y="940"/>
                    </a:lnTo>
                    <a:lnTo>
                      <a:pt x="488" y="918"/>
                    </a:lnTo>
                    <a:lnTo>
                      <a:pt x="491" y="889"/>
                    </a:lnTo>
                    <a:lnTo>
                      <a:pt x="500" y="819"/>
                    </a:lnTo>
                    <a:lnTo>
                      <a:pt x="515" y="712"/>
                    </a:lnTo>
                    <a:lnTo>
                      <a:pt x="515" y="712"/>
                    </a:lnTo>
                    <a:lnTo>
                      <a:pt x="515" y="699"/>
                    </a:lnTo>
                    <a:lnTo>
                      <a:pt x="515" y="686"/>
                    </a:lnTo>
                    <a:lnTo>
                      <a:pt x="514" y="655"/>
                    </a:lnTo>
                    <a:lnTo>
                      <a:pt x="512" y="628"/>
                    </a:lnTo>
                    <a:lnTo>
                      <a:pt x="509" y="610"/>
                    </a:lnTo>
                    <a:lnTo>
                      <a:pt x="509" y="610"/>
                    </a:lnTo>
                    <a:lnTo>
                      <a:pt x="488" y="512"/>
                    </a:lnTo>
                    <a:lnTo>
                      <a:pt x="474" y="446"/>
                    </a:lnTo>
                    <a:lnTo>
                      <a:pt x="465" y="403"/>
                    </a:lnTo>
                    <a:lnTo>
                      <a:pt x="465" y="403"/>
                    </a:lnTo>
                    <a:lnTo>
                      <a:pt x="460" y="375"/>
                    </a:lnTo>
                    <a:lnTo>
                      <a:pt x="453" y="342"/>
                    </a:lnTo>
                    <a:lnTo>
                      <a:pt x="446" y="315"/>
                    </a:lnTo>
                    <a:lnTo>
                      <a:pt x="443" y="305"/>
                    </a:lnTo>
                    <a:lnTo>
                      <a:pt x="440" y="300"/>
                    </a:lnTo>
                    <a:lnTo>
                      <a:pt x="440" y="300"/>
                    </a:lnTo>
                    <a:lnTo>
                      <a:pt x="435" y="291"/>
                    </a:lnTo>
                    <a:lnTo>
                      <a:pt x="431" y="278"/>
                    </a:lnTo>
                    <a:lnTo>
                      <a:pt x="424" y="257"/>
                    </a:lnTo>
                    <a:lnTo>
                      <a:pt x="424" y="257"/>
                    </a:lnTo>
                    <a:lnTo>
                      <a:pt x="422" y="247"/>
                    </a:lnTo>
                    <a:lnTo>
                      <a:pt x="421" y="234"/>
                    </a:lnTo>
                    <a:lnTo>
                      <a:pt x="420" y="218"/>
                    </a:lnTo>
                    <a:lnTo>
                      <a:pt x="421" y="206"/>
                    </a:lnTo>
                    <a:lnTo>
                      <a:pt x="421" y="206"/>
                    </a:lnTo>
                    <a:lnTo>
                      <a:pt x="421" y="200"/>
                    </a:lnTo>
                    <a:lnTo>
                      <a:pt x="421" y="191"/>
                    </a:lnTo>
                    <a:lnTo>
                      <a:pt x="417" y="166"/>
                    </a:lnTo>
                    <a:lnTo>
                      <a:pt x="408" y="128"/>
                    </a:lnTo>
                    <a:lnTo>
                      <a:pt x="408" y="128"/>
                    </a:lnTo>
                    <a:lnTo>
                      <a:pt x="406" y="116"/>
                    </a:lnTo>
                    <a:lnTo>
                      <a:pt x="399" y="100"/>
                    </a:lnTo>
                    <a:lnTo>
                      <a:pt x="394" y="85"/>
                    </a:lnTo>
                    <a:lnTo>
                      <a:pt x="390" y="76"/>
                    </a:lnTo>
                    <a:lnTo>
                      <a:pt x="390" y="76"/>
                    </a:lnTo>
                    <a:lnTo>
                      <a:pt x="380" y="19"/>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1" name="Freeform 22"/>
              <p:cNvSpPr>
                <a:spLocks/>
              </p:cNvSpPr>
              <p:nvPr/>
            </p:nvSpPr>
            <p:spPr bwMode="auto">
              <a:xfrm>
                <a:off x="6378583" y="2940056"/>
                <a:ext cx="295274" cy="482602"/>
              </a:xfrm>
              <a:custGeom>
                <a:avLst/>
                <a:gdLst>
                  <a:gd name="T0" fmla="*/ 186 w 186"/>
                  <a:gd name="T1" fmla="*/ 148 h 304"/>
                  <a:gd name="T2" fmla="*/ 185 w 186"/>
                  <a:gd name="T3" fmla="*/ 137 h 304"/>
                  <a:gd name="T4" fmla="*/ 186 w 186"/>
                  <a:gd name="T5" fmla="*/ 128 h 304"/>
                  <a:gd name="T6" fmla="*/ 182 w 186"/>
                  <a:gd name="T7" fmla="*/ 70 h 304"/>
                  <a:gd name="T8" fmla="*/ 181 w 186"/>
                  <a:gd name="T9" fmla="*/ 66 h 304"/>
                  <a:gd name="T10" fmla="*/ 168 w 186"/>
                  <a:gd name="T11" fmla="*/ 43 h 304"/>
                  <a:gd name="T12" fmla="*/ 150 w 186"/>
                  <a:gd name="T13" fmla="*/ 21 h 304"/>
                  <a:gd name="T14" fmla="*/ 145 w 186"/>
                  <a:gd name="T15" fmla="*/ 17 h 304"/>
                  <a:gd name="T16" fmla="*/ 120 w 186"/>
                  <a:gd name="T17" fmla="*/ 5 h 304"/>
                  <a:gd name="T18" fmla="*/ 97 w 186"/>
                  <a:gd name="T19" fmla="*/ 0 h 304"/>
                  <a:gd name="T20" fmla="*/ 88 w 186"/>
                  <a:gd name="T21" fmla="*/ 1 h 304"/>
                  <a:gd name="T22" fmla="*/ 67 w 186"/>
                  <a:gd name="T23" fmla="*/ 10 h 304"/>
                  <a:gd name="T24" fmla="*/ 61 w 186"/>
                  <a:gd name="T25" fmla="*/ 14 h 304"/>
                  <a:gd name="T26" fmla="*/ 46 w 186"/>
                  <a:gd name="T27" fmla="*/ 21 h 304"/>
                  <a:gd name="T28" fmla="*/ 30 w 186"/>
                  <a:gd name="T29" fmla="*/ 27 h 304"/>
                  <a:gd name="T30" fmla="*/ 26 w 186"/>
                  <a:gd name="T31" fmla="*/ 30 h 304"/>
                  <a:gd name="T32" fmla="*/ 14 w 186"/>
                  <a:gd name="T33" fmla="*/ 44 h 304"/>
                  <a:gd name="T34" fmla="*/ 4 w 186"/>
                  <a:gd name="T35" fmla="*/ 60 h 304"/>
                  <a:gd name="T36" fmla="*/ 1 w 186"/>
                  <a:gd name="T37" fmla="*/ 69 h 304"/>
                  <a:gd name="T38" fmla="*/ 0 w 186"/>
                  <a:gd name="T39" fmla="*/ 85 h 304"/>
                  <a:gd name="T40" fmla="*/ 6 w 186"/>
                  <a:gd name="T41" fmla="*/ 110 h 304"/>
                  <a:gd name="T42" fmla="*/ 5 w 186"/>
                  <a:gd name="T43" fmla="*/ 118 h 304"/>
                  <a:gd name="T44" fmla="*/ 0 w 186"/>
                  <a:gd name="T45" fmla="*/ 138 h 304"/>
                  <a:gd name="T46" fmla="*/ 0 w 186"/>
                  <a:gd name="T47" fmla="*/ 144 h 304"/>
                  <a:gd name="T48" fmla="*/ 0 w 186"/>
                  <a:gd name="T49" fmla="*/ 150 h 304"/>
                  <a:gd name="T50" fmla="*/ 6 w 186"/>
                  <a:gd name="T51" fmla="*/ 163 h 304"/>
                  <a:gd name="T52" fmla="*/ 8 w 186"/>
                  <a:gd name="T53" fmla="*/ 166 h 304"/>
                  <a:gd name="T54" fmla="*/ 13 w 186"/>
                  <a:gd name="T55" fmla="*/ 182 h 304"/>
                  <a:gd name="T56" fmla="*/ 21 w 186"/>
                  <a:gd name="T57" fmla="*/ 201 h 304"/>
                  <a:gd name="T58" fmla="*/ 23 w 186"/>
                  <a:gd name="T59" fmla="*/ 206 h 304"/>
                  <a:gd name="T60" fmla="*/ 32 w 186"/>
                  <a:gd name="T61" fmla="*/ 208 h 304"/>
                  <a:gd name="T62" fmla="*/ 37 w 186"/>
                  <a:gd name="T63" fmla="*/ 210 h 304"/>
                  <a:gd name="T64" fmla="*/ 41 w 186"/>
                  <a:gd name="T65" fmla="*/ 217 h 304"/>
                  <a:gd name="T66" fmla="*/ 40 w 186"/>
                  <a:gd name="T67" fmla="*/ 234 h 304"/>
                  <a:gd name="T68" fmla="*/ 37 w 186"/>
                  <a:gd name="T69" fmla="*/ 242 h 304"/>
                  <a:gd name="T70" fmla="*/ 31 w 186"/>
                  <a:gd name="T71" fmla="*/ 252 h 304"/>
                  <a:gd name="T72" fmla="*/ 32 w 186"/>
                  <a:gd name="T73" fmla="*/ 281 h 304"/>
                  <a:gd name="T74" fmla="*/ 130 w 186"/>
                  <a:gd name="T75" fmla="*/ 296 h 304"/>
                  <a:gd name="T76" fmla="*/ 150 w 186"/>
                  <a:gd name="T77" fmla="*/ 283 h 304"/>
                  <a:gd name="T78" fmla="*/ 167 w 186"/>
                  <a:gd name="T79" fmla="*/ 268 h 304"/>
                  <a:gd name="T80" fmla="*/ 168 w 186"/>
                  <a:gd name="T81" fmla="*/ 264 h 304"/>
                  <a:gd name="T82" fmla="*/ 178 w 186"/>
                  <a:gd name="T83" fmla="*/ 193 h 304"/>
                  <a:gd name="T84" fmla="*/ 178 w 186"/>
                  <a:gd name="T85" fmla="*/ 180 h 304"/>
                  <a:gd name="T86" fmla="*/ 181 w 186"/>
                  <a:gd name="T87" fmla="*/ 169 h 304"/>
                  <a:gd name="T88" fmla="*/ 183 w 186"/>
                  <a:gd name="T89" fmla="*/ 166 h 304"/>
                  <a:gd name="T90" fmla="*/ 186 w 186"/>
                  <a:gd name="T91" fmla="*/ 154 h 304"/>
                  <a:gd name="T92" fmla="*/ 186 w 186"/>
                  <a:gd name="T93" fmla="*/ 14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304">
                    <a:moveTo>
                      <a:pt x="186" y="148"/>
                    </a:moveTo>
                    <a:lnTo>
                      <a:pt x="186" y="148"/>
                    </a:lnTo>
                    <a:lnTo>
                      <a:pt x="185" y="141"/>
                    </a:lnTo>
                    <a:lnTo>
                      <a:pt x="185" y="137"/>
                    </a:lnTo>
                    <a:lnTo>
                      <a:pt x="186" y="128"/>
                    </a:lnTo>
                    <a:lnTo>
                      <a:pt x="186" y="128"/>
                    </a:lnTo>
                    <a:lnTo>
                      <a:pt x="185" y="100"/>
                    </a:lnTo>
                    <a:lnTo>
                      <a:pt x="182" y="70"/>
                    </a:lnTo>
                    <a:lnTo>
                      <a:pt x="182" y="70"/>
                    </a:lnTo>
                    <a:lnTo>
                      <a:pt x="181" y="66"/>
                    </a:lnTo>
                    <a:lnTo>
                      <a:pt x="178" y="60"/>
                    </a:lnTo>
                    <a:lnTo>
                      <a:pt x="168" y="43"/>
                    </a:lnTo>
                    <a:lnTo>
                      <a:pt x="156" y="27"/>
                    </a:lnTo>
                    <a:lnTo>
                      <a:pt x="150" y="21"/>
                    </a:lnTo>
                    <a:lnTo>
                      <a:pt x="145" y="17"/>
                    </a:lnTo>
                    <a:lnTo>
                      <a:pt x="145" y="17"/>
                    </a:lnTo>
                    <a:lnTo>
                      <a:pt x="133" y="10"/>
                    </a:lnTo>
                    <a:lnTo>
                      <a:pt x="120" y="5"/>
                    </a:lnTo>
                    <a:lnTo>
                      <a:pt x="106" y="1"/>
                    </a:lnTo>
                    <a:lnTo>
                      <a:pt x="97" y="0"/>
                    </a:lnTo>
                    <a:lnTo>
                      <a:pt x="97" y="0"/>
                    </a:lnTo>
                    <a:lnTo>
                      <a:pt x="88" y="1"/>
                    </a:lnTo>
                    <a:lnTo>
                      <a:pt x="77" y="5"/>
                    </a:lnTo>
                    <a:lnTo>
                      <a:pt x="67" y="10"/>
                    </a:lnTo>
                    <a:lnTo>
                      <a:pt x="61" y="14"/>
                    </a:lnTo>
                    <a:lnTo>
                      <a:pt x="61" y="14"/>
                    </a:lnTo>
                    <a:lnTo>
                      <a:pt x="55" y="18"/>
                    </a:lnTo>
                    <a:lnTo>
                      <a:pt x="46" y="21"/>
                    </a:lnTo>
                    <a:lnTo>
                      <a:pt x="37" y="23"/>
                    </a:lnTo>
                    <a:lnTo>
                      <a:pt x="30" y="27"/>
                    </a:lnTo>
                    <a:lnTo>
                      <a:pt x="30" y="27"/>
                    </a:lnTo>
                    <a:lnTo>
                      <a:pt x="26" y="30"/>
                    </a:lnTo>
                    <a:lnTo>
                      <a:pt x="22" y="34"/>
                    </a:lnTo>
                    <a:lnTo>
                      <a:pt x="14" y="44"/>
                    </a:lnTo>
                    <a:lnTo>
                      <a:pt x="4" y="60"/>
                    </a:lnTo>
                    <a:lnTo>
                      <a:pt x="4" y="60"/>
                    </a:lnTo>
                    <a:lnTo>
                      <a:pt x="2" y="63"/>
                    </a:lnTo>
                    <a:lnTo>
                      <a:pt x="1" y="69"/>
                    </a:lnTo>
                    <a:lnTo>
                      <a:pt x="0" y="85"/>
                    </a:lnTo>
                    <a:lnTo>
                      <a:pt x="0" y="85"/>
                    </a:lnTo>
                    <a:lnTo>
                      <a:pt x="4" y="100"/>
                    </a:lnTo>
                    <a:lnTo>
                      <a:pt x="6" y="110"/>
                    </a:lnTo>
                    <a:lnTo>
                      <a:pt x="6" y="110"/>
                    </a:lnTo>
                    <a:lnTo>
                      <a:pt x="5" y="118"/>
                    </a:lnTo>
                    <a:lnTo>
                      <a:pt x="2" y="128"/>
                    </a:lnTo>
                    <a:lnTo>
                      <a:pt x="0" y="138"/>
                    </a:lnTo>
                    <a:lnTo>
                      <a:pt x="0" y="144"/>
                    </a:lnTo>
                    <a:lnTo>
                      <a:pt x="0" y="144"/>
                    </a:lnTo>
                    <a:lnTo>
                      <a:pt x="0" y="150"/>
                    </a:lnTo>
                    <a:lnTo>
                      <a:pt x="0" y="150"/>
                    </a:lnTo>
                    <a:lnTo>
                      <a:pt x="2" y="158"/>
                    </a:lnTo>
                    <a:lnTo>
                      <a:pt x="6" y="163"/>
                    </a:lnTo>
                    <a:lnTo>
                      <a:pt x="6" y="163"/>
                    </a:lnTo>
                    <a:lnTo>
                      <a:pt x="8" y="166"/>
                    </a:lnTo>
                    <a:lnTo>
                      <a:pt x="9" y="171"/>
                    </a:lnTo>
                    <a:lnTo>
                      <a:pt x="13" y="182"/>
                    </a:lnTo>
                    <a:lnTo>
                      <a:pt x="17" y="195"/>
                    </a:lnTo>
                    <a:lnTo>
                      <a:pt x="21" y="201"/>
                    </a:lnTo>
                    <a:lnTo>
                      <a:pt x="23" y="206"/>
                    </a:lnTo>
                    <a:lnTo>
                      <a:pt x="23" y="206"/>
                    </a:lnTo>
                    <a:lnTo>
                      <a:pt x="28" y="207"/>
                    </a:lnTo>
                    <a:lnTo>
                      <a:pt x="32" y="208"/>
                    </a:lnTo>
                    <a:lnTo>
                      <a:pt x="32" y="208"/>
                    </a:lnTo>
                    <a:lnTo>
                      <a:pt x="37" y="210"/>
                    </a:lnTo>
                    <a:lnTo>
                      <a:pt x="40" y="212"/>
                    </a:lnTo>
                    <a:lnTo>
                      <a:pt x="41" y="217"/>
                    </a:lnTo>
                    <a:lnTo>
                      <a:pt x="41" y="224"/>
                    </a:lnTo>
                    <a:lnTo>
                      <a:pt x="40" y="234"/>
                    </a:lnTo>
                    <a:lnTo>
                      <a:pt x="37" y="242"/>
                    </a:lnTo>
                    <a:lnTo>
                      <a:pt x="37" y="242"/>
                    </a:lnTo>
                    <a:lnTo>
                      <a:pt x="36" y="246"/>
                    </a:lnTo>
                    <a:lnTo>
                      <a:pt x="31" y="252"/>
                    </a:lnTo>
                    <a:lnTo>
                      <a:pt x="19" y="266"/>
                    </a:lnTo>
                    <a:lnTo>
                      <a:pt x="32" y="281"/>
                    </a:lnTo>
                    <a:lnTo>
                      <a:pt x="72" y="304"/>
                    </a:lnTo>
                    <a:lnTo>
                      <a:pt x="130" y="296"/>
                    </a:lnTo>
                    <a:lnTo>
                      <a:pt x="130" y="296"/>
                    </a:lnTo>
                    <a:lnTo>
                      <a:pt x="150" y="283"/>
                    </a:lnTo>
                    <a:lnTo>
                      <a:pt x="163" y="272"/>
                    </a:lnTo>
                    <a:lnTo>
                      <a:pt x="167" y="268"/>
                    </a:lnTo>
                    <a:lnTo>
                      <a:pt x="168" y="264"/>
                    </a:lnTo>
                    <a:lnTo>
                      <a:pt x="168" y="264"/>
                    </a:lnTo>
                    <a:lnTo>
                      <a:pt x="173" y="229"/>
                    </a:lnTo>
                    <a:lnTo>
                      <a:pt x="178" y="193"/>
                    </a:lnTo>
                    <a:lnTo>
                      <a:pt x="178" y="193"/>
                    </a:lnTo>
                    <a:lnTo>
                      <a:pt x="178" y="180"/>
                    </a:lnTo>
                    <a:lnTo>
                      <a:pt x="178" y="175"/>
                    </a:lnTo>
                    <a:lnTo>
                      <a:pt x="181" y="169"/>
                    </a:lnTo>
                    <a:lnTo>
                      <a:pt x="181" y="169"/>
                    </a:lnTo>
                    <a:lnTo>
                      <a:pt x="183" y="166"/>
                    </a:lnTo>
                    <a:lnTo>
                      <a:pt x="186" y="160"/>
                    </a:lnTo>
                    <a:lnTo>
                      <a:pt x="186" y="154"/>
                    </a:lnTo>
                    <a:lnTo>
                      <a:pt x="186" y="148"/>
                    </a:lnTo>
                    <a:lnTo>
                      <a:pt x="186" y="148"/>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2" name="Freeform 23"/>
              <p:cNvSpPr>
                <a:spLocks/>
              </p:cNvSpPr>
              <p:nvPr/>
            </p:nvSpPr>
            <p:spPr bwMode="auto">
              <a:xfrm>
                <a:off x="5946786" y="2640021"/>
                <a:ext cx="1257300" cy="1527180"/>
              </a:xfrm>
              <a:custGeom>
                <a:avLst/>
                <a:gdLst>
                  <a:gd name="T0" fmla="*/ 59 w 792"/>
                  <a:gd name="T1" fmla="*/ 0 h 962"/>
                  <a:gd name="T2" fmla="*/ 70 w 792"/>
                  <a:gd name="T3" fmla="*/ 20 h 962"/>
                  <a:gd name="T4" fmla="*/ 101 w 792"/>
                  <a:gd name="T5" fmla="*/ 102 h 962"/>
                  <a:gd name="T6" fmla="*/ 170 w 792"/>
                  <a:gd name="T7" fmla="*/ 249 h 962"/>
                  <a:gd name="T8" fmla="*/ 201 w 792"/>
                  <a:gd name="T9" fmla="*/ 318 h 962"/>
                  <a:gd name="T10" fmla="*/ 219 w 792"/>
                  <a:gd name="T11" fmla="*/ 388 h 962"/>
                  <a:gd name="T12" fmla="*/ 232 w 792"/>
                  <a:gd name="T13" fmla="*/ 401 h 962"/>
                  <a:gd name="T14" fmla="*/ 256 w 792"/>
                  <a:gd name="T15" fmla="*/ 414 h 962"/>
                  <a:gd name="T16" fmla="*/ 298 w 792"/>
                  <a:gd name="T17" fmla="*/ 428 h 962"/>
                  <a:gd name="T18" fmla="*/ 304 w 792"/>
                  <a:gd name="T19" fmla="*/ 426 h 962"/>
                  <a:gd name="T20" fmla="*/ 365 w 792"/>
                  <a:gd name="T21" fmla="*/ 455 h 962"/>
                  <a:gd name="T22" fmla="*/ 392 w 792"/>
                  <a:gd name="T23" fmla="*/ 461 h 962"/>
                  <a:gd name="T24" fmla="*/ 418 w 792"/>
                  <a:gd name="T25" fmla="*/ 449 h 962"/>
                  <a:gd name="T26" fmla="*/ 449 w 792"/>
                  <a:gd name="T27" fmla="*/ 440 h 962"/>
                  <a:gd name="T28" fmla="*/ 463 w 792"/>
                  <a:gd name="T29" fmla="*/ 445 h 962"/>
                  <a:gd name="T30" fmla="*/ 489 w 792"/>
                  <a:gd name="T31" fmla="*/ 443 h 962"/>
                  <a:gd name="T32" fmla="*/ 518 w 792"/>
                  <a:gd name="T33" fmla="*/ 428 h 962"/>
                  <a:gd name="T34" fmla="*/ 546 w 792"/>
                  <a:gd name="T35" fmla="*/ 405 h 962"/>
                  <a:gd name="T36" fmla="*/ 551 w 792"/>
                  <a:gd name="T37" fmla="*/ 392 h 962"/>
                  <a:gd name="T38" fmla="*/ 600 w 792"/>
                  <a:gd name="T39" fmla="*/ 296 h 962"/>
                  <a:gd name="T40" fmla="*/ 651 w 792"/>
                  <a:gd name="T41" fmla="*/ 215 h 962"/>
                  <a:gd name="T42" fmla="*/ 665 w 792"/>
                  <a:gd name="T43" fmla="*/ 181 h 962"/>
                  <a:gd name="T44" fmla="*/ 731 w 792"/>
                  <a:gd name="T45" fmla="*/ 55 h 962"/>
                  <a:gd name="T46" fmla="*/ 792 w 792"/>
                  <a:gd name="T47" fmla="*/ 77 h 962"/>
                  <a:gd name="T48" fmla="*/ 777 w 792"/>
                  <a:gd name="T49" fmla="*/ 127 h 962"/>
                  <a:gd name="T50" fmla="*/ 757 w 792"/>
                  <a:gd name="T51" fmla="*/ 203 h 962"/>
                  <a:gd name="T52" fmla="*/ 726 w 792"/>
                  <a:gd name="T53" fmla="*/ 287 h 962"/>
                  <a:gd name="T54" fmla="*/ 708 w 792"/>
                  <a:gd name="T55" fmla="*/ 338 h 962"/>
                  <a:gd name="T56" fmla="*/ 682 w 792"/>
                  <a:gd name="T57" fmla="*/ 391 h 962"/>
                  <a:gd name="T58" fmla="*/ 625 w 792"/>
                  <a:gd name="T59" fmla="*/ 507 h 962"/>
                  <a:gd name="T60" fmla="*/ 580 w 792"/>
                  <a:gd name="T61" fmla="*/ 630 h 962"/>
                  <a:gd name="T62" fmla="*/ 537 w 792"/>
                  <a:gd name="T63" fmla="*/ 809 h 962"/>
                  <a:gd name="T64" fmla="*/ 499 w 792"/>
                  <a:gd name="T65" fmla="*/ 939 h 962"/>
                  <a:gd name="T66" fmla="*/ 488 w 792"/>
                  <a:gd name="T67" fmla="*/ 951 h 962"/>
                  <a:gd name="T68" fmla="*/ 421 w 792"/>
                  <a:gd name="T69" fmla="*/ 960 h 962"/>
                  <a:gd name="T70" fmla="*/ 250 w 792"/>
                  <a:gd name="T71" fmla="*/ 960 h 962"/>
                  <a:gd name="T72" fmla="*/ 192 w 792"/>
                  <a:gd name="T73" fmla="*/ 938 h 962"/>
                  <a:gd name="T74" fmla="*/ 145 w 792"/>
                  <a:gd name="T75" fmla="*/ 912 h 962"/>
                  <a:gd name="T76" fmla="*/ 128 w 792"/>
                  <a:gd name="T77" fmla="*/ 837 h 962"/>
                  <a:gd name="T78" fmla="*/ 127 w 792"/>
                  <a:gd name="T79" fmla="*/ 748 h 962"/>
                  <a:gd name="T80" fmla="*/ 128 w 792"/>
                  <a:gd name="T81" fmla="*/ 620 h 962"/>
                  <a:gd name="T82" fmla="*/ 137 w 792"/>
                  <a:gd name="T83" fmla="*/ 581 h 962"/>
                  <a:gd name="T84" fmla="*/ 93 w 792"/>
                  <a:gd name="T85" fmla="*/ 475 h 962"/>
                  <a:gd name="T86" fmla="*/ 66 w 792"/>
                  <a:gd name="T87" fmla="*/ 384 h 962"/>
                  <a:gd name="T88" fmla="*/ 52 w 792"/>
                  <a:gd name="T89" fmla="*/ 317 h 962"/>
                  <a:gd name="T90" fmla="*/ 39 w 792"/>
                  <a:gd name="T91" fmla="*/ 198 h 962"/>
                  <a:gd name="T92" fmla="*/ 16 w 792"/>
                  <a:gd name="T93" fmla="*/ 128 h 962"/>
                  <a:gd name="T94" fmla="*/ 9 w 792"/>
                  <a:gd name="T95" fmla="*/ 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2" h="962">
                    <a:moveTo>
                      <a:pt x="0" y="29"/>
                    </a:moveTo>
                    <a:lnTo>
                      <a:pt x="0" y="29"/>
                    </a:lnTo>
                    <a:lnTo>
                      <a:pt x="59" y="0"/>
                    </a:lnTo>
                    <a:lnTo>
                      <a:pt x="59" y="0"/>
                    </a:lnTo>
                    <a:lnTo>
                      <a:pt x="61" y="0"/>
                    </a:lnTo>
                    <a:lnTo>
                      <a:pt x="62" y="2"/>
                    </a:lnTo>
                    <a:lnTo>
                      <a:pt x="66" y="8"/>
                    </a:lnTo>
                    <a:lnTo>
                      <a:pt x="70" y="20"/>
                    </a:lnTo>
                    <a:lnTo>
                      <a:pt x="74" y="33"/>
                    </a:lnTo>
                    <a:lnTo>
                      <a:pt x="74" y="33"/>
                    </a:lnTo>
                    <a:lnTo>
                      <a:pt x="83" y="58"/>
                    </a:lnTo>
                    <a:lnTo>
                      <a:pt x="101" y="102"/>
                    </a:lnTo>
                    <a:lnTo>
                      <a:pt x="119" y="146"/>
                    </a:lnTo>
                    <a:lnTo>
                      <a:pt x="132" y="174"/>
                    </a:lnTo>
                    <a:lnTo>
                      <a:pt x="132" y="174"/>
                    </a:lnTo>
                    <a:lnTo>
                      <a:pt x="170" y="249"/>
                    </a:lnTo>
                    <a:lnTo>
                      <a:pt x="190" y="293"/>
                    </a:lnTo>
                    <a:lnTo>
                      <a:pt x="198" y="309"/>
                    </a:lnTo>
                    <a:lnTo>
                      <a:pt x="201" y="318"/>
                    </a:lnTo>
                    <a:lnTo>
                      <a:pt x="201" y="318"/>
                    </a:lnTo>
                    <a:lnTo>
                      <a:pt x="209" y="352"/>
                    </a:lnTo>
                    <a:lnTo>
                      <a:pt x="216" y="383"/>
                    </a:lnTo>
                    <a:lnTo>
                      <a:pt x="216" y="383"/>
                    </a:lnTo>
                    <a:lnTo>
                      <a:pt x="219" y="388"/>
                    </a:lnTo>
                    <a:lnTo>
                      <a:pt x="223" y="393"/>
                    </a:lnTo>
                    <a:lnTo>
                      <a:pt x="228" y="399"/>
                    </a:lnTo>
                    <a:lnTo>
                      <a:pt x="232" y="401"/>
                    </a:lnTo>
                    <a:lnTo>
                      <a:pt x="232" y="401"/>
                    </a:lnTo>
                    <a:lnTo>
                      <a:pt x="242" y="408"/>
                    </a:lnTo>
                    <a:lnTo>
                      <a:pt x="250" y="413"/>
                    </a:lnTo>
                    <a:lnTo>
                      <a:pt x="256" y="414"/>
                    </a:lnTo>
                    <a:lnTo>
                      <a:pt x="256" y="414"/>
                    </a:lnTo>
                    <a:lnTo>
                      <a:pt x="265" y="417"/>
                    </a:lnTo>
                    <a:lnTo>
                      <a:pt x="278" y="419"/>
                    </a:lnTo>
                    <a:lnTo>
                      <a:pt x="290" y="424"/>
                    </a:lnTo>
                    <a:lnTo>
                      <a:pt x="298" y="428"/>
                    </a:lnTo>
                    <a:lnTo>
                      <a:pt x="298" y="428"/>
                    </a:lnTo>
                    <a:lnTo>
                      <a:pt x="303" y="433"/>
                    </a:lnTo>
                    <a:lnTo>
                      <a:pt x="304" y="436"/>
                    </a:lnTo>
                    <a:lnTo>
                      <a:pt x="304" y="426"/>
                    </a:lnTo>
                    <a:lnTo>
                      <a:pt x="304" y="426"/>
                    </a:lnTo>
                    <a:lnTo>
                      <a:pt x="329" y="439"/>
                    </a:lnTo>
                    <a:lnTo>
                      <a:pt x="349" y="449"/>
                    </a:lnTo>
                    <a:lnTo>
                      <a:pt x="365" y="455"/>
                    </a:lnTo>
                    <a:lnTo>
                      <a:pt x="365" y="455"/>
                    </a:lnTo>
                    <a:lnTo>
                      <a:pt x="374" y="458"/>
                    </a:lnTo>
                    <a:lnTo>
                      <a:pt x="381" y="459"/>
                    </a:lnTo>
                    <a:lnTo>
                      <a:pt x="392" y="461"/>
                    </a:lnTo>
                    <a:lnTo>
                      <a:pt x="392" y="461"/>
                    </a:lnTo>
                    <a:lnTo>
                      <a:pt x="396" y="459"/>
                    </a:lnTo>
                    <a:lnTo>
                      <a:pt x="402" y="457"/>
                    </a:lnTo>
                    <a:lnTo>
                      <a:pt x="418" y="449"/>
                    </a:lnTo>
                    <a:lnTo>
                      <a:pt x="439" y="437"/>
                    </a:lnTo>
                    <a:lnTo>
                      <a:pt x="439" y="437"/>
                    </a:lnTo>
                    <a:lnTo>
                      <a:pt x="445" y="439"/>
                    </a:lnTo>
                    <a:lnTo>
                      <a:pt x="449" y="440"/>
                    </a:lnTo>
                    <a:lnTo>
                      <a:pt x="453" y="443"/>
                    </a:lnTo>
                    <a:lnTo>
                      <a:pt x="453" y="443"/>
                    </a:lnTo>
                    <a:lnTo>
                      <a:pt x="457" y="444"/>
                    </a:lnTo>
                    <a:lnTo>
                      <a:pt x="463" y="445"/>
                    </a:lnTo>
                    <a:lnTo>
                      <a:pt x="471" y="446"/>
                    </a:lnTo>
                    <a:lnTo>
                      <a:pt x="479" y="445"/>
                    </a:lnTo>
                    <a:lnTo>
                      <a:pt x="479" y="445"/>
                    </a:lnTo>
                    <a:lnTo>
                      <a:pt x="489" y="443"/>
                    </a:lnTo>
                    <a:lnTo>
                      <a:pt x="499" y="437"/>
                    </a:lnTo>
                    <a:lnTo>
                      <a:pt x="510" y="432"/>
                    </a:lnTo>
                    <a:lnTo>
                      <a:pt x="518" y="428"/>
                    </a:lnTo>
                    <a:lnTo>
                      <a:pt x="518" y="428"/>
                    </a:lnTo>
                    <a:lnTo>
                      <a:pt x="521" y="427"/>
                    </a:lnTo>
                    <a:lnTo>
                      <a:pt x="525" y="424"/>
                    </a:lnTo>
                    <a:lnTo>
                      <a:pt x="537" y="415"/>
                    </a:lnTo>
                    <a:lnTo>
                      <a:pt x="546" y="405"/>
                    </a:lnTo>
                    <a:lnTo>
                      <a:pt x="549" y="401"/>
                    </a:lnTo>
                    <a:lnTo>
                      <a:pt x="550" y="397"/>
                    </a:lnTo>
                    <a:lnTo>
                      <a:pt x="550" y="397"/>
                    </a:lnTo>
                    <a:lnTo>
                      <a:pt x="551" y="392"/>
                    </a:lnTo>
                    <a:lnTo>
                      <a:pt x="554" y="383"/>
                    </a:lnTo>
                    <a:lnTo>
                      <a:pt x="567" y="356"/>
                    </a:lnTo>
                    <a:lnTo>
                      <a:pt x="584" y="325"/>
                    </a:lnTo>
                    <a:lnTo>
                      <a:pt x="600" y="296"/>
                    </a:lnTo>
                    <a:lnTo>
                      <a:pt x="600" y="296"/>
                    </a:lnTo>
                    <a:lnTo>
                      <a:pt x="637" y="241"/>
                    </a:lnTo>
                    <a:lnTo>
                      <a:pt x="637" y="241"/>
                    </a:lnTo>
                    <a:lnTo>
                      <a:pt x="651" y="215"/>
                    </a:lnTo>
                    <a:lnTo>
                      <a:pt x="657" y="199"/>
                    </a:lnTo>
                    <a:lnTo>
                      <a:pt x="661" y="189"/>
                    </a:lnTo>
                    <a:lnTo>
                      <a:pt x="661" y="189"/>
                    </a:lnTo>
                    <a:lnTo>
                      <a:pt x="665" y="181"/>
                    </a:lnTo>
                    <a:lnTo>
                      <a:pt x="673" y="165"/>
                    </a:lnTo>
                    <a:lnTo>
                      <a:pt x="696" y="119"/>
                    </a:lnTo>
                    <a:lnTo>
                      <a:pt x="731" y="55"/>
                    </a:lnTo>
                    <a:lnTo>
                      <a:pt x="731" y="55"/>
                    </a:lnTo>
                    <a:lnTo>
                      <a:pt x="758" y="64"/>
                    </a:lnTo>
                    <a:lnTo>
                      <a:pt x="777" y="70"/>
                    </a:lnTo>
                    <a:lnTo>
                      <a:pt x="792" y="77"/>
                    </a:lnTo>
                    <a:lnTo>
                      <a:pt x="792" y="77"/>
                    </a:lnTo>
                    <a:lnTo>
                      <a:pt x="784" y="99"/>
                    </a:lnTo>
                    <a:lnTo>
                      <a:pt x="780" y="115"/>
                    </a:lnTo>
                    <a:lnTo>
                      <a:pt x="777" y="127"/>
                    </a:lnTo>
                    <a:lnTo>
                      <a:pt x="777" y="127"/>
                    </a:lnTo>
                    <a:lnTo>
                      <a:pt x="775" y="140"/>
                    </a:lnTo>
                    <a:lnTo>
                      <a:pt x="770" y="162"/>
                    </a:lnTo>
                    <a:lnTo>
                      <a:pt x="757" y="203"/>
                    </a:lnTo>
                    <a:lnTo>
                      <a:pt x="757" y="203"/>
                    </a:lnTo>
                    <a:lnTo>
                      <a:pt x="740" y="247"/>
                    </a:lnTo>
                    <a:lnTo>
                      <a:pt x="730" y="272"/>
                    </a:lnTo>
                    <a:lnTo>
                      <a:pt x="727" y="281"/>
                    </a:lnTo>
                    <a:lnTo>
                      <a:pt x="726" y="287"/>
                    </a:lnTo>
                    <a:lnTo>
                      <a:pt x="726" y="287"/>
                    </a:lnTo>
                    <a:lnTo>
                      <a:pt x="724" y="294"/>
                    </a:lnTo>
                    <a:lnTo>
                      <a:pt x="721" y="305"/>
                    </a:lnTo>
                    <a:lnTo>
                      <a:pt x="708" y="338"/>
                    </a:lnTo>
                    <a:lnTo>
                      <a:pt x="693" y="370"/>
                    </a:lnTo>
                    <a:lnTo>
                      <a:pt x="687" y="383"/>
                    </a:lnTo>
                    <a:lnTo>
                      <a:pt x="682" y="391"/>
                    </a:lnTo>
                    <a:lnTo>
                      <a:pt x="682" y="391"/>
                    </a:lnTo>
                    <a:lnTo>
                      <a:pt x="677" y="400"/>
                    </a:lnTo>
                    <a:lnTo>
                      <a:pt x="668" y="417"/>
                    </a:lnTo>
                    <a:lnTo>
                      <a:pt x="646" y="462"/>
                    </a:lnTo>
                    <a:lnTo>
                      <a:pt x="625" y="507"/>
                    </a:lnTo>
                    <a:lnTo>
                      <a:pt x="613" y="534"/>
                    </a:lnTo>
                    <a:lnTo>
                      <a:pt x="613" y="534"/>
                    </a:lnTo>
                    <a:lnTo>
                      <a:pt x="593" y="593"/>
                    </a:lnTo>
                    <a:lnTo>
                      <a:pt x="580" y="630"/>
                    </a:lnTo>
                    <a:lnTo>
                      <a:pt x="572" y="656"/>
                    </a:lnTo>
                    <a:lnTo>
                      <a:pt x="572" y="656"/>
                    </a:lnTo>
                    <a:lnTo>
                      <a:pt x="552" y="737"/>
                    </a:lnTo>
                    <a:lnTo>
                      <a:pt x="537" y="809"/>
                    </a:lnTo>
                    <a:lnTo>
                      <a:pt x="537" y="809"/>
                    </a:lnTo>
                    <a:lnTo>
                      <a:pt x="518" y="878"/>
                    </a:lnTo>
                    <a:lnTo>
                      <a:pt x="505" y="924"/>
                    </a:lnTo>
                    <a:lnTo>
                      <a:pt x="499" y="939"/>
                    </a:lnTo>
                    <a:lnTo>
                      <a:pt x="497" y="947"/>
                    </a:lnTo>
                    <a:lnTo>
                      <a:pt x="497" y="947"/>
                    </a:lnTo>
                    <a:lnTo>
                      <a:pt x="493" y="948"/>
                    </a:lnTo>
                    <a:lnTo>
                      <a:pt x="488" y="951"/>
                    </a:lnTo>
                    <a:lnTo>
                      <a:pt x="468" y="955"/>
                    </a:lnTo>
                    <a:lnTo>
                      <a:pt x="444" y="957"/>
                    </a:lnTo>
                    <a:lnTo>
                      <a:pt x="421" y="960"/>
                    </a:lnTo>
                    <a:lnTo>
                      <a:pt x="421" y="960"/>
                    </a:lnTo>
                    <a:lnTo>
                      <a:pt x="384" y="961"/>
                    </a:lnTo>
                    <a:lnTo>
                      <a:pt x="331" y="962"/>
                    </a:lnTo>
                    <a:lnTo>
                      <a:pt x="281" y="961"/>
                    </a:lnTo>
                    <a:lnTo>
                      <a:pt x="250" y="960"/>
                    </a:lnTo>
                    <a:lnTo>
                      <a:pt x="250" y="960"/>
                    </a:lnTo>
                    <a:lnTo>
                      <a:pt x="240" y="957"/>
                    </a:lnTo>
                    <a:lnTo>
                      <a:pt x="225" y="952"/>
                    </a:lnTo>
                    <a:lnTo>
                      <a:pt x="192" y="938"/>
                    </a:lnTo>
                    <a:lnTo>
                      <a:pt x="159" y="922"/>
                    </a:lnTo>
                    <a:lnTo>
                      <a:pt x="149" y="916"/>
                    </a:lnTo>
                    <a:lnTo>
                      <a:pt x="145" y="912"/>
                    </a:lnTo>
                    <a:lnTo>
                      <a:pt x="145" y="912"/>
                    </a:lnTo>
                    <a:lnTo>
                      <a:pt x="143" y="903"/>
                    </a:lnTo>
                    <a:lnTo>
                      <a:pt x="136" y="881"/>
                    </a:lnTo>
                    <a:lnTo>
                      <a:pt x="130" y="852"/>
                    </a:lnTo>
                    <a:lnTo>
                      <a:pt x="128" y="837"/>
                    </a:lnTo>
                    <a:lnTo>
                      <a:pt x="127" y="823"/>
                    </a:lnTo>
                    <a:lnTo>
                      <a:pt x="127" y="823"/>
                    </a:lnTo>
                    <a:lnTo>
                      <a:pt x="126" y="788"/>
                    </a:lnTo>
                    <a:lnTo>
                      <a:pt x="127" y="748"/>
                    </a:lnTo>
                    <a:lnTo>
                      <a:pt x="128" y="687"/>
                    </a:lnTo>
                    <a:lnTo>
                      <a:pt x="128" y="687"/>
                    </a:lnTo>
                    <a:lnTo>
                      <a:pt x="128" y="643"/>
                    </a:lnTo>
                    <a:lnTo>
                      <a:pt x="128" y="620"/>
                    </a:lnTo>
                    <a:lnTo>
                      <a:pt x="130" y="611"/>
                    </a:lnTo>
                    <a:lnTo>
                      <a:pt x="131" y="605"/>
                    </a:lnTo>
                    <a:lnTo>
                      <a:pt x="131" y="605"/>
                    </a:lnTo>
                    <a:lnTo>
                      <a:pt x="137" y="581"/>
                    </a:lnTo>
                    <a:lnTo>
                      <a:pt x="141" y="564"/>
                    </a:lnTo>
                    <a:lnTo>
                      <a:pt x="141" y="564"/>
                    </a:lnTo>
                    <a:lnTo>
                      <a:pt x="113" y="514"/>
                    </a:lnTo>
                    <a:lnTo>
                      <a:pt x="93" y="475"/>
                    </a:lnTo>
                    <a:lnTo>
                      <a:pt x="86" y="459"/>
                    </a:lnTo>
                    <a:lnTo>
                      <a:pt x="82" y="449"/>
                    </a:lnTo>
                    <a:lnTo>
                      <a:pt x="82" y="449"/>
                    </a:lnTo>
                    <a:lnTo>
                      <a:pt x="66" y="384"/>
                    </a:lnTo>
                    <a:lnTo>
                      <a:pt x="56" y="344"/>
                    </a:lnTo>
                    <a:lnTo>
                      <a:pt x="53" y="329"/>
                    </a:lnTo>
                    <a:lnTo>
                      <a:pt x="52" y="317"/>
                    </a:lnTo>
                    <a:lnTo>
                      <a:pt x="52" y="317"/>
                    </a:lnTo>
                    <a:lnTo>
                      <a:pt x="51" y="293"/>
                    </a:lnTo>
                    <a:lnTo>
                      <a:pt x="47" y="256"/>
                    </a:lnTo>
                    <a:lnTo>
                      <a:pt x="43" y="221"/>
                    </a:lnTo>
                    <a:lnTo>
                      <a:pt x="39" y="198"/>
                    </a:lnTo>
                    <a:lnTo>
                      <a:pt x="39" y="198"/>
                    </a:lnTo>
                    <a:lnTo>
                      <a:pt x="33" y="179"/>
                    </a:lnTo>
                    <a:lnTo>
                      <a:pt x="24" y="153"/>
                    </a:lnTo>
                    <a:lnTo>
                      <a:pt x="16" y="128"/>
                    </a:lnTo>
                    <a:lnTo>
                      <a:pt x="13" y="118"/>
                    </a:lnTo>
                    <a:lnTo>
                      <a:pt x="12" y="109"/>
                    </a:lnTo>
                    <a:lnTo>
                      <a:pt x="12" y="109"/>
                    </a:lnTo>
                    <a:lnTo>
                      <a:pt x="9" y="88"/>
                    </a:lnTo>
                    <a:lnTo>
                      <a:pt x="6" y="62"/>
                    </a:lnTo>
                    <a:lnTo>
                      <a:pt x="0" y="29"/>
                    </a:lnTo>
                    <a:lnTo>
                      <a:pt x="0" y="29"/>
                    </a:lnTo>
                    <a:close/>
                  </a:path>
                </a:pathLst>
              </a:custGeom>
              <a:solidFill>
                <a:srgbClr val="9DB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3" name="Freeform 24"/>
              <p:cNvSpPr>
                <a:spLocks/>
              </p:cNvSpPr>
              <p:nvPr/>
            </p:nvSpPr>
            <p:spPr bwMode="auto">
              <a:xfrm>
                <a:off x="6450023" y="3378208"/>
                <a:ext cx="165101" cy="827088"/>
              </a:xfrm>
              <a:custGeom>
                <a:avLst/>
                <a:gdLst>
                  <a:gd name="T0" fmla="*/ 66 w 104"/>
                  <a:gd name="T1" fmla="*/ 0 h 521"/>
                  <a:gd name="T2" fmla="*/ 66 w 104"/>
                  <a:gd name="T3" fmla="*/ 0 h 521"/>
                  <a:gd name="T4" fmla="*/ 53 w 104"/>
                  <a:gd name="T5" fmla="*/ 24 h 521"/>
                  <a:gd name="T6" fmla="*/ 44 w 104"/>
                  <a:gd name="T7" fmla="*/ 42 h 521"/>
                  <a:gd name="T8" fmla="*/ 39 w 104"/>
                  <a:gd name="T9" fmla="*/ 51 h 521"/>
                  <a:gd name="T10" fmla="*/ 39 w 104"/>
                  <a:gd name="T11" fmla="*/ 51 h 521"/>
                  <a:gd name="T12" fmla="*/ 40 w 104"/>
                  <a:gd name="T13" fmla="*/ 55 h 521"/>
                  <a:gd name="T14" fmla="*/ 44 w 104"/>
                  <a:gd name="T15" fmla="*/ 62 h 521"/>
                  <a:gd name="T16" fmla="*/ 48 w 104"/>
                  <a:gd name="T17" fmla="*/ 69 h 521"/>
                  <a:gd name="T18" fmla="*/ 48 w 104"/>
                  <a:gd name="T19" fmla="*/ 69 h 521"/>
                  <a:gd name="T20" fmla="*/ 36 w 104"/>
                  <a:gd name="T21" fmla="*/ 122 h 521"/>
                  <a:gd name="T22" fmla="*/ 29 w 104"/>
                  <a:gd name="T23" fmla="*/ 169 h 521"/>
                  <a:gd name="T24" fmla="*/ 25 w 104"/>
                  <a:gd name="T25" fmla="*/ 191 h 521"/>
                  <a:gd name="T26" fmla="*/ 23 w 104"/>
                  <a:gd name="T27" fmla="*/ 209 h 521"/>
                  <a:gd name="T28" fmla="*/ 23 w 104"/>
                  <a:gd name="T29" fmla="*/ 209 h 521"/>
                  <a:gd name="T30" fmla="*/ 18 w 104"/>
                  <a:gd name="T31" fmla="*/ 261 h 521"/>
                  <a:gd name="T32" fmla="*/ 10 w 104"/>
                  <a:gd name="T33" fmla="*/ 333 h 521"/>
                  <a:gd name="T34" fmla="*/ 3 w 104"/>
                  <a:gd name="T35" fmla="*/ 399 h 521"/>
                  <a:gd name="T36" fmla="*/ 0 w 104"/>
                  <a:gd name="T37" fmla="*/ 438 h 521"/>
                  <a:gd name="T38" fmla="*/ 0 w 104"/>
                  <a:gd name="T39" fmla="*/ 438 h 521"/>
                  <a:gd name="T40" fmla="*/ 0 w 104"/>
                  <a:gd name="T41" fmla="*/ 447 h 521"/>
                  <a:gd name="T42" fmla="*/ 3 w 104"/>
                  <a:gd name="T43" fmla="*/ 459 h 521"/>
                  <a:gd name="T44" fmla="*/ 12 w 104"/>
                  <a:gd name="T45" fmla="*/ 483 h 521"/>
                  <a:gd name="T46" fmla="*/ 21 w 104"/>
                  <a:gd name="T47" fmla="*/ 506 h 521"/>
                  <a:gd name="T48" fmla="*/ 26 w 104"/>
                  <a:gd name="T49" fmla="*/ 519 h 521"/>
                  <a:gd name="T50" fmla="*/ 26 w 104"/>
                  <a:gd name="T51" fmla="*/ 519 h 521"/>
                  <a:gd name="T52" fmla="*/ 27 w 104"/>
                  <a:gd name="T53" fmla="*/ 521 h 521"/>
                  <a:gd name="T54" fmla="*/ 30 w 104"/>
                  <a:gd name="T55" fmla="*/ 521 h 521"/>
                  <a:gd name="T56" fmla="*/ 38 w 104"/>
                  <a:gd name="T57" fmla="*/ 518 h 521"/>
                  <a:gd name="T58" fmla="*/ 48 w 104"/>
                  <a:gd name="T59" fmla="*/ 512 h 521"/>
                  <a:gd name="T60" fmla="*/ 61 w 104"/>
                  <a:gd name="T61" fmla="*/ 503 h 521"/>
                  <a:gd name="T62" fmla="*/ 73 w 104"/>
                  <a:gd name="T63" fmla="*/ 492 h 521"/>
                  <a:gd name="T64" fmla="*/ 84 w 104"/>
                  <a:gd name="T65" fmla="*/ 479 h 521"/>
                  <a:gd name="T66" fmla="*/ 88 w 104"/>
                  <a:gd name="T67" fmla="*/ 473 h 521"/>
                  <a:gd name="T68" fmla="*/ 92 w 104"/>
                  <a:gd name="T69" fmla="*/ 465 h 521"/>
                  <a:gd name="T70" fmla="*/ 95 w 104"/>
                  <a:gd name="T71" fmla="*/ 457 h 521"/>
                  <a:gd name="T72" fmla="*/ 96 w 104"/>
                  <a:gd name="T73" fmla="*/ 450 h 521"/>
                  <a:gd name="T74" fmla="*/ 96 w 104"/>
                  <a:gd name="T75" fmla="*/ 450 h 521"/>
                  <a:gd name="T76" fmla="*/ 98 w 104"/>
                  <a:gd name="T77" fmla="*/ 430 h 521"/>
                  <a:gd name="T78" fmla="*/ 100 w 104"/>
                  <a:gd name="T79" fmla="*/ 404 h 521"/>
                  <a:gd name="T80" fmla="*/ 102 w 104"/>
                  <a:gd name="T81" fmla="*/ 344 h 521"/>
                  <a:gd name="T82" fmla="*/ 104 w 104"/>
                  <a:gd name="T83" fmla="*/ 256 h 521"/>
                  <a:gd name="T84" fmla="*/ 104 w 104"/>
                  <a:gd name="T85" fmla="*/ 256 h 521"/>
                  <a:gd name="T86" fmla="*/ 102 w 104"/>
                  <a:gd name="T87" fmla="*/ 172 h 521"/>
                  <a:gd name="T88" fmla="*/ 101 w 104"/>
                  <a:gd name="T89" fmla="*/ 120 h 521"/>
                  <a:gd name="T90" fmla="*/ 100 w 104"/>
                  <a:gd name="T91" fmla="*/ 91 h 521"/>
                  <a:gd name="T92" fmla="*/ 100 w 104"/>
                  <a:gd name="T93" fmla="*/ 91 h 521"/>
                  <a:gd name="T94" fmla="*/ 98 w 104"/>
                  <a:gd name="T95" fmla="*/ 82 h 521"/>
                  <a:gd name="T96" fmla="*/ 96 w 104"/>
                  <a:gd name="T97" fmla="*/ 76 h 521"/>
                  <a:gd name="T98" fmla="*/ 93 w 104"/>
                  <a:gd name="T99" fmla="*/ 71 h 521"/>
                  <a:gd name="T100" fmla="*/ 104 w 104"/>
                  <a:gd name="T101" fmla="*/ 47 h 521"/>
                  <a:gd name="T102" fmla="*/ 79 w 104"/>
                  <a:gd name="T103" fmla="*/ 0 h 521"/>
                  <a:gd name="T104" fmla="*/ 66 w 104"/>
                  <a:gd name="T10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521">
                    <a:moveTo>
                      <a:pt x="66" y="0"/>
                    </a:moveTo>
                    <a:lnTo>
                      <a:pt x="66" y="0"/>
                    </a:lnTo>
                    <a:lnTo>
                      <a:pt x="53" y="24"/>
                    </a:lnTo>
                    <a:lnTo>
                      <a:pt x="44" y="42"/>
                    </a:lnTo>
                    <a:lnTo>
                      <a:pt x="39" y="51"/>
                    </a:lnTo>
                    <a:lnTo>
                      <a:pt x="39" y="51"/>
                    </a:lnTo>
                    <a:lnTo>
                      <a:pt x="40" y="55"/>
                    </a:lnTo>
                    <a:lnTo>
                      <a:pt x="44" y="62"/>
                    </a:lnTo>
                    <a:lnTo>
                      <a:pt x="48" y="69"/>
                    </a:lnTo>
                    <a:lnTo>
                      <a:pt x="48" y="69"/>
                    </a:lnTo>
                    <a:lnTo>
                      <a:pt x="36" y="122"/>
                    </a:lnTo>
                    <a:lnTo>
                      <a:pt x="29" y="169"/>
                    </a:lnTo>
                    <a:lnTo>
                      <a:pt x="25" y="191"/>
                    </a:lnTo>
                    <a:lnTo>
                      <a:pt x="23" y="209"/>
                    </a:lnTo>
                    <a:lnTo>
                      <a:pt x="23" y="209"/>
                    </a:lnTo>
                    <a:lnTo>
                      <a:pt x="18" y="261"/>
                    </a:lnTo>
                    <a:lnTo>
                      <a:pt x="10" y="333"/>
                    </a:lnTo>
                    <a:lnTo>
                      <a:pt x="3" y="399"/>
                    </a:lnTo>
                    <a:lnTo>
                      <a:pt x="0" y="438"/>
                    </a:lnTo>
                    <a:lnTo>
                      <a:pt x="0" y="438"/>
                    </a:lnTo>
                    <a:lnTo>
                      <a:pt x="0" y="447"/>
                    </a:lnTo>
                    <a:lnTo>
                      <a:pt x="3" y="459"/>
                    </a:lnTo>
                    <a:lnTo>
                      <a:pt x="12" y="483"/>
                    </a:lnTo>
                    <a:lnTo>
                      <a:pt x="21" y="506"/>
                    </a:lnTo>
                    <a:lnTo>
                      <a:pt x="26" y="519"/>
                    </a:lnTo>
                    <a:lnTo>
                      <a:pt x="26" y="519"/>
                    </a:lnTo>
                    <a:lnTo>
                      <a:pt x="27" y="521"/>
                    </a:lnTo>
                    <a:lnTo>
                      <a:pt x="30" y="521"/>
                    </a:lnTo>
                    <a:lnTo>
                      <a:pt x="38" y="518"/>
                    </a:lnTo>
                    <a:lnTo>
                      <a:pt x="48" y="512"/>
                    </a:lnTo>
                    <a:lnTo>
                      <a:pt x="61" y="503"/>
                    </a:lnTo>
                    <a:lnTo>
                      <a:pt x="73" y="492"/>
                    </a:lnTo>
                    <a:lnTo>
                      <a:pt x="84" y="479"/>
                    </a:lnTo>
                    <a:lnTo>
                      <a:pt x="88" y="473"/>
                    </a:lnTo>
                    <a:lnTo>
                      <a:pt x="92" y="465"/>
                    </a:lnTo>
                    <a:lnTo>
                      <a:pt x="95" y="457"/>
                    </a:lnTo>
                    <a:lnTo>
                      <a:pt x="96" y="450"/>
                    </a:lnTo>
                    <a:lnTo>
                      <a:pt x="96" y="450"/>
                    </a:lnTo>
                    <a:lnTo>
                      <a:pt x="98" y="430"/>
                    </a:lnTo>
                    <a:lnTo>
                      <a:pt x="100" y="404"/>
                    </a:lnTo>
                    <a:lnTo>
                      <a:pt x="102" y="344"/>
                    </a:lnTo>
                    <a:lnTo>
                      <a:pt x="104" y="256"/>
                    </a:lnTo>
                    <a:lnTo>
                      <a:pt x="104" y="256"/>
                    </a:lnTo>
                    <a:lnTo>
                      <a:pt x="102" y="172"/>
                    </a:lnTo>
                    <a:lnTo>
                      <a:pt x="101" y="120"/>
                    </a:lnTo>
                    <a:lnTo>
                      <a:pt x="100" y="91"/>
                    </a:lnTo>
                    <a:lnTo>
                      <a:pt x="100" y="91"/>
                    </a:lnTo>
                    <a:lnTo>
                      <a:pt x="98" y="82"/>
                    </a:lnTo>
                    <a:lnTo>
                      <a:pt x="96" y="76"/>
                    </a:lnTo>
                    <a:lnTo>
                      <a:pt x="93" y="71"/>
                    </a:lnTo>
                    <a:lnTo>
                      <a:pt x="104" y="47"/>
                    </a:lnTo>
                    <a:lnTo>
                      <a:pt x="79" y="0"/>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5" name="Freeform 25"/>
              <p:cNvSpPr>
                <a:spLocks/>
              </p:cNvSpPr>
              <p:nvPr/>
            </p:nvSpPr>
            <p:spPr bwMode="auto">
              <a:xfrm>
                <a:off x="6499225" y="2932112"/>
                <a:ext cx="195264" cy="288925"/>
              </a:xfrm>
              <a:custGeom>
                <a:avLst/>
                <a:gdLst>
                  <a:gd name="T0" fmla="*/ 65 w 123"/>
                  <a:gd name="T1" fmla="*/ 133 h 182"/>
                  <a:gd name="T2" fmla="*/ 73 w 123"/>
                  <a:gd name="T3" fmla="*/ 124 h 182"/>
                  <a:gd name="T4" fmla="*/ 73 w 123"/>
                  <a:gd name="T5" fmla="*/ 124 h 182"/>
                  <a:gd name="T6" fmla="*/ 75 w 123"/>
                  <a:gd name="T7" fmla="*/ 114 h 182"/>
                  <a:gd name="T8" fmla="*/ 76 w 123"/>
                  <a:gd name="T9" fmla="*/ 106 h 182"/>
                  <a:gd name="T10" fmla="*/ 80 w 123"/>
                  <a:gd name="T11" fmla="*/ 98 h 182"/>
                  <a:gd name="T12" fmla="*/ 80 w 123"/>
                  <a:gd name="T13" fmla="*/ 98 h 182"/>
                  <a:gd name="T14" fmla="*/ 83 w 123"/>
                  <a:gd name="T15" fmla="*/ 96 h 182"/>
                  <a:gd name="T16" fmla="*/ 87 w 123"/>
                  <a:gd name="T17" fmla="*/ 96 h 182"/>
                  <a:gd name="T18" fmla="*/ 89 w 123"/>
                  <a:gd name="T19" fmla="*/ 97 h 182"/>
                  <a:gd name="T20" fmla="*/ 93 w 123"/>
                  <a:gd name="T21" fmla="*/ 99 h 182"/>
                  <a:gd name="T22" fmla="*/ 98 w 123"/>
                  <a:gd name="T23" fmla="*/ 105 h 182"/>
                  <a:gd name="T24" fmla="*/ 100 w 123"/>
                  <a:gd name="T25" fmla="*/ 109 h 182"/>
                  <a:gd name="T26" fmla="*/ 101 w 123"/>
                  <a:gd name="T27" fmla="*/ 111 h 182"/>
                  <a:gd name="T28" fmla="*/ 101 w 123"/>
                  <a:gd name="T29" fmla="*/ 111 h 182"/>
                  <a:gd name="T30" fmla="*/ 101 w 123"/>
                  <a:gd name="T31" fmla="*/ 149 h 182"/>
                  <a:gd name="T32" fmla="*/ 102 w 123"/>
                  <a:gd name="T33" fmla="*/ 182 h 182"/>
                  <a:gd name="T34" fmla="*/ 102 w 123"/>
                  <a:gd name="T35" fmla="*/ 182 h 182"/>
                  <a:gd name="T36" fmla="*/ 102 w 123"/>
                  <a:gd name="T37" fmla="*/ 182 h 182"/>
                  <a:gd name="T38" fmla="*/ 104 w 123"/>
                  <a:gd name="T39" fmla="*/ 182 h 182"/>
                  <a:gd name="T40" fmla="*/ 106 w 123"/>
                  <a:gd name="T41" fmla="*/ 180 h 182"/>
                  <a:gd name="T42" fmla="*/ 113 w 123"/>
                  <a:gd name="T43" fmla="*/ 169 h 182"/>
                  <a:gd name="T44" fmla="*/ 123 w 123"/>
                  <a:gd name="T45" fmla="*/ 151 h 182"/>
                  <a:gd name="T46" fmla="*/ 117 w 123"/>
                  <a:gd name="T47" fmla="*/ 96 h 182"/>
                  <a:gd name="T48" fmla="*/ 110 w 123"/>
                  <a:gd name="T49" fmla="*/ 58 h 182"/>
                  <a:gd name="T50" fmla="*/ 93 w 123"/>
                  <a:gd name="T51" fmla="*/ 34 h 182"/>
                  <a:gd name="T52" fmla="*/ 65 w 123"/>
                  <a:gd name="T53" fmla="*/ 9 h 182"/>
                  <a:gd name="T54" fmla="*/ 30 w 123"/>
                  <a:gd name="T55" fmla="*/ 0 h 182"/>
                  <a:gd name="T56" fmla="*/ 0 w 123"/>
                  <a:gd name="T57" fmla="*/ 5 h 182"/>
                  <a:gd name="T58" fmla="*/ 0 w 123"/>
                  <a:gd name="T59" fmla="*/ 5 h 182"/>
                  <a:gd name="T60" fmla="*/ 9 w 123"/>
                  <a:gd name="T61" fmla="*/ 9 h 182"/>
                  <a:gd name="T62" fmla="*/ 25 w 123"/>
                  <a:gd name="T63" fmla="*/ 15 h 182"/>
                  <a:gd name="T64" fmla="*/ 25 w 123"/>
                  <a:gd name="T65" fmla="*/ 15 h 182"/>
                  <a:gd name="T66" fmla="*/ 35 w 123"/>
                  <a:gd name="T67" fmla="*/ 23 h 182"/>
                  <a:gd name="T68" fmla="*/ 47 w 123"/>
                  <a:gd name="T69" fmla="*/ 34 h 182"/>
                  <a:gd name="T70" fmla="*/ 57 w 123"/>
                  <a:gd name="T71" fmla="*/ 45 h 182"/>
                  <a:gd name="T72" fmla="*/ 60 w 123"/>
                  <a:gd name="T73" fmla="*/ 50 h 182"/>
                  <a:gd name="T74" fmla="*/ 61 w 123"/>
                  <a:gd name="T75" fmla="*/ 53 h 182"/>
                  <a:gd name="T76" fmla="*/ 61 w 123"/>
                  <a:gd name="T77" fmla="*/ 53 h 182"/>
                  <a:gd name="T78" fmla="*/ 65 w 123"/>
                  <a:gd name="T79" fmla="*/ 133 h 182"/>
                  <a:gd name="T80" fmla="*/ 65 w 123"/>
                  <a:gd name="T81" fmla="*/ 13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182">
                    <a:moveTo>
                      <a:pt x="65" y="133"/>
                    </a:moveTo>
                    <a:lnTo>
                      <a:pt x="73" y="124"/>
                    </a:lnTo>
                    <a:lnTo>
                      <a:pt x="73" y="124"/>
                    </a:lnTo>
                    <a:lnTo>
                      <a:pt x="75" y="114"/>
                    </a:lnTo>
                    <a:lnTo>
                      <a:pt x="76" y="106"/>
                    </a:lnTo>
                    <a:lnTo>
                      <a:pt x="80" y="98"/>
                    </a:lnTo>
                    <a:lnTo>
                      <a:pt x="80" y="98"/>
                    </a:lnTo>
                    <a:lnTo>
                      <a:pt x="83" y="96"/>
                    </a:lnTo>
                    <a:lnTo>
                      <a:pt x="87" y="96"/>
                    </a:lnTo>
                    <a:lnTo>
                      <a:pt x="89" y="97"/>
                    </a:lnTo>
                    <a:lnTo>
                      <a:pt x="93" y="99"/>
                    </a:lnTo>
                    <a:lnTo>
                      <a:pt x="98" y="105"/>
                    </a:lnTo>
                    <a:lnTo>
                      <a:pt x="100" y="109"/>
                    </a:lnTo>
                    <a:lnTo>
                      <a:pt x="101" y="111"/>
                    </a:lnTo>
                    <a:lnTo>
                      <a:pt x="101" y="111"/>
                    </a:lnTo>
                    <a:lnTo>
                      <a:pt x="101" y="149"/>
                    </a:lnTo>
                    <a:lnTo>
                      <a:pt x="102" y="182"/>
                    </a:lnTo>
                    <a:lnTo>
                      <a:pt x="102" y="182"/>
                    </a:lnTo>
                    <a:lnTo>
                      <a:pt x="102" y="182"/>
                    </a:lnTo>
                    <a:lnTo>
                      <a:pt x="104" y="182"/>
                    </a:lnTo>
                    <a:lnTo>
                      <a:pt x="106" y="180"/>
                    </a:lnTo>
                    <a:lnTo>
                      <a:pt x="113" y="169"/>
                    </a:lnTo>
                    <a:lnTo>
                      <a:pt x="123" y="151"/>
                    </a:lnTo>
                    <a:lnTo>
                      <a:pt x="117" y="96"/>
                    </a:lnTo>
                    <a:lnTo>
                      <a:pt x="110" y="58"/>
                    </a:lnTo>
                    <a:lnTo>
                      <a:pt x="93" y="34"/>
                    </a:lnTo>
                    <a:lnTo>
                      <a:pt x="65" y="9"/>
                    </a:lnTo>
                    <a:lnTo>
                      <a:pt x="30" y="0"/>
                    </a:lnTo>
                    <a:lnTo>
                      <a:pt x="0" y="5"/>
                    </a:lnTo>
                    <a:lnTo>
                      <a:pt x="0" y="5"/>
                    </a:lnTo>
                    <a:lnTo>
                      <a:pt x="9" y="9"/>
                    </a:lnTo>
                    <a:lnTo>
                      <a:pt x="25" y="15"/>
                    </a:lnTo>
                    <a:lnTo>
                      <a:pt x="25" y="15"/>
                    </a:lnTo>
                    <a:lnTo>
                      <a:pt x="35" y="23"/>
                    </a:lnTo>
                    <a:lnTo>
                      <a:pt x="47" y="34"/>
                    </a:lnTo>
                    <a:lnTo>
                      <a:pt x="57" y="45"/>
                    </a:lnTo>
                    <a:lnTo>
                      <a:pt x="60" y="50"/>
                    </a:lnTo>
                    <a:lnTo>
                      <a:pt x="61" y="53"/>
                    </a:lnTo>
                    <a:lnTo>
                      <a:pt x="61" y="53"/>
                    </a:lnTo>
                    <a:lnTo>
                      <a:pt x="65" y="133"/>
                    </a:lnTo>
                    <a:lnTo>
                      <a:pt x="65" y="133"/>
                    </a:lnTo>
                    <a:close/>
                  </a:path>
                </a:pathLst>
              </a:custGeom>
              <a:solidFill>
                <a:srgbClr val="563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grpSp>
      </p:grpSp>
      <p:grpSp>
        <p:nvGrpSpPr>
          <p:cNvPr id="6" name="Group 5"/>
          <p:cNvGrpSpPr/>
          <p:nvPr/>
        </p:nvGrpSpPr>
        <p:grpSpPr>
          <a:xfrm>
            <a:off x="2803269" y="1320122"/>
            <a:ext cx="2020540" cy="5036214"/>
            <a:chOff x="2684304" y="1335311"/>
            <a:chExt cx="2020826" cy="5036928"/>
          </a:xfrm>
        </p:grpSpPr>
        <p:sp>
          <p:nvSpPr>
            <p:cNvPr id="34" name="Rectangle 33"/>
            <p:cNvSpPr/>
            <p:nvPr/>
          </p:nvSpPr>
          <p:spPr bwMode="auto">
            <a:xfrm>
              <a:off x="2684306" y="1335311"/>
              <a:ext cx="2020824" cy="5036928"/>
            </a:xfrm>
            <a:prstGeom prst="rect">
              <a:avLst/>
            </a:prstGeom>
            <a:solidFill>
              <a:srgbClr val="1A80CC"/>
            </a:solidFill>
            <a:ln w="10795" cap="flat" cmpd="sng" algn="ctr">
              <a:noFill/>
              <a:prstDash val="solid"/>
            </a:ln>
            <a:effectLst/>
          </p:spPr>
          <p:txBody>
            <a:bodyPr rtlCol="0" anchor="b"/>
            <a:lstStyle/>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p:txBody>
        </p:sp>
        <p:sp>
          <p:nvSpPr>
            <p:cNvPr id="35" name="Rectangle 34"/>
            <p:cNvSpPr/>
            <p:nvPr/>
          </p:nvSpPr>
          <p:spPr bwMode="auto">
            <a:xfrm>
              <a:off x="2684304" y="1335313"/>
              <a:ext cx="2020824" cy="832104"/>
            </a:xfrm>
            <a:prstGeom prst="rect">
              <a:avLst/>
            </a:prstGeom>
            <a:solidFill>
              <a:srgbClr val="1A80C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Potentials</a:t>
              </a:r>
            </a:p>
          </p:txBody>
        </p:sp>
        <p:graphicFrame>
          <p:nvGraphicFramePr>
            <p:cNvPr id="38" name="Chart 37"/>
            <p:cNvGraphicFramePr/>
            <p:nvPr>
              <p:extLst/>
            </p:nvPr>
          </p:nvGraphicFramePr>
          <p:xfrm>
            <a:off x="2684306" y="2146266"/>
            <a:ext cx="1106424" cy="1106424"/>
          </p:xfrm>
          <a:graphic>
            <a:graphicData uri="http://schemas.openxmlformats.org/drawingml/2006/chart">
              <c:chart xmlns:c="http://schemas.openxmlformats.org/drawingml/2006/chart" xmlns:r="http://schemas.openxmlformats.org/officeDocument/2006/relationships" r:id="rId5"/>
            </a:graphicData>
          </a:graphic>
        </p:graphicFrame>
        <p:sp>
          <p:nvSpPr>
            <p:cNvPr id="39" name="TextBox 38"/>
            <p:cNvSpPr txBox="1"/>
            <p:nvPr/>
          </p:nvSpPr>
          <p:spPr>
            <a:xfrm>
              <a:off x="3717578" y="2330146"/>
              <a:ext cx="987552" cy="753214"/>
            </a:xfrm>
            <a:prstGeom prst="rect">
              <a:avLst/>
            </a:prstGeom>
            <a:noFill/>
          </p:spPr>
          <p:txBody>
            <a:bodyPr wrap="square" rtlCol="0">
              <a:spAutoFit/>
            </a:bodyPr>
            <a:lstStyle/>
            <a:p>
              <a:pPr algn="ctr" defTabSz="932563"/>
              <a:r>
                <a:rPr lang="en-US" dirty="0">
                  <a:solidFill>
                    <a:srgbClr val="FFFFFF"/>
                  </a:solidFill>
                </a:rPr>
                <a:t>19% </a:t>
              </a:r>
              <a:endParaRPr lang="en-US" sz="1000" dirty="0">
                <a:solidFill>
                  <a:srgbClr val="FFFFFF"/>
                </a:solidFill>
              </a:endParaRPr>
            </a:p>
            <a:p>
              <a:pPr algn="ctr" defTabSz="932563"/>
              <a:r>
                <a:rPr lang="en-US" sz="1199" dirty="0">
                  <a:solidFill>
                    <a:srgbClr val="FFFFFF"/>
                  </a:solidFill>
                </a:rPr>
                <a:t>Normalized Usage</a:t>
              </a:r>
            </a:p>
          </p:txBody>
        </p:sp>
        <p:sp>
          <p:nvSpPr>
            <p:cNvPr id="23" name="TextBox 22"/>
            <p:cNvSpPr txBox="1"/>
            <p:nvPr/>
          </p:nvSpPr>
          <p:spPr>
            <a:xfrm>
              <a:off x="2757458" y="3266248"/>
              <a:ext cx="1874520" cy="1230896"/>
            </a:xfrm>
            <a:prstGeom prst="rect">
              <a:avLst/>
            </a:prstGeom>
            <a:noFill/>
          </p:spPr>
          <p:txBody>
            <a:bodyPr wrap="square" lIns="0" tIns="0" rIns="0" bIns="0" rtlCol="0">
              <a:spAutoFit/>
            </a:bodyPr>
            <a:lstStyle/>
            <a:p>
              <a:pPr defTabSz="932563"/>
              <a:r>
                <a:rPr lang="en-US" sz="1199" dirty="0">
                  <a:solidFill>
                    <a:srgbClr val="FFFFFF"/>
                  </a:solidFill>
                </a:rPr>
                <a:t>Highlights:</a:t>
              </a:r>
              <a:endParaRPr lang="en-US" dirty="0">
                <a:solidFill>
                  <a:srgbClr val="FFFFFF"/>
                </a:solidFill>
              </a:endParaRPr>
            </a:p>
            <a:p>
              <a:pPr defTabSz="932563"/>
              <a:r>
                <a:rPr lang="en-US" dirty="0">
                  <a:solidFill>
                    <a:srgbClr val="FFFFFF"/>
                  </a:solidFill>
                </a:rPr>
                <a:t>Contribute 22%</a:t>
              </a:r>
              <a:r>
                <a:rPr lang="en-US" sz="1199" dirty="0">
                  <a:solidFill>
                    <a:srgbClr val="FFFFFF"/>
                  </a:solidFill>
                </a:rPr>
                <a:t> </a:t>
              </a:r>
            </a:p>
            <a:p>
              <a:pPr defTabSz="932563"/>
              <a:r>
                <a:rPr lang="en-US" sz="1199" dirty="0">
                  <a:solidFill>
                    <a:srgbClr val="FFFFFF"/>
                  </a:solidFill>
                </a:rPr>
                <a:t>of Azure revenue</a:t>
              </a:r>
            </a:p>
            <a:p>
              <a:pPr defTabSz="932563"/>
              <a:r>
                <a:rPr lang="en-US" sz="2400" dirty="0">
                  <a:solidFill>
                    <a:srgbClr val="FFFFFF"/>
                  </a:solidFill>
                </a:rPr>
                <a:t>75%</a:t>
              </a:r>
              <a:r>
                <a:rPr lang="en-US" sz="1199" dirty="0">
                  <a:solidFill>
                    <a:srgbClr val="FFFFFF"/>
                  </a:solidFill>
                </a:rPr>
                <a:t> </a:t>
              </a:r>
              <a:r>
                <a:rPr lang="en-US" sz="1399" dirty="0">
                  <a:solidFill>
                    <a:srgbClr val="FFFFFF"/>
                  </a:solidFill>
                </a:rPr>
                <a:t>are </a:t>
              </a:r>
              <a:r>
                <a:rPr lang="en-US" sz="1399" dirty="0" smtClean="0">
                  <a:solidFill>
                    <a:srgbClr val="FFFFFF"/>
                  </a:solidFill>
                </a:rPr>
                <a:t>PAYG</a:t>
              </a:r>
            </a:p>
            <a:p>
              <a:pPr defTabSz="932563"/>
              <a:r>
                <a:rPr lang="en-US" sz="1399" i="1" dirty="0">
                  <a:solidFill>
                    <a:srgbClr val="FFFFFF"/>
                  </a:solidFill>
                </a:rPr>
                <a:t>…Add one more point</a:t>
              </a:r>
              <a:endParaRPr lang="en-US" sz="2800" i="1" dirty="0">
                <a:solidFill>
                  <a:srgbClr val="FFFFFF"/>
                </a:solidFill>
              </a:endParaRPr>
            </a:p>
          </p:txBody>
        </p:sp>
        <p:pic>
          <p:nvPicPr>
            <p:cNvPr id="47" name="Picture 12" descr="http://www.showeet.com/wp-content/gallery/1-0002-business-emotions/diapositive-01.png"/>
            <p:cNvPicPr>
              <a:picLocks noChangeAspect="1" noChangeArrowheads="1"/>
            </p:cNvPicPr>
            <p:nvPr/>
          </p:nvPicPr>
          <p:blipFill rotWithShape="1">
            <a:blip r:embed="rId6">
              <a:extLst>
                <a:ext uri="{28A0092B-C50C-407E-A947-70E740481C1C}">
                  <a14:useLocalDpi xmlns:a14="http://schemas.microsoft.com/office/drawing/2010/main" val="0"/>
                </a:ext>
              </a:extLst>
            </a:blip>
            <a:srcRect l="9755" t="41091" r="62588" b="6761"/>
            <a:stretch/>
          </p:blipFill>
          <p:spPr bwMode="auto">
            <a:xfrm>
              <a:off x="3997110" y="5224930"/>
              <a:ext cx="577809" cy="10811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5213969" y="1320123"/>
            <a:ext cx="2020540" cy="5060601"/>
            <a:chOff x="4962556" y="1366308"/>
            <a:chExt cx="2020826" cy="5061319"/>
          </a:xfrm>
        </p:grpSpPr>
        <p:sp>
          <p:nvSpPr>
            <p:cNvPr id="44" name="Rectangle 43"/>
            <p:cNvSpPr/>
            <p:nvPr/>
          </p:nvSpPr>
          <p:spPr bwMode="auto">
            <a:xfrm>
              <a:off x="4962558" y="1366308"/>
              <a:ext cx="2020824" cy="5021430"/>
            </a:xfrm>
            <a:prstGeom prst="rect">
              <a:avLst/>
            </a:prstGeom>
            <a:solidFill>
              <a:srgbClr val="E0501A"/>
            </a:solidFill>
            <a:ln w="10795" cap="flat" cmpd="sng" algn="ctr">
              <a:noFill/>
              <a:prstDash val="solid"/>
            </a:ln>
            <a:effectLst/>
          </p:spPr>
          <p:txBody>
            <a:bodyPr rtlCol="0" anchor="b"/>
            <a:lstStyle/>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kern="0" dirty="0">
                <a:solidFill>
                  <a:srgbClr val="FFFFFF"/>
                </a:solidFill>
              </a:endParaRPr>
            </a:p>
          </p:txBody>
        </p:sp>
        <p:sp>
          <p:nvSpPr>
            <p:cNvPr id="46" name="Rectangle 45"/>
            <p:cNvSpPr/>
            <p:nvPr/>
          </p:nvSpPr>
          <p:spPr bwMode="auto">
            <a:xfrm>
              <a:off x="4962556" y="1366310"/>
              <a:ext cx="2020824" cy="832104"/>
            </a:xfrm>
            <a:prstGeom prst="rect">
              <a:avLst/>
            </a:prstGeom>
            <a:solidFill>
              <a:srgbClr val="E0501A"/>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Evaluators</a:t>
              </a:r>
            </a:p>
          </p:txBody>
        </p:sp>
        <p:graphicFrame>
          <p:nvGraphicFramePr>
            <p:cNvPr id="49" name="Chart 48"/>
            <p:cNvGraphicFramePr/>
            <p:nvPr>
              <p:extLst/>
            </p:nvPr>
          </p:nvGraphicFramePr>
          <p:xfrm>
            <a:off x="4962558" y="2146266"/>
            <a:ext cx="1106424" cy="1106424"/>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49"/>
            <p:cNvSpPr txBox="1"/>
            <p:nvPr/>
          </p:nvSpPr>
          <p:spPr>
            <a:xfrm>
              <a:off x="5995830" y="2330146"/>
              <a:ext cx="987552" cy="753214"/>
            </a:xfrm>
            <a:prstGeom prst="rect">
              <a:avLst/>
            </a:prstGeom>
            <a:noFill/>
          </p:spPr>
          <p:txBody>
            <a:bodyPr wrap="square" rtlCol="0">
              <a:spAutoFit/>
            </a:bodyPr>
            <a:lstStyle/>
            <a:p>
              <a:pPr algn="ctr" defTabSz="932563"/>
              <a:r>
                <a:rPr lang="en-US" dirty="0">
                  <a:solidFill>
                    <a:srgbClr val="FFFFFF"/>
                  </a:solidFill>
                </a:rPr>
                <a:t>13% </a:t>
              </a:r>
            </a:p>
            <a:p>
              <a:pPr algn="ctr" defTabSz="932563"/>
              <a:r>
                <a:rPr lang="en-US" sz="1199" dirty="0">
                  <a:solidFill>
                    <a:srgbClr val="FFFFFF"/>
                  </a:solidFill>
                </a:rPr>
                <a:t>Normalized Usage</a:t>
              </a:r>
            </a:p>
          </p:txBody>
        </p:sp>
        <p:sp>
          <p:nvSpPr>
            <p:cNvPr id="24" name="TextBox 23"/>
            <p:cNvSpPr txBox="1"/>
            <p:nvPr/>
          </p:nvSpPr>
          <p:spPr>
            <a:xfrm>
              <a:off x="5035708" y="3266248"/>
              <a:ext cx="1874520" cy="1230897"/>
            </a:xfrm>
            <a:prstGeom prst="rect">
              <a:avLst/>
            </a:prstGeom>
            <a:noFill/>
          </p:spPr>
          <p:txBody>
            <a:bodyPr wrap="square" lIns="0" tIns="0" rIns="0" bIns="0" rtlCol="0">
              <a:spAutoFit/>
            </a:bodyPr>
            <a:lstStyle/>
            <a:p>
              <a:pPr defTabSz="932563"/>
              <a:r>
                <a:rPr lang="en-US" sz="1199" dirty="0">
                  <a:solidFill>
                    <a:srgbClr val="FFFFFF"/>
                  </a:solidFill>
                </a:rPr>
                <a:t>Highlights:</a:t>
              </a:r>
            </a:p>
            <a:p>
              <a:pPr defTabSz="932563"/>
              <a:r>
                <a:rPr lang="en-US" dirty="0">
                  <a:solidFill>
                    <a:srgbClr val="FFFFFF"/>
                  </a:solidFill>
                </a:rPr>
                <a:t>Contribute 0%</a:t>
              </a:r>
              <a:r>
                <a:rPr lang="en-US" sz="1599" dirty="0">
                  <a:solidFill>
                    <a:srgbClr val="FFFFFF"/>
                  </a:solidFill>
                </a:rPr>
                <a:t> </a:t>
              </a:r>
            </a:p>
            <a:p>
              <a:pPr defTabSz="932563"/>
              <a:r>
                <a:rPr lang="en-US" sz="1199" dirty="0">
                  <a:solidFill>
                    <a:srgbClr val="FFFFFF"/>
                  </a:solidFill>
                </a:rPr>
                <a:t>of Azure revenue</a:t>
              </a:r>
            </a:p>
            <a:p>
              <a:pPr defTabSz="932563"/>
              <a:r>
                <a:rPr lang="en-US" sz="2400" dirty="0">
                  <a:solidFill>
                    <a:srgbClr val="FFFFFF"/>
                  </a:solidFill>
                </a:rPr>
                <a:t>90%</a:t>
              </a:r>
              <a:r>
                <a:rPr lang="en-US" sz="1199" dirty="0">
                  <a:solidFill>
                    <a:srgbClr val="FFFFFF"/>
                  </a:solidFill>
                </a:rPr>
                <a:t> </a:t>
              </a:r>
              <a:r>
                <a:rPr lang="en-US" sz="1399" dirty="0">
                  <a:solidFill>
                    <a:srgbClr val="FFFFFF"/>
                  </a:solidFill>
                </a:rPr>
                <a:t>are </a:t>
              </a:r>
              <a:r>
                <a:rPr lang="en-US" sz="1399" dirty="0" smtClean="0">
                  <a:solidFill>
                    <a:srgbClr val="FFFFFF"/>
                  </a:solidFill>
                </a:rPr>
                <a:t>BP</a:t>
              </a:r>
            </a:p>
            <a:p>
              <a:pPr defTabSz="932563"/>
              <a:r>
                <a:rPr lang="en-US" sz="1399" i="1" dirty="0">
                  <a:solidFill>
                    <a:srgbClr val="FFFFFF"/>
                  </a:solidFill>
                </a:rPr>
                <a:t>…Add one more point</a:t>
              </a:r>
            </a:p>
          </p:txBody>
        </p:sp>
        <p:pic>
          <p:nvPicPr>
            <p:cNvPr id="48" name="Picture 8" descr="http://www.showeet.com/wp-content/gallery/1-0002-business-emotions/diapositive-01.png"/>
            <p:cNvPicPr>
              <a:picLocks noChangeAspect="1" noChangeArrowheads="1"/>
            </p:cNvPicPr>
            <p:nvPr/>
          </p:nvPicPr>
          <p:blipFill rotWithShape="1">
            <a:blip r:embed="rId8">
              <a:extLst>
                <a:ext uri="{28A0092B-C50C-407E-A947-70E740481C1C}">
                  <a14:useLocalDpi xmlns:a14="http://schemas.microsoft.com/office/drawing/2010/main" val="0"/>
                </a:ext>
              </a:extLst>
            </a:blip>
            <a:srcRect l="40999" t="41836" r="28096"/>
            <a:stretch/>
          </p:blipFill>
          <p:spPr bwMode="auto">
            <a:xfrm>
              <a:off x="6311397" y="5241575"/>
              <a:ext cx="625486" cy="1186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7624671" y="1320122"/>
            <a:ext cx="2020539" cy="5020718"/>
            <a:chOff x="7302800" y="1366308"/>
            <a:chExt cx="2020825" cy="5021430"/>
          </a:xfrm>
        </p:grpSpPr>
        <p:sp>
          <p:nvSpPr>
            <p:cNvPr id="51" name="Rectangle 50"/>
            <p:cNvSpPr/>
            <p:nvPr/>
          </p:nvSpPr>
          <p:spPr bwMode="auto">
            <a:xfrm>
              <a:off x="7302800" y="1366308"/>
              <a:ext cx="2020824" cy="5021430"/>
            </a:xfrm>
            <a:prstGeom prst="rect">
              <a:avLst/>
            </a:prstGeom>
            <a:solidFill>
              <a:srgbClr val="FF961A"/>
            </a:solidFill>
            <a:ln w="10795" cap="flat" cmpd="sng" algn="ctr">
              <a:noFill/>
              <a:prstDash val="solid"/>
            </a:ln>
            <a:effectLst/>
          </p:spPr>
          <p:txBody>
            <a:bodyPr rtlCol="0" anchor="b"/>
            <a:lstStyle/>
            <a:p>
              <a:pPr defTabSz="932563"/>
              <a:r>
                <a:rPr lang="en-US" sz="1099" dirty="0">
                  <a:solidFill>
                    <a:prstClr val="white"/>
                  </a:solidFill>
                </a:rPr>
                <a:t> </a:t>
              </a:r>
            </a:p>
            <a:p>
              <a:pPr defTabSz="932563"/>
              <a:endParaRPr lang="en-US" sz="1099" dirty="0">
                <a:solidFill>
                  <a:prstClr val="white"/>
                </a:solidFill>
              </a:endParaRPr>
            </a:p>
            <a:p>
              <a:pPr defTabSz="932563"/>
              <a:endParaRPr lang="en-US" sz="1099" b="1" dirty="0">
                <a:solidFill>
                  <a:prstClr val="white"/>
                </a:solidFill>
              </a:endParaRPr>
            </a:p>
            <a:p>
              <a:pPr defTabSz="932563"/>
              <a:endParaRPr lang="en-US" sz="1199" dirty="0">
                <a:solidFill>
                  <a:prstClr val="white"/>
                </a:solidFill>
              </a:endParaRPr>
            </a:p>
          </p:txBody>
        </p:sp>
        <p:sp>
          <p:nvSpPr>
            <p:cNvPr id="52" name="Rectangle 51"/>
            <p:cNvSpPr/>
            <p:nvPr/>
          </p:nvSpPr>
          <p:spPr bwMode="auto">
            <a:xfrm>
              <a:off x="7302801" y="1366308"/>
              <a:ext cx="2020824" cy="832104"/>
            </a:xfrm>
            <a:prstGeom prst="rect">
              <a:avLst/>
            </a:prstGeom>
            <a:solidFill>
              <a:srgbClr val="FF961A"/>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Dabblers</a:t>
              </a:r>
            </a:p>
          </p:txBody>
        </p:sp>
        <p:graphicFrame>
          <p:nvGraphicFramePr>
            <p:cNvPr id="55" name="Chart 54"/>
            <p:cNvGraphicFramePr/>
            <p:nvPr>
              <p:extLst/>
            </p:nvPr>
          </p:nvGraphicFramePr>
          <p:xfrm>
            <a:off x="7302800" y="2146266"/>
            <a:ext cx="1106424" cy="1106424"/>
          </p:xfrm>
          <a:graphic>
            <a:graphicData uri="http://schemas.openxmlformats.org/drawingml/2006/chart">
              <c:chart xmlns:c="http://schemas.openxmlformats.org/drawingml/2006/chart" xmlns:r="http://schemas.openxmlformats.org/officeDocument/2006/relationships" r:id="rId9"/>
            </a:graphicData>
          </a:graphic>
        </p:graphicFrame>
        <p:sp>
          <p:nvSpPr>
            <p:cNvPr id="56" name="TextBox 55"/>
            <p:cNvSpPr txBox="1"/>
            <p:nvPr/>
          </p:nvSpPr>
          <p:spPr>
            <a:xfrm>
              <a:off x="8336072" y="2330146"/>
              <a:ext cx="987552" cy="753214"/>
            </a:xfrm>
            <a:prstGeom prst="rect">
              <a:avLst/>
            </a:prstGeom>
            <a:noFill/>
          </p:spPr>
          <p:txBody>
            <a:bodyPr wrap="square" rtlCol="0">
              <a:spAutoFit/>
            </a:bodyPr>
            <a:lstStyle/>
            <a:p>
              <a:pPr algn="ctr" defTabSz="932563"/>
              <a:r>
                <a:rPr lang="en-US" dirty="0">
                  <a:solidFill>
                    <a:srgbClr val="FFFFFF"/>
                  </a:solidFill>
                </a:rPr>
                <a:t>1% </a:t>
              </a:r>
            </a:p>
            <a:p>
              <a:pPr algn="ctr" defTabSz="932563"/>
              <a:r>
                <a:rPr lang="en-US" sz="1199" dirty="0">
                  <a:solidFill>
                    <a:srgbClr val="FFFFFF"/>
                  </a:solidFill>
                </a:rPr>
                <a:t>Normalized Usage</a:t>
              </a:r>
            </a:p>
          </p:txBody>
        </p:sp>
        <p:sp>
          <p:nvSpPr>
            <p:cNvPr id="26" name="TextBox 25"/>
            <p:cNvSpPr txBox="1"/>
            <p:nvPr/>
          </p:nvSpPr>
          <p:spPr>
            <a:xfrm>
              <a:off x="7398812" y="3260572"/>
              <a:ext cx="1874520" cy="1353768"/>
            </a:xfrm>
            <a:prstGeom prst="rect">
              <a:avLst/>
            </a:prstGeom>
            <a:noFill/>
          </p:spPr>
          <p:txBody>
            <a:bodyPr wrap="square" lIns="0" tIns="0" rIns="0" bIns="0" rtlCol="0">
              <a:spAutoFit/>
            </a:bodyPr>
            <a:lstStyle/>
            <a:p>
              <a:pPr defTabSz="932563"/>
              <a:r>
                <a:rPr lang="en-US" sz="1199" dirty="0">
                  <a:solidFill>
                    <a:srgbClr val="FFFFFF"/>
                  </a:solidFill>
                </a:rPr>
                <a:t>Highlights:</a:t>
              </a:r>
            </a:p>
            <a:p>
              <a:pPr defTabSz="932563"/>
              <a:r>
                <a:rPr lang="en-US" dirty="0">
                  <a:solidFill>
                    <a:srgbClr val="FFFFFF"/>
                  </a:solidFill>
                </a:rPr>
                <a:t>Contribute 0%</a:t>
              </a:r>
              <a:r>
                <a:rPr lang="en-US" sz="1599" dirty="0">
                  <a:solidFill>
                    <a:srgbClr val="FFFFFF"/>
                  </a:solidFill>
                </a:rPr>
                <a:t> </a:t>
              </a:r>
            </a:p>
            <a:p>
              <a:pPr defTabSz="932563"/>
              <a:r>
                <a:rPr lang="en-US" sz="1199" dirty="0">
                  <a:solidFill>
                    <a:srgbClr val="FFFFFF"/>
                  </a:solidFill>
                </a:rPr>
                <a:t>of Azure revenue</a:t>
              </a:r>
            </a:p>
            <a:p>
              <a:pPr defTabSz="932563"/>
              <a:r>
                <a:rPr lang="en-US" sz="1599" dirty="0">
                  <a:solidFill>
                    <a:srgbClr val="FFFFFF"/>
                  </a:solidFill>
                </a:rPr>
                <a:t>High Migration </a:t>
              </a:r>
            </a:p>
            <a:p>
              <a:pPr defTabSz="932563"/>
              <a:r>
                <a:rPr lang="en-US" sz="1599" dirty="0">
                  <a:solidFill>
                    <a:srgbClr val="FFFFFF"/>
                  </a:solidFill>
                </a:rPr>
                <a:t>to </a:t>
              </a:r>
              <a:r>
                <a:rPr lang="en-US" sz="1599" dirty="0" smtClean="0">
                  <a:solidFill>
                    <a:srgbClr val="FFFFFF"/>
                  </a:solidFill>
                </a:rPr>
                <a:t>Potentials</a:t>
              </a:r>
            </a:p>
            <a:p>
              <a:pPr defTabSz="932563"/>
              <a:r>
                <a:rPr lang="en-US" sz="1399" i="1" dirty="0">
                  <a:solidFill>
                    <a:srgbClr val="FFFFFF"/>
                  </a:solidFill>
                </a:rPr>
                <a:t>…Add one more point</a:t>
              </a:r>
              <a:endParaRPr lang="en-US" sz="1399" dirty="0">
                <a:solidFill>
                  <a:srgbClr val="FFFFFF"/>
                </a:solidFill>
              </a:endParaRPr>
            </a:p>
          </p:txBody>
        </p:sp>
        <p:pic>
          <p:nvPicPr>
            <p:cNvPr id="53" name="Picture 2" descr="http://www.showeet.com/wp-content/gallery/1-0002-business-emotions/diapositive-01.png"/>
            <p:cNvPicPr>
              <a:picLocks noChangeAspect="1" noChangeArrowheads="1"/>
            </p:cNvPicPr>
            <p:nvPr/>
          </p:nvPicPr>
          <p:blipFill rotWithShape="1">
            <a:blip r:embed="rId10">
              <a:extLst>
                <a:ext uri="{28A0092B-C50C-407E-A947-70E740481C1C}">
                  <a14:useLocalDpi xmlns:a14="http://schemas.microsoft.com/office/drawing/2010/main" val="0"/>
                </a:ext>
              </a:extLst>
            </a:blip>
            <a:srcRect l="-1139" t="39229" r="82422" b="6761"/>
            <a:stretch/>
          </p:blipFill>
          <p:spPr bwMode="auto">
            <a:xfrm>
              <a:off x="8647872" y="5221976"/>
              <a:ext cx="625460" cy="10870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10035368" y="1320122"/>
            <a:ext cx="2020548" cy="5036214"/>
            <a:chOff x="9689540" y="1350810"/>
            <a:chExt cx="2020834" cy="5036928"/>
          </a:xfrm>
        </p:grpSpPr>
        <p:sp>
          <p:nvSpPr>
            <p:cNvPr id="59" name="Rectangle 58"/>
            <p:cNvSpPr/>
            <p:nvPr/>
          </p:nvSpPr>
          <p:spPr bwMode="auto">
            <a:xfrm>
              <a:off x="9689550" y="1350810"/>
              <a:ext cx="2020824" cy="5036928"/>
            </a:xfrm>
            <a:prstGeom prst="rect">
              <a:avLst/>
            </a:prstGeom>
            <a:solidFill>
              <a:srgbClr val="57396A"/>
            </a:solidFill>
            <a:ln w="10795" cap="flat" cmpd="sng" algn="ctr">
              <a:noFill/>
              <a:prstDash val="solid"/>
            </a:ln>
            <a:effectLst/>
          </p:spPr>
          <p:txBody>
            <a:bodyPr rtlCol="0" anchor="b"/>
            <a:lstStyle/>
            <a:p>
              <a:pPr defTabSz="932563"/>
              <a:r>
                <a:rPr lang="en-US" sz="1099" dirty="0">
                  <a:solidFill>
                    <a:prstClr val="white"/>
                  </a:solidFill>
                </a:rPr>
                <a:t> </a:t>
              </a: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b="1" dirty="0">
                <a:solidFill>
                  <a:prstClr val="white"/>
                </a:solidFill>
              </a:endParaRPr>
            </a:p>
            <a:p>
              <a:pPr defTabSz="932563"/>
              <a:endParaRPr lang="en-US" sz="1099" b="1" dirty="0">
                <a:solidFill>
                  <a:prstClr val="white"/>
                </a:solidFill>
              </a:endParaRPr>
            </a:p>
            <a:p>
              <a:pPr defTabSz="932563"/>
              <a:endParaRPr lang="en-US" sz="1199" kern="0" dirty="0">
                <a:solidFill>
                  <a:srgbClr val="FFFFFF"/>
                </a:solidFill>
              </a:endParaRPr>
            </a:p>
          </p:txBody>
        </p:sp>
        <p:sp>
          <p:nvSpPr>
            <p:cNvPr id="60" name="Rectangle 59"/>
            <p:cNvSpPr/>
            <p:nvPr/>
          </p:nvSpPr>
          <p:spPr bwMode="auto">
            <a:xfrm>
              <a:off x="9689540" y="1350811"/>
              <a:ext cx="2020824" cy="832104"/>
            </a:xfrm>
            <a:prstGeom prst="rect">
              <a:avLst/>
            </a:prstGeom>
            <a:solidFill>
              <a:srgbClr val="57396A"/>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Disengaged</a:t>
              </a:r>
            </a:p>
          </p:txBody>
        </p:sp>
        <p:graphicFrame>
          <p:nvGraphicFramePr>
            <p:cNvPr id="63" name="Chart 62"/>
            <p:cNvGraphicFramePr/>
            <p:nvPr>
              <p:extLst/>
            </p:nvPr>
          </p:nvGraphicFramePr>
          <p:xfrm>
            <a:off x="9689541" y="2146266"/>
            <a:ext cx="1106424" cy="1106424"/>
          </p:xfrm>
          <a:graphic>
            <a:graphicData uri="http://schemas.openxmlformats.org/drawingml/2006/chart">
              <c:chart xmlns:c="http://schemas.openxmlformats.org/drawingml/2006/chart" xmlns:r="http://schemas.openxmlformats.org/officeDocument/2006/relationships" r:id="rId11"/>
            </a:graphicData>
          </a:graphic>
        </p:graphicFrame>
        <p:sp>
          <p:nvSpPr>
            <p:cNvPr id="64" name="TextBox 63"/>
            <p:cNvSpPr txBox="1"/>
            <p:nvPr/>
          </p:nvSpPr>
          <p:spPr>
            <a:xfrm>
              <a:off x="10722813" y="2330146"/>
              <a:ext cx="987552" cy="753214"/>
            </a:xfrm>
            <a:prstGeom prst="rect">
              <a:avLst/>
            </a:prstGeom>
            <a:noFill/>
          </p:spPr>
          <p:txBody>
            <a:bodyPr wrap="square" rtlCol="0">
              <a:spAutoFit/>
            </a:bodyPr>
            <a:lstStyle/>
            <a:p>
              <a:pPr algn="ctr" defTabSz="932563"/>
              <a:r>
                <a:rPr lang="en-US" dirty="0">
                  <a:solidFill>
                    <a:srgbClr val="FFFFFF"/>
                  </a:solidFill>
                </a:rPr>
                <a:t>1% </a:t>
              </a:r>
              <a:endParaRPr lang="en-US" sz="1000" dirty="0">
                <a:solidFill>
                  <a:srgbClr val="FFFFFF"/>
                </a:solidFill>
              </a:endParaRPr>
            </a:p>
            <a:p>
              <a:pPr algn="ctr" defTabSz="932563"/>
              <a:r>
                <a:rPr lang="en-US" sz="1199" dirty="0">
                  <a:solidFill>
                    <a:srgbClr val="FFFFFF"/>
                  </a:solidFill>
                </a:rPr>
                <a:t>Normalized Usage</a:t>
              </a:r>
            </a:p>
          </p:txBody>
        </p:sp>
        <p:sp>
          <p:nvSpPr>
            <p:cNvPr id="28" name="TextBox 27"/>
            <p:cNvSpPr txBox="1"/>
            <p:nvPr/>
          </p:nvSpPr>
          <p:spPr>
            <a:xfrm>
              <a:off x="9762692" y="3260572"/>
              <a:ext cx="1874520" cy="1384549"/>
            </a:xfrm>
            <a:prstGeom prst="rect">
              <a:avLst/>
            </a:prstGeom>
            <a:noFill/>
          </p:spPr>
          <p:txBody>
            <a:bodyPr wrap="square" lIns="0" tIns="0" rIns="0" bIns="0" rtlCol="0">
              <a:spAutoFit/>
            </a:bodyPr>
            <a:lstStyle/>
            <a:p>
              <a:pPr defTabSz="932563"/>
              <a:r>
                <a:rPr lang="en-US" sz="1199" dirty="0">
                  <a:solidFill>
                    <a:srgbClr val="FFFFFF"/>
                  </a:solidFill>
                </a:rPr>
                <a:t>Highlights:</a:t>
              </a:r>
            </a:p>
            <a:p>
              <a:pPr defTabSz="932563"/>
              <a:r>
                <a:rPr lang="en-US" dirty="0">
                  <a:solidFill>
                    <a:srgbClr val="FFFFFF"/>
                  </a:solidFill>
                </a:rPr>
                <a:t>Contribute 0%</a:t>
              </a:r>
              <a:r>
                <a:rPr lang="en-US" sz="1599" dirty="0">
                  <a:solidFill>
                    <a:srgbClr val="FFFFFF"/>
                  </a:solidFill>
                </a:rPr>
                <a:t> </a:t>
              </a:r>
            </a:p>
            <a:p>
              <a:pPr defTabSz="932563"/>
              <a:r>
                <a:rPr lang="en-US" sz="1199" dirty="0">
                  <a:solidFill>
                    <a:srgbClr val="FFFFFF"/>
                  </a:solidFill>
                </a:rPr>
                <a:t>of Azure revenue</a:t>
              </a:r>
            </a:p>
            <a:p>
              <a:pPr defTabSz="932563"/>
              <a:r>
                <a:rPr lang="en-US" sz="1599" dirty="0">
                  <a:solidFill>
                    <a:srgbClr val="FFFFFF"/>
                  </a:solidFill>
                </a:rPr>
                <a:t>High Migration to and from </a:t>
              </a:r>
              <a:r>
                <a:rPr lang="en-US" sz="1599" dirty="0" smtClean="0">
                  <a:solidFill>
                    <a:srgbClr val="FFFFFF"/>
                  </a:solidFill>
                </a:rPr>
                <a:t>Evaluators</a:t>
              </a:r>
            </a:p>
            <a:p>
              <a:pPr defTabSz="932563"/>
              <a:r>
                <a:rPr lang="en-US" sz="1399" i="1" dirty="0">
                  <a:solidFill>
                    <a:srgbClr val="FFFFFF"/>
                  </a:solidFill>
                </a:rPr>
                <a:t>…Add one more point</a:t>
              </a:r>
              <a:endParaRPr lang="en-US" sz="1599" dirty="0">
                <a:solidFill>
                  <a:srgbClr val="FFFFFF"/>
                </a:solidFill>
              </a:endParaRPr>
            </a:p>
          </p:txBody>
        </p:sp>
        <p:grpSp>
          <p:nvGrpSpPr>
            <p:cNvPr id="54" name="Group 53"/>
            <p:cNvGrpSpPr/>
            <p:nvPr/>
          </p:nvGrpSpPr>
          <p:grpSpPr>
            <a:xfrm>
              <a:off x="11000303" y="5368232"/>
              <a:ext cx="560506" cy="794548"/>
              <a:chOff x="8604770" y="3802017"/>
              <a:chExt cx="549566" cy="779039"/>
            </a:xfrm>
          </p:grpSpPr>
          <p:sp>
            <p:nvSpPr>
              <p:cNvPr id="57" name="Freeform 30"/>
              <p:cNvSpPr>
                <a:spLocks/>
              </p:cNvSpPr>
              <p:nvPr/>
            </p:nvSpPr>
            <p:spPr bwMode="auto">
              <a:xfrm>
                <a:off x="8604770" y="3882181"/>
                <a:ext cx="109570" cy="97666"/>
              </a:xfrm>
              <a:custGeom>
                <a:avLst/>
                <a:gdLst>
                  <a:gd name="T0" fmla="*/ 84 w 158"/>
                  <a:gd name="T1" fmla="*/ 168 h 178"/>
                  <a:gd name="T2" fmla="*/ 84 w 158"/>
                  <a:gd name="T3" fmla="*/ 168 h 178"/>
                  <a:gd name="T4" fmla="*/ 79 w 158"/>
                  <a:gd name="T5" fmla="*/ 143 h 178"/>
                  <a:gd name="T6" fmla="*/ 75 w 158"/>
                  <a:gd name="T7" fmla="*/ 127 h 178"/>
                  <a:gd name="T8" fmla="*/ 73 w 158"/>
                  <a:gd name="T9" fmla="*/ 120 h 178"/>
                  <a:gd name="T10" fmla="*/ 71 w 158"/>
                  <a:gd name="T11" fmla="*/ 116 h 178"/>
                  <a:gd name="T12" fmla="*/ 71 w 158"/>
                  <a:gd name="T13" fmla="*/ 116 h 178"/>
                  <a:gd name="T14" fmla="*/ 39 w 158"/>
                  <a:gd name="T15" fmla="*/ 88 h 178"/>
                  <a:gd name="T16" fmla="*/ 18 w 158"/>
                  <a:gd name="T17" fmla="*/ 68 h 178"/>
                  <a:gd name="T18" fmla="*/ 4 w 158"/>
                  <a:gd name="T19" fmla="*/ 58 h 178"/>
                  <a:gd name="T20" fmla="*/ 4 w 158"/>
                  <a:gd name="T21" fmla="*/ 58 h 178"/>
                  <a:gd name="T22" fmla="*/ 2 w 158"/>
                  <a:gd name="T23" fmla="*/ 57 h 178"/>
                  <a:gd name="T24" fmla="*/ 1 w 158"/>
                  <a:gd name="T25" fmla="*/ 54 h 178"/>
                  <a:gd name="T26" fmla="*/ 0 w 158"/>
                  <a:gd name="T27" fmla="*/ 46 h 178"/>
                  <a:gd name="T28" fmla="*/ 0 w 158"/>
                  <a:gd name="T29" fmla="*/ 37 h 178"/>
                  <a:gd name="T30" fmla="*/ 1 w 158"/>
                  <a:gd name="T31" fmla="*/ 27 h 178"/>
                  <a:gd name="T32" fmla="*/ 2 w 158"/>
                  <a:gd name="T33" fmla="*/ 9 h 178"/>
                  <a:gd name="T34" fmla="*/ 4 w 158"/>
                  <a:gd name="T35" fmla="*/ 1 h 178"/>
                  <a:gd name="T36" fmla="*/ 4 w 158"/>
                  <a:gd name="T37" fmla="*/ 1 h 178"/>
                  <a:gd name="T38" fmla="*/ 6 w 158"/>
                  <a:gd name="T39" fmla="*/ 0 h 178"/>
                  <a:gd name="T40" fmla="*/ 11 w 158"/>
                  <a:gd name="T41" fmla="*/ 0 h 178"/>
                  <a:gd name="T42" fmla="*/ 14 w 158"/>
                  <a:gd name="T43" fmla="*/ 1 h 178"/>
                  <a:gd name="T44" fmla="*/ 17 w 158"/>
                  <a:gd name="T45" fmla="*/ 2 h 178"/>
                  <a:gd name="T46" fmla="*/ 18 w 158"/>
                  <a:gd name="T47" fmla="*/ 5 h 178"/>
                  <a:gd name="T48" fmla="*/ 18 w 158"/>
                  <a:gd name="T49" fmla="*/ 8 h 178"/>
                  <a:gd name="T50" fmla="*/ 18 w 158"/>
                  <a:gd name="T51" fmla="*/ 8 h 178"/>
                  <a:gd name="T52" fmla="*/ 18 w 158"/>
                  <a:gd name="T53" fmla="*/ 10 h 178"/>
                  <a:gd name="T54" fmla="*/ 19 w 158"/>
                  <a:gd name="T55" fmla="*/ 13 h 178"/>
                  <a:gd name="T56" fmla="*/ 26 w 158"/>
                  <a:gd name="T57" fmla="*/ 19 h 178"/>
                  <a:gd name="T58" fmla="*/ 33 w 158"/>
                  <a:gd name="T59" fmla="*/ 26 h 178"/>
                  <a:gd name="T60" fmla="*/ 44 w 158"/>
                  <a:gd name="T61" fmla="*/ 33 h 178"/>
                  <a:gd name="T62" fmla="*/ 63 w 158"/>
                  <a:gd name="T63" fmla="*/ 46 h 178"/>
                  <a:gd name="T64" fmla="*/ 71 w 158"/>
                  <a:gd name="T65" fmla="*/ 52 h 178"/>
                  <a:gd name="T66" fmla="*/ 71 w 158"/>
                  <a:gd name="T67" fmla="*/ 52 h 178"/>
                  <a:gd name="T68" fmla="*/ 81 w 158"/>
                  <a:gd name="T69" fmla="*/ 54 h 178"/>
                  <a:gd name="T70" fmla="*/ 104 w 158"/>
                  <a:gd name="T71" fmla="*/ 62 h 178"/>
                  <a:gd name="T72" fmla="*/ 117 w 158"/>
                  <a:gd name="T73" fmla="*/ 66 h 178"/>
                  <a:gd name="T74" fmla="*/ 129 w 158"/>
                  <a:gd name="T75" fmla="*/ 72 h 178"/>
                  <a:gd name="T76" fmla="*/ 138 w 158"/>
                  <a:gd name="T77" fmla="*/ 77 h 178"/>
                  <a:gd name="T78" fmla="*/ 141 w 158"/>
                  <a:gd name="T79" fmla="*/ 81 h 178"/>
                  <a:gd name="T80" fmla="*/ 143 w 158"/>
                  <a:gd name="T81" fmla="*/ 84 h 178"/>
                  <a:gd name="T82" fmla="*/ 143 w 158"/>
                  <a:gd name="T83" fmla="*/ 84 h 178"/>
                  <a:gd name="T84" fmla="*/ 147 w 158"/>
                  <a:gd name="T85" fmla="*/ 93 h 178"/>
                  <a:gd name="T86" fmla="*/ 150 w 158"/>
                  <a:gd name="T87" fmla="*/ 106 h 178"/>
                  <a:gd name="T88" fmla="*/ 154 w 158"/>
                  <a:gd name="T89" fmla="*/ 138 h 178"/>
                  <a:gd name="T90" fmla="*/ 158 w 158"/>
                  <a:gd name="T91" fmla="*/ 178 h 178"/>
                  <a:gd name="T92" fmla="*/ 79 w 158"/>
                  <a:gd name="T93"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 h="178">
                    <a:moveTo>
                      <a:pt x="84" y="168"/>
                    </a:moveTo>
                    <a:lnTo>
                      <a:pt x="84" y="168"/>
                    </a:lnTo>
                    <a:lnTo>
                      <a:pt x="79" y="143"/>
                    </a:lnTo>
                    <a:lnTo>
                      <a:pt x="75" y="127"/>
                    </a:lnTo>
                    <a:lnTo>
                      <a:pt x="73" y="120"/>
                    </a:lnTo>
                    <a:lnTo>
                      <a:pt x="71" y="116"/>
                    </a:lnTo>
                    <a:lnTo>
                      <a:pt x="71" y="116"/>
                    </a:lnTo>
                    <a:lnTo>
                      <a:pt x="39" y="88"/>
                    </a:lnTo>
                    <a:lnTo>
                      <a:pt x="18" y="68"/>
                    </a:lnTo>
                    <a:lnTo>
                      <a:pt x="4" y="58"/>
                    </a:lnTo>
                    <a:lnTo>
                      <a:pt x="4" y="58"/>
                    </a:lnTo>
                    <a:lnTo>
                      <a:pt x="2" y="57"/>
                    </a:lnTo>
                    <a:lnTo>
                      <a:pt x="1" y="54"/>
                    </a:lnTo>
                    <a:lnTo>
                      <a:pt x="0" y="46"/>
                    </a:lnTo>
                    <a:lnTo>
                      <a:pt x="0" y="37"/>
                    </a:lnTo>
                    <a:lnTo>
                      <a:pt x="1" y="27"/>
                    </a:lnTo>
                    <a:lnTo>
                      <a:pt x="2" y="9"/>
                    </a:lnTo>
                    <a:lnTo>
                      <a:pt x="4" y="1"/>
                    </a:lnTo>
                    <a:lnTo>
                      <a:pt x="4" y="1"/>
                    </a:lnTo>
                    <a:lnTo>
                      <a:pt x="6" y="0"/>
                    </a:lnTo>
                    <a:lnTo>
                      <a:pt x="11" y="0"/>
                    </a:lnTo>
                    <a:lnTo>
                      <a:pt x="14" y="1"/>
                    </a:lnTo>
                    <a:lnTo>
                      <a:pt x="17" y="2"/>
                    </a:lnTo>
                    <a:lnTo>
                      <a:pt x="18" y="5"/>
                    </a:lnTo>
                    <a:lnTo>
                      <a:pt x="18" y="8"/>
                    </a:lnTo>
                    <a:lnTo>
                      <a:pt x="18" y="8"/>
                    </a:lnTo>
                    <a:lnTo>
                      <a:pt x="18" y="10"/>
                    </a:lnTo>
                    <a:lnTo>
                      <a:pt x="19" y="13"/>
                    </a:lnTo>
                    <a:lnTo>
                      <a:pt x="26" y="19"/>
                    </a:lnTo>
                    <a:lnTo>
                      <a:pt x="33" y="26"/>
                    </a:lnTo>
                    <a:lnTo>
                      <a:pt x="44" y="33"/>
                    </a:lnTo>
                    <a:lnTo>
                      <a:pt x="63" y="46"/>
                    </a:lnTo>
                    <a:lnTo>
                      <a:pt x="71" y="52"/>
                    </a:lnTo>
                    <a:lnTo>
                      <a:pt x="71" y="52"/>
                    </a:lnTo>
                    <a:lnTo>
                      <a:pt x="81" y="54"/>
                    </a:lnTo>
                    <a:lnTo>
                      <a:pt x="104" y="62"/>
                    </a:lnTo>
                    <a:lnTo>
                      <a:pt x="117" y="66"/>
                    </a:lnTo>
                    <a:lnTo>
                      <a:pt x="129" y="72"/>
                    </a:lnTo>
                    <a:lnTo>
                      <a:pt x="138" y="77"/>
                    </a:lnTo>
                    <a:lnTo>
                      <a:pt x="141" y="81"/>
                    </a:lnTo>
                    <a:lnTo>
                      <a:pt x="143" y="84"/>
                    </a:lnTo>
                    <a:lnTo>
                      <a:pt x="143" y="84"/>
                    </a:lnTo>
                    <a:lnTo>
                      <a:pt x="147" y="93"/>
                    </a:lnTo>
                    <a:lnTo>
                      <a:pt x="150" y="106"/>
                    </a:lnTo>
                    <a:lnTo>
                      <a:pt x="154" y="138"/>
                    </a:lnTo>
                    <a:lnTo>
                      <a:pt x="158" y="178"/>
                    </a:lnTo>
                    <a:lnTo>
                      <a:pt x="79" y="1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58" name="Freeform 26"/>
              <p:cNvSpPr>
                <a:spLocks/>
              </p:cNvSpPr>
              <p:nvPr/>
            </p:nvSpPr>
            <p:spPr bwMode="auto">
              <a:xfrm>
                <a:off x="8804335" y="3894207"/>
                <a:ext cx="54944" cy="89567"/>
              </a:xfrm>
              <a:custGeom>
                <a:avLst/>
                <a:gdLst>
                  <a:gd name="T0" fmla="*/ 116 w 116"/>
                  <a:gd name="T1" fmla="*/ 0 h 239"/>
                  <a:gd name="T2" fmla="*/ 116 w 116"/>
                  <a:gd name="T3" fmla="*/ 0 h 239"/>
                  <a:gd name="T4" fmla="*/ 109 w 116"/>
                  <a:gd name="T5" fmla="*/ 6 h 239"/>
                  <a:gd name="T6" fmla="*/ 91 w 116"/>
                  <a:gd name="T7" fmla="*/ 19 h 239"/>
                  <a:gd name="T8" fmla="*/ 80 w 116"/>
                  <a:gd name="T9" fmla="*/ 28 h 239"/>
                  <a:gd name="T10" fmla="*/ 71 w 116"/>
                  <a:gd name="T11" fmla="*/ 37 h 239"/>
                  <a:gd name="T12" fmla="*/ 65 w 116"/>
                  <a:gd name="T13" fmla="*/ 45 h 239"/>
                  <a:gd name="T14" fmla="*/ 62 w 116"/>
                  <a:gd name="T15" fmla="*/ 49 h 239"/>
                  <a:gd name="T16" fmla="*/ 61 w 116"/>
                  <a:gd name="T17" fmla="*/ 53 h 239"/>
                  <a:gd name="T18" fmla="*/ 61 w 116"/>
                  <a:gd name="T19" fmla="*/ 53 h 239"/>
                  <a:gd name="T20" fmla="*/ 39 w 116"/>
                  <a:gd name="T21" fmla="*/ 50 h 239"/>
                  <a:gd name="T22" fmla="*/ 19 w 116"/>
                  <a:gd name="T23" fmla="*/ 47 h 239"/>
                  <a:gd name="T24" fmla="*/ 5 w 116"/>
                  <a:gd name="T25" fmla="*/ 47 h 239"/>
                  <a:gd name="T26" fmla="*/ 5 w 116"/>
                  <a:gd name="T27" fmla="*/ 47 h 239"/>
                  <a:gd name="T28" fmla="*/ 4 w 116"/>
                  <a:gd name="T29" fmla="*/ 49 h 239"/>
                  <a:gd name="T30" fmla="*/ 3 w 116"/>
                  <a:gd name="T31" fmla="*/ 50 h 239"/>
                  <a:gd name="T32" fmla="*/ 1 w 116"/>
                  <a:gd name="T33" fmla="*/ 54 h 239"/>
                  <a:gd name="T34" fmla="*/ 0 w 116"/>
                  <a:gd name="T35" fmla="*/ 62 h 239"/>
                  <a:gd name="T36" fmla="*/ 0 w 116"/>
                  <a:gd name="T37" fmla="*/ 72 h 239"/>
                  <a:gd name="T38" fmla="*/ 3 w 116"/>
                  <a:gd name="T39" fmla="*/ 97 h 239"/>
                  <a:gd name="T40" fmla="*/ 5 w 116"/>
                  <a:gd name="T41" fmla="*/ 124 h 239"/>
                  <a:gd name="T42" fmla="*/ 13 w 116"/>
                  <a:gd name="T43" fmla="*/ 175 h 239"/>
                  <a:gd name="T44" fmla="*/ 17 w 116"/>
                  <a:gd name="T45" fmla="*/ 200 h 239"/>
                  <a:gd name="T46" fmla="*/ 106 w 116"/>
                  <a:gd name="T47" fmla="*/ 239 h 239"/>
                  <a:gd name="T48" fmla="*/ 116 w 116"/>
                  <a:gd name="T4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239">
                    <a:moveTo>
                      <a:pt x="116" y="0"/>
                    </a:moveTo>
                    <a:lnTo>
                      <a:pt x="116" y="0"/>
                    </a:lnTo>
                    <a:lnTo>
                      <a:pt x="109" y="6"/>
                    </a:lnTo>
                    <a:lnTo>
                      <a:pt x="91" y="19"/>
                    </a:lnTo>
                    <a:lnTo>
                      <a:pt x="80" y="28"/>
                    </a:lnTo>
                    <a:lnTo>
                      <a:pt x="71" y="37"/>
                    </a:lnTo>
                    <a:lnTo>
                      <a:pt x="65" y="45"/>
                    </a:lnTo>
                    <a:lnTo>
                      <a:pt x="62" y="49"/>
                    </a:lnTo>
                    <a:lnTo>
                      <a:pt x="61" y="53"/>
                    </a:lnTo>
                    <a:lnTo>
                      <a:pt x="61" y="53"/>
                    </a:lnTo>
                    <a:lnTo>
                      <a:pt x="39" y="50"/>
                    </a:lnTo>
                    <a:lnTo>
                      <a:pt x="19" y="47"/>
                    </a:lnTo>
                    <a:lnTo>
                      <a:pt x="5" y="47"/>
                    </a:lnTo>
                    <a:lnTo>
                      <a:pt x="5" y="47"/>
                    </a:lnTo>
                    <a:lnTo>
                      <a:pt x="4" y="49"/>
                    </a:lnTo>
                    <a:lnTo>
                      <a:pt x="3" y="50"/>
                    </a:lnTo>
                    <a:lnTo>
                      <a:pt x="1" y="54"/>
                    </a:lnTo>
                    <a:lnTo>
                      <a:pt x="0" y="62"/>
                    </a:lnTo>
                    <a:lnTo>
                      <a:pt x="0" y="72"/>
                    </a:lnTo>
                    <a:lnTo>
                      <a:pt x="3" y="97"/>
                    </a:lnTo>
                    <a:lnTo>
                      <a:pt x="5" y="124"/>
                    </a:lnTo>
                    <a:lnTo>
                      <a:pt x="13" y="175"/>
                    </a:lnTo>
                    <a:lnTo>
                      <a:pt x="17" y="200"/>
                    </a:lnTo>
                    <a:lnTo>
                      <a:pt x="106" y="239"/>
                    </a:lnTo>
                    <a:lnTo>
                      <a:pt x="116" y="0"/>
                    </a:lnTo>
                    <a:close/>
                  </a:path>
                </a:pathLst>
              </a:custGeom>
              <a:solidFill>
                <a:srgbClr val="8D97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1" name="Freeform 28"/>
              <p:cNvSpPr>
                <a:spLocks/>
              </p:cNvSpPr>
              <p:nvPr/>
            </p:nvSpPr>
            <p:spPr bwMode="auto">
              <a:xfrm>
                <a:off x="8730918" y="3802017"/>
                <a:ext cx="150623" cy="88069"/>
              </a:xfrm>
              <a:custGeom>
                <a:avLst/>
                <a:gdLst>
                  <a:gd name="T0" fmla="*/ 318 w 318"/>
                  <a:gd name="T1" fmla="*/ 106 h 235"/>
                  <a:gd name="T2" fmla="*/ 300 w 318"/>
                  <a:gd name="T3" fmla="*/ 108 h 235"/>
                  <a:gd name="T4" fmla="*/ 275 w 318"/>
                  <a:gd name="T5" fmla="*/ 107 h 235"/>
                  <a:gd name="T6" fmla="*/ 257 w 318"/>
                  <a:gd name="T7" fmla="*/ 103 h 235"/>
                  <a:gd name="T8" fmla="*/ 246 w 318"/>
                  <a:gd name="T9" fmla="*/ 97 h 235"/>
                  <a:gd name="T10" fmla="*/ 242 w 318"/>
                  <a:gd name="T11" fmla="*/ 92 h 235"/>
                  <a:gd name="T12" fmla="*/ 225 w 318"/>
                  <a:gd name="T13" fmla="*/ 80 h 235"/>
                  <a:gd name="T14" fmla="*/ 208 w 318"/>
                  <a:gd name="T15" fmla="*/ 77 h 235"/>
                  <a:gd name="T16" fmla="*/ 196 w 318"/>
                  <a:gd name="T17" fmla="*/ 80 h 235"/>
                  <a:gd name="T18" fmla="*/ 193 w 318"/>
                  <a:gd name="T19" fmla="*/ 83 h 235"/>
                  <a:gd name="T20" fmla="*/ 187 w 318"/>
                  <a:gd name="T21" fmla="*/ 93 h 235"/>
                  <a:gd name="T22" fmla="*/ 187 w 318"/>
                  <a:gd name="T23" fmla="*/ 111 h 235"/>
                  <a:gd name="T24" fmla="*/ 195 w 318"/>
                  <a:gd name="T25" fmla="*/ 128 h 235"/>
                  <a:gd name="T26" fmla="*/ 207 w 318"/>
                  <a:gd name="T27" fmla="*/ 142 h 235"/>
                  <a:gd name="T28" fmla="*/ 194 w 318"/>
                  <a:gd name="T29" fmla="*/ 155 h 235"/>
                  <a:gd name="T30" fmla="*/ 176 w 318"/>
                  <a:gd name="T31" fmla="*/ 145 h 235"/>
                  <a:gd name="T32" fmla="*/ 154 w 318"/>
                  <a:gd name="T33" fmla="*/ 136 h 235"/>
                  <a:gd name="T34" fmla="*/ 150 w 318"/>
                  <a:gd name="T35" fmla="*/ 134 h 235"/>
                  <a:gd name="T36" fmla="*/ 125 w 318"/>
                  <a:gd name="T37" fmla="*/ 137 h 235"/>
                  <a:gd name="T38" fmla="*/ 110 w 318"/>
                  <a:gd name="T39" fmla="*/ 142 h 235"/>
                  <a:gd name="T40" fmla="*/ 107 w 318"/>
                  <a:gd name="T41" fmla="*/ 145 h 235"/>
                  <a:gd name="T42" fmla="*/ 90 w 318"/>
                  <a:gd name="T43" fmla="*/ 163 h 235"/>
                  <a:gd name="T44" fmla="*/ 79 w 318"/>
                  <a:gd name="T45" fmla="*/ 177 h 235"/>
                  <a:gd name="T46" fmla="*/ 77 w 318"/>
                  <a:gd name="T47" fmla="*/ 181 h 235"/>
                  <a:gd name="T48" fmla="*/ 79 w 318"/>
                  <a:gd name="T49" fmla="*/ 222 h 235"/>
                  <a:gd name="T50" fmla="*/ 77 w 318"/>
                  <a:gd name="T51" fmla="*/ 233 h 235"/>
                  <a:gd name="T52" fmla="*/ 76 w 318"/>
                  <a:gd name="T53" fmla="*/ 234 h 235"/>
                  <a:gd name="T54" fmla="*/ 67 w 318"/>
                  <a:gd name="T55" fmla="*/ 234 h 235"/>
                  <a:gd name="T56" fmla="*/ 46 w 318"/>
                  <a:gd name="T57" fmla="*/ 226 h 235"/>
                  <a:gd name="T58" fmla="*/ 40 w 318"/>
                  <a:gd name="T59" fmla="*/ 224 h 235"/>
                  <a:gd name="T60" fmla="*/ 24 w 318"/>
                  <a:gd name="T61" fmla="*/ 213 h 235"/>
                  <a:gd name="T62" fmla="*/ 13 w 318"/>
                  <a:gd name="T63" fmla="*/ 195 h 235"/>
                  <a:gd name="T64" fmla="*/ 9 w 318"/>
                  <a:gd name="T65" fmla="*/ 181 h 235"/>
                  <a:gd name="T66" fmla="*/ 1 w 318"/>
                  <a:gd name="T67" fmla="*/ 141 h 235"/>
                  <a:gd name="T68" fmla="*/ 0 w 318"/>
                  <a:gd name="T69" fmla="*/ 125 h 235"/>
                  <a:gd name="T70" fmla="*/ 1 w 318"/>
                  <a:gd name="T71" fmla="*/ 107 h 235"/>
                  <a:gd name="T72" fmla="*/ 13 w 318"/>
                  <a:gd name="T73" fmla="*/ 70 h 235"/>
                  <a:gd name="T74" fmla="*/ 23 w 318"/>
                  <a:gd name="T75" fmla="*/ 48 h 235"/>
                  <a:gd name="T76" fmla="*/ 28 w 318"/>
                  <a:gd name="T77" fmla="*/ 41 h 235"/>
                  <a:gd name="T78" fmla="*/ 49 w 318"/>
                  <a:gd name="T79" fmla="*/ 27 h 235"/>
                  <a:gd name="T80" fmla="*/ 68 w 318"/>
                  <a:gd name="T81" fmla="*/ 15 h 235"/>
                  <a:gd name="T82" fmla="*/ 81 w 318"/>
                  <a:gd name="T83" fmla="*/ 9 h 235"/>
                  <a:gd name="T84" fmla="*/ 121 w 318"/>
                  <a:gd name="T85" fmla="*/ 0 h 235"/>
                  <a:gd name="T86" fmla="*/ 136 w 318"/>
                  <a:gd name="T87" fmla="*/ 0 h 235"/>
                  <a:gd name="T88" fmla="*/ 147 w 318"/>
                  <a:gd name="T89" fmla="*/ 5 h 235"/>
                  <a:gd name="T90" fmla="*/ 190 w 318"/>
                  <a:gd name="T91" fmla="*/ 31 h 235"/>
                  <a:gd name="T92" fmla="*/ 211 w 318"/>
                  <a:gd name="T93" fmla="*/ 45 h 235"/>
                  <a:gd name="T94" fmla="*/ 264 w 318"/>
                  <a:gd name="T95" fmla="*/ 84 h 235"/>
                  <a:gd name="T96" fmla="*/ 292 w 318"/>
                  <a:gd name="T97" fmla="*/ 99 h 235"/>
                  <a:gd name="T98" fmla="*/ 310 w 318"/>
                  <a:gd name="T99" fmla="*/ 105 h 235"/>
                  <a:gd name="T100" fmla="*/ 318 w 318"/>
                  <a:gd name="T101" fmla="*/ 10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235">
                    <a:moveTo>
                      <a:pt x="318" y="106"/>
                    </a:moveTo>
                    <a:lnTo>
                      <a:pt x="318" y="106"/>
                    </a:lnTo>
                    <a:lnTo>
                      <a:pt x="309" y="107"/>
                    </a:lnTo>
                    <a:lnTo>
                      <a:pt x="300" y="108"/>
                    </a:lnTo>
                    <a:lnTo>
                      <a:pt x="288" y="108"/>
                    </a:lnTo>
                    <a:lnTo>
                      <a:pt x="275" y="107"/>
                    </a:lnTo>
                    <a:lnTo>
                      <a:pt x="262" y="105"/>
                    </a:lnTo>
                    <a:lnTo>
                      <a:pt x="257" y="103"/>
                    </a:lnTo>
                    <a:lnTo>
                      <a:pt x="251" y="101"/>
                    </a:lnTo>
                    <a:lnTo>
                      <a:pt x="246" y="97"/>
                    </a:lnTo>
                    <a:lnTo>
                      <a:pt x="242" y="92"/>
                    </a:lnTo>
                    <a:lnTo>
                      <a:pt x="242" y="92"/>
                    </a:lnTo>
                    <a:lnTo>
                      <a:pt x="233" y="84"/>
                    </a:lnTo>
                    <a:lnTo>
                      <a:pt x="225" y="80"/>
                    </a:lnTo>
                    <a:lnTo>
                      <a:pt x="216" y="77"/>
                    </a:lnTo>
                    <a:lnTo>
                      <a:pt x="208" y="77"/>
                    </a:lnTo>
                    <a:lnTo>
                      <a:pt x="202" y="79"/>
                    </a:lnTo>
                    <a:lnTo>
                      <a:pt x="196" y="80"/>
                    </a:lnTo>
                    <a:lnTo>
                      <a:pt x="193" y="83"/>
                    </a:lnTo>
                    <a:lnTo>
                      <a:pt x="193" y="83"/>
                    </a:lnTo>
                    <a:lnTo>
                      <a:pt x="190" y="86"/>
                    </a:lnTo>
                    <a:lnTo>
                      <a:pt x="187" y="93"/>
                    </a:lnTo>
                    <a:lnTo>
                      <a:pt x="186" y="101"/>
                    </a:lnTo>
                    <a:lnTo>
                      <a:pt x="187" y="111"/>
                    </a:lnTo>
                    <a:lnTo>
                      <a:pt x="191" y="121"/>
                    </a:lnTo>
                    <a:lnTo>
                      <a:pt x="195" y="128"/>
                    </a:lnTo>
                    <a:lnTo>
                      <a:pt x="200" y="136"/>
                    </a:lnTo>
                    <a:lnTo>
                      <a:pt x="207" y="142"/>
                    </a:lnTo>
                    <a:lnTo>
                      <a:pt x="213" y="150"/>
                    </a:lnTo>
                    <a:lnTo>
                      <a:pt x="194" y="155"/>
                    </a:lnTo>
                    <a:lnTo>
                      <a:pt x="194" y="155"/>
                    </a:lnTo>
                    <a:lnTo>
                      <a:pt x="176" y="145"/>
                    </a:lnTo>
                    <a:lnTo>
                      <a:pt x="160" y="138"/>
                    </a:lnTo>
                    <a:lnTo>
                      <a:pt x="154" y="136"/>
                    </a:lnTo>
                    <a:lnTo>
                      <a:pt x="150" y="134"/>
                    </a:lnTo>
                    <a:lnTo>
                      <a:pt x="150" y="134"/>
                    </a:lnTo>
                    <a:lnTo>
                      <a:pt x="140" y="134"/>
                    </a:lnTo>
                    <a:lnTo>
                      <a:pt x="125" y="137"/>
                    </a:lnTo>
                    <a:lnTo>
                      <a:pt x="114" y="140"/>
                    </a:lnTo>
                    <a:lnTo>
                      <a:pt x="110" y="142"/>
                    </a:lnTo>
                    <a:lnTo>
                      <a:pt x="107" y="145"/>
                    </a:lnTo>
                    <a:lnTo>
                      <a:pt x="107" y="145"/>
                    </a:lnTo>
                    <a:lnTo>
                      <a:pt x="101" y="152"/>
                    </a:lnTo>
                    <a:lnTo>
                      <a:pt x="90" y="163"/>
                    </a:lnTo>
                    <a:lnTo>
                      <a:pt x="81" y="173"/>
                    </a:lnTo>
                    <a:lnTo>
                      <a:pt x="79" y="177"/>
                    </a:lnTo>
                    <a:lnTo>
                      <a:pt x="77" y="181"/>
                    </a:lnTo>
                    <a:lnTo>
                      <a:pt x="77" y="181"/>
                    </a:lnTo>
                    <a:lnTo>
                      <a:pt x="79" y="208"/>
                    </a:lnTo>
                    <a:lnTo>
                      <a:pt x="79" y="222"/>
                    </a:lnTo>
                    <a:lnTo>
                      <a:pt x="79" y="229"/>
                    </a:lnTo>
                    <a:lnTo>
                      <a:pt x="77" y="233"/>
                    </a:lnTo>
                    <a:lnTo>
                      <a:pt x="77" y="233"/>
                    </a:lnTo>
                    <a:lnTo>
                      <a:pt x="76" y="234"/>
                    </a:lnTo>
                    <a:lnTo>
                      <a:pt x="74" y="235"/>
                    </a:lnTo>
                    <a:lnTo>
                      <a:pt x="67" y="234"/>
                    </a:lnTo>
                    <a:lnTo>
                      <a:pt x="57" y="230"/>
                    </a:lnTo>
                    <a:lnTo>
                      <a:pt x="46" y="226"/>
                    </a:lnTo>
                    <a:lnTo>
                      <a:pt x="46" y="226"/>
                    </a:lnTo>
                    <a:lnTo>
                      <a:pt x="40" y="224"/>
                    </a:lnTo>
                    <a:lnTo>
                      <a:pt x="35" y="221"/>
                    </a:lnTo>
                    <a:lnTo>
                      <a:pt x="24" y="213"/>
                    </a:lnTo>
                    <a:lnTo>
                      <a:pt x="18" y="204"/>
                    </a:lnTo>
                    <a:lnTo>
                      <a:pt x="13" y="195"/>
                    </a:lnTo>
                    <a:lnTo>
                      <a:pt x="13" y="195"/>
                    </a:lnTo>
                    <a:lnTo>
                      <a:pt x="9" y="181"/>
                    </a:lnTo>
                    <a:lnTo>
                      <a:pt x="5" y="161"/>
                    </a:lnTo>
                    <a:lnTo>
                      <a:pt x="1" y="141"/>
                    </a:lnTo>
                    <a:lnTo>
                      <a:pt x="0" y="125"/>
                    </a:lnTo>
                    <a:lnTo>
                      <a:pt x="0" y="125"/>
                    </a:lnTo>
                    <a:lnTo>
                      <a:pt x="0" y="118"/>
                    </a:lnTo>
                    <a:lnTo>
                      <a:pt x="1" y="107"/>
                    </a:lnTo>
                    <a:lnTo>
                      <a:pt x="9" y="83"/>
                    </a:lnTo>
                    <a:lnTo>
                      <a:pt x="13" y="70"/>
                    </a:lnTo>
                    <a:lnTo>
                      <a:pt x="18" y="58"/>
                    </a:lnTo>
                    <a:lnTo>
                      <a:pt x="23" y="48"/>
                    </a:lnTo>
                    <a:lnTo>
                      <a:pt x="28" y="41"/>
                    </a:lnTo>
                    <a:lnTo>
                      <a:pt x="28" y="41"/>
                    </a:lnTo>
                    <a:lnTo>
                      <a:pt x="37" y="33"/>
                    </a:lnTo>
                    <a:lnTo>
                      <a:pt x="49" y="27"/>
                    </a:lnTo>
                    <a:lnTo>
                      <a:pt x="68" y="15"/>
                    </a:lnTo>
                    <a:lnTo>
                      <a:pt x="68" y="15"/>
                    </a:lnTo>
                    <a:lnTo>
                      <a:pt x="74" y="11"/>
                    </a:lnTo>
                    <a:lnTo>
                      <a:pt x="81" y="9"/>
                    </a:lnTo>
                    <a:lnTo>
                      <a:pt x="102" y="4"/>
                    </a:lnTo>
                    <a:lnTo>
                      <a:pt x="121" y="0"/>
                    </a:lnTo>
                    <a:lnTo>
                      <a:pt x="131" y="0"/>
                    </a:lnTo>
                    <a:lnTo>
                      <a:pt x="136" y="0"/>
                    </a:lnTo>
                    <a:lnTo>
                      <a:pt x="136" y="0"/>
                    </a:lnTo>
                    <a:lnTo>
                      <a:pt x="147" y="5"/>
                    </a:lnTo>
                    <a:lnTo>
                      <a:pt x="162" y="14"/>
                    </a:lnTo>
                    <a:lnTo>
                      <a:pt x="190" y="31"/>
                    </a:lnTo>
                    <a:lnTo>
                      <a:pt x="190" y="31"/>
                    </a:lnTo>
                    <a:lnTo>
                      <a:pt x="211" y="45"/>
                    </a:lnTo>
                    <a:lnTo>
                      <a:pt x="244" y="71"/>
                    </a:lnTo>
                    <a:lnTo>
                      <a:pt x="264" y="84"/>
                    </a:lnTo>
                    <a:lnTo>
                      <a:pt x="283" y="94"/>
                    </a:lnTo>
                    <a:lnTo>
                      <a:pt x="292" y="99"/>
                    </a:lnTo>
                    <a:lnTo>
                      <a:pt x="301" y="102"/>
                    </a:lnTo>
                    <a:lnTo>
                      <a:pt x="310" y="105"/>
                    </a:lnTo>
                    <a:lnTo>
                      <a:pt x="318" y="106"/>
                    </a:lnTo>
                    <a:lnTo>
                      <a:pt x="318" y="106"/>
                    </a:lnTo>
                    <a:close/>
                  </a:path>
                </a:pathLst>
              </a:custGeom>
              <a:solidFill>
                <a:srgbClr val="563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2" name="Freeform 29"/>
              <p:cNvSpPr>
                <a:spLocks/>
              </p:cNvSpPr>
              <p:nvPr/>
            </p:nvSpPr>
            <p:spPr bwMode="auto">
              <a:xfrm>
                <a:off x="8753654" y="3874719"/>
                <a:ext cx="74837" cy="66707"/>
              </a:xfrm>
              <a:custGeom>
                <a:avLst/>
                <a:gdLst>
                  <a:gd name="T0" fmla="*/ 84 w 158"/>
                  <a:gd name="T1" fmla="*/ 168 h 178"/>
                  <a:gd name="T2" fmla="*/ 84 w 158"/>
                  <a:gd name="T3" fmla="*/ 168 h 178"/>
                  <a:gd name="T4" fmla="*/ 79 w 158"/>
                  <a:gd name="T5" fmla="*/ 143 h 178"/>
                  <a:gd name="T6" fmla="*/ 75 w 158"/>
                  <a:gd name="T7" fmla="*/ 127 h 178"/>
                  <a:gd name="T8" fmla="*/ 73 w 158"/>
                  <a:gd name="T9" fmla="*/ 120 h 178"/>
                  <a:gd name="T10" fmla="*/ 71 w 158"/>
                  <a:gd name="T11" fmla="*/ 116 h 178"/>
                  <a:gd name="T12" fmla="*/ 71 w 158"/>
                  <a:gd name="T13" fmla="*/ 116 h 178"/>
                  <a:gd name="T14" fmla="*/ 39 w 158"/>
                  <a:gd name="T15" fmla="*/ 88 h 178"/>
                  <a:gd name="T16" fmla="*/ 18 w 158"/>
                  <a:gd name="T17" fmla="*/ 68 h 178"/>
                  <a:gd name="T18" fmla="*/ 4 w 158"/>
                  <a:gd name="T19" fmla="*/ 58 h 178"/>
                  <a:gd name="T20" fmla="*/ 4 w 158"/>
                  <a:gd name="T21" fmla="*/ 58 h 178"/>
                  <a:gd name="T22" fmla="*/ 2 w 158"/>
                  <a:gd name="T23" fmla="*/ 57 h 178"/>
                  <a:gd name="T24" fmla="*/ 1 w 158"/>
                  <a:gd name="T25" fmla="*/ 54 h 178"/>
                  <a:gd name="T26" fmla="*/ 0 w 158"/>
                  <a:gd name="T27" fmla="*/ 46 h 178"/>
                  <a:gd name="T28" fmla="*/ 0 w 158"/>
                  <a:gd name="T29" fmla="*/ 37 h 178"/>
                  <a:gd name="T30" fmla="*/ 1 w 158"/>
                  <a:gd name="T31" fmla="*/ 27 h 178"/>
                  <a:gd name="T32" fmla="*/ 2 w 158"/>
                  <a:gd name="T33" fmla="*/ 9 h 178"/>
                  <a:gd name="T34" fmla="*/ 4 w 158"/>
                  <a:gd name="T35" fmla="*/ 1 h 178"/>
                  <a:gd name="T36" fmla="*/ 4 w 158"/>
                  <a:gd name="T37" fmla="*/ 1 h 178"/>
                  <a:gd name="T38" fmla="*/ 6 w 158"/>
                  <a:gd name="T39" fmla="*/ 0 h 178"/>
                  <a:gd name="T40" fmla="*/ 11 w 158"/>
                  <a:gd name="T41" fmla="*/ 0 h 178"/>
                  <a:gd name="T42" fmla="*/ 14 w 158"/>
                  <a:gd name="T43" fmla="*/ 1 h 178"/>
                  <a:gd name="T44" fmla="*/ 17 w 158"/>
                  <a:gd name="T45" fmla="*/ 2 h 178"/>
                  <a:gd name="T46" fmla="*/ 18 w 158"/>
                  <a:gd name="T47" fmla="*/ 5 h 178"/>
                  <a:gd name="T48" fmla="*/ 18 w 158"/>
                  <a:gd name="T49" fmla="*/ 8 h 178"/>
                  <a:gd name="T50" fmla="*/ 18 w 158"/>
                  <a:gd name="T51" fmla="*/ 8 h 178"/>
                  <a:gd name="T52" fmla="*/ 18 w 158"/>
                  <a:gd name="T53" fmla="*/ 10 h 178"/>
                  <a:gd name="T54" fmla="*/ 19 w 158"/>
                  <a:gd name="T55" fmla="*/ 13 h 178"/>
                  <a:gd name="T56" fmla="*/ 26 w 158"/>
                  <a:gd name="T57" fmla="*/ 19 h 178"/>
                  <a:gd name="T58" fmla="*/ 33 w 158"/>
                  <a:gd name="T59" fmla="*/ 26 h 178"/>
                  <a:gd name="T60" fmla="*/ 44 w 158"/>
                  <a:gd name="T61" fmla="*/ 33 h 178"/>
                  <a:gd name="T62" fmla="*/ 63 w 158"/>
                  <a:gd name="T63" fmla="*/ 46 h 178"/>
                  <a:gd name="T64" fmla="*/ 71 w 158"/>
                  <a:gd name="T65" fmla="*/ 52 h 178"/>
                  <a:gd name="T66" fmla="*/ 71 w 158"/>
                  <a:gd name="T67" fmla="*/ 52 h 178"/>
                  <a:gd name="T68" fmla="*/ 81 w 158"/>
                  <a:gd name="T69" fmla="*/ 54 h 178"/>
                  <a:gd name="T70" fmla="*/ 104 w 158"/>
                  <a:gd name="T71" fmla="*/ 62 h 178"/>
                  <a:gd name="T72" fmla="*/ 117 w 158"/>
                  <a:gd name="T73" fmla="*/ 66 h 178"/>
                  <a:gd name="T74" fmla="*/ 129 w 158"/>
                  <a:gd name="T75" fmla="*/ 72 h 178"/>
                  <a:gd name="T76" fmla="*/ 138 w 158"/>
                  <a:gd name="T77" fmla="*/ 77 h 178"/>
                  <a:gd name="T78" fmla="*/ 141 w 158"/>
                  <a:gd name="T79" fmla="*/ 81 h 178"/>
                  <a:gd name="T80" fmla="*/ 143 w 158"/>
                  <a:gd name="T81" fmla="*/ 84 h 178"/>
                  <a:gd name="T82" fmla="*/ 143 w 158"/>
                  <a:gd name="T83" fmla="*/ 84 h 178"/>
                  <a:gd name="T84" fmla="*/ 147 w 158"/>
                  <a:gd name="T85" fmla="*/ 93 h 178"/>
                  <a:gd name="T86" fmla="*/ 150 w 158"/>
                  <a:gd name="T87" fmla="*/ 106 h 178"/>
                  <a:gd name="T88" fmla="*/ 154 w 158"/>
                  <a:gd name="T89" fmla="*/ 138 h 178"/>
                  <a:gd name="T90" fmla="*/ 158 w 158"/>
                  <a:gd name="T91" fmla="*/ 178 h 178"/>
                  <a:gd name="T92" fmla="*/ 79 w 158"/>
                  <a:gd name="T93" fmla="*/ 177 h 178"/>
                  <a:gd name="T94" fmla="*/ 84 w 158"/>
                  <a:gd name="T95" fmla="*/ 16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8" h="178">
                    <a:moveTo>
                      <a:pt x="84" y="168"/>
                    </a:moveTo>
                    <a:lnTo>
                      <a:pt x="84" y="168"/>
                    </a:lnTo>
                    <a:lnTo>
                      <a:pt x="79" y="143"/>
                    </a:lnTo>
                    <a:lnTo>
                      <a:pt x="75" y="127"/>
                    </a:lnTo>
                    <a:lnTo>
                      <a:pt x="73" y="120"/>
                    </a:lnTo>
                    <a:lnTo>
                      <a:pt x="71" y="116"/>
                    </a:lnTo>
                    <a:lnTo>
                      <a:pt x="71" y="116"/>
                    </a:lnTo>
                    <a:lnTo>
                      <a:pt x="39" y="88"/>
                    </a:lnTo>
                    <a:lnTo>
                      <a:pt x="18" y="68"/>
                    </a:lnTo>
                    <a:lnTo>
                      <a:pt x="4" y="58"/>
                    </a:lnTo>
                    <a:lnTo>
                      <a:pt x="4" y="58"/>
                    </a:lnTo>
                    <a:lnTo>
                      <a:pt x="2" y="57"/>
                    </a:lnTo>
                    <a:lnTo>
                      <a:pt x="1" y="54"/>
                    </a:lnTo>
                    <a:lnTo>
                      <a:pt x="0" y="46"/>
                    </a:lnTo>
                    <a:lnTo>
                      <a:pt x="0" y="37"/>
                    </a:lnTo>
                    <a:lnTo>
                      <a:pt x="1" y="27"/>
                    </a:lnTo>
                    <a:lnTo>
                      <a:pt x="2" y="9"/>
                    </a:lnTo>
                    <a:lnTo>
                      <a:pt x="4" y="1"/>
                    </a:lnTo>
                    <a:lnTo>
                      <a:pt x="4" y="1"/>
                    </a:lnTo>
                    <a:lnTo>
                      <a:pt x="6" y="0"/>
                    </a:lnTo>
                    <a:lnTo>
                      <a:pt x="11" y="0"/>
                    </a:lnTo>
                    <a:lnTo>
                      <a:pt x="14" y="1"/>
                    </a:lnTo>
                    <a:lnTo>
                      <a:pt x="17" y="2"/>
                    </a:lnTo>
                    <a:lnTo>
                      <a:pt x="18" y="5"/>
                    </a:lnTo>
                    <a:lnTo>
                      <a:pt x="18" y="8"/>
                    </a:lnTo>
                    <a:lnTo>
                      <a:pt x="18" y="8"/>
                    </a:lnTo>
                    <a:lnTo>
                      <a:pt x="18" y="10"/>
                    </a:lnTo>
                    <a:lnTo>
                      <a:pt x="19" y="13"/>
                    </a:lnTo>
                    <a:lnTo>
                      <a:pt x="26" y="19"/>
                    </a:lnTo>
                    <a:lnTo>
                      <a:pt x="33" y="26"/>
                    </a:lnTo>
                    <a:lnTo>
                      <a:pt x="44" y="33"/>
                    </a:lnTo>
                    <a:lnTo>
                      <a:pt x="63" y="46"/>
                    </a:lnTo>
                    <a:lnTo>
                      <a:pt x="71" y="52"/>
                    </a:lnTo>
                    <a:lnTo>
                      <a:pt x="71" y="52"/>
                    </a:lnTo>
                    <a:lnTo>
                      <a:pt x="81" y="54"/>
                    </a:lnTo>
                    <a:lnTo>
                      <a:pt x="104" y="62"/>
                    </a:lnTo>
                    <a:lnTo>
                      <a:pt x="117" y="66"/>
                    </a:lnTo>
                    <a:lnTo>
                      <a:pt x="129" y="72"/>
                    </a:lnTo>
                    <a:lnTo>
                      <a:pt x="138" y="77"/>
                    </a:lnTo>
                    <a:lnTo>
                      <a:pt x="141" y="81"/>
                    </a:lnTo>
                    <a:lnTo>
                      <a:pt x="143" y="84"/>
                    </a:lnTo>
                    <a:lnTo>
                      <a:pt x="143" y="84"/>
                    </a:lnTo>
                    <a:lnTo>
                      <a:pt x="147" y="93"/>
                    </a:lnTo>
                    <a:lnTo>
                      <a:pt x="150" y="106"/>
                    </a:lnTo>
                    <a:lnTo>
                      <a:pt x="154" y="138"/>
                    </a:lnTo>
                    <a:lnTo>
                      <a:pt x="158" y="178"/>
                    </a:lnTo>
                    <a:lnTo>
                      <a:pt x="79" y="177"/>
                    </a:lnTo>
                    <a:lnTo>
                      <a:pt x="84" y="168"/>
                    </a:lnTo>
                    <a:close/>
                  </a:path>
                </a:pathLst>
              </a:custGeom>
              <a:solidFill>
                <a:srgbClr val="FFC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5" name="Freeform 30"/>
              <p:cNvSpPr>
                <a:spLocks/>
              </p:cNvSpPr>
              <p:nvPr/>
            </p:nvSpPr>
            <p:spPr bwMode="auto">
              <a:xfrm>
                <a:off x="8753654" y="3874719"/>
                <a:ext cx="74837" cy="66707"/>
              </a:xfrm>
              <a:custGeom>
                <a:avLst/>
                <a:gdLst>
                  <a:gd name="T0" fmla="*/ 84 w 158"/>
                  <a:gd name="T1" fmla="*/ 168 h 178"/>
                  <a:gd name="T2" fmla="*/ 84 w 158"/>
                  <a:gd name="T3" fmla="*/ 168 h 178"/>
                  <a:gd name="T4" fmla="*/ 79 w 158"/>
                  <a:gd name="T5" fmla="*/ 143 h 178"/>
                  <a:gd name="T6" fmla="*/ 75 w 158"/>
                  <a:gd name="T7" fmla="*/ 127 h 178"/>
                  <a:gd name="T8" fmla="*/ 73 w 158"/>
                  <a:gd name="T9" fmla="*/ 120 h 178"/>
                  <a:gd name="T10" fmla="*/ 71 w 158"/>
                  <a:gd name="T11" fmla="*/ 116 h 178"/>
                  <a:gd name="T12" fmla="*/ 71 w 158"/>
                  <a:gd name="T13" fmla="*/ 116 h 178"/>
                  <a:gd name="T14" fmla="*/ 39 w 158"/>
                  <a:gd name="T15" fmla="*/ 88 h 178"/>
                  <a:gd name="T16" fmla="*/ 18 w 158"/>
                  <a:gd name="T17" fmla="*/ 68 h 178"/>
                  <a:gd name="T18" fmla="*/ 4 w 158"/>
                  <a:gd name="T19" fmla="*/ 58 h 178"/>
                  <a:gd name="T20" fmla="*/ 4 w 158"/>
                  <a:gd name="T21" fmla="*/ 58 h 178"/>
                  <a:gd name="T22" fmla="*/ 2 w 158"/>
                  <a:gd name="T23" fmla="*/ 57 h 178"/>
                  <a:gd name="T24" fmla="*/ 1 w 158"/>
                  <a:gd name="T25" fmla="*/ 54 h 178"/>
                  <a:gd name="T26" fmla="*/ 0 w 158"/>
                  <a:gd name="T27" fmla="*/ 46 h 178"/>
                  <a:gd name="T28" fmla="*/ 0 w 158"/>
                  <a:gd name="T29" fmla="*/ 37 h 178"/>
                  <a:gd name="T30" fmla="*/ 1 w 158"/>
                  <a:gd name="T31" fmla="*/ 27 h 178"/>
                  <a:gd name="T32" fmla="*/ 2 w 158"/>
                  <a:gd name="T33" fmla="*/ 9 h 178"/>
                  <a:gd name="T34" fmla="*/ 4 w 158"/>
                  <a:gd name="T35" fmla="*/ 1 h 178"/>
                  <a:gd name="T36" fmla="*/ 4 w 158"/>
                  <a:gd name="T37" fmla="*/ 1 h 178"/>
                  <a:gd name="T38" fmla="*/ 6 w 158"/>
                  <a:gd name="T39" fmla="*/ 0 h 178"/>
                  <a:gd name="T40" fmla="*/ 11 w 158"/>
                  <a:gd name="T41" fmla="*/ 0 h 178"/>
                  <a:gd name="T42" fmla="*/ 14 w 158"/>
                  <a:gd name="T43" fmla="*/ 1 h 178"/>
                  <a:gd name="T44" fmla="*/ 17 w 158"/>
                  <a:gd name="T45" fmla="*/ 2 h 178"/>
                  <a:gd name="T46" fmla="*/ 18 w 158"/>
                  <a:gd name="T47" fmla="*/ 5 h 178"/>
                  <a:gd name="T48" fmla="*/ 18 w 158"/>
                  <a:gd name="T49" fmla="*/ 8 h 178"/>
                  <a:gd name="T50" fmla="*/ 18 w 158"/>
                  <a:gd name="T51" fmla="*/ 8 h 178"/>
                  <a:gd name="T52" fmla="*/ 18 w 158"/>
                  <a:gd name="T53" fmla="*/ 10 h 178"/>
                  <a:gd name="T54" fmla="*/ 19 w 158"/>
                  <a:gd name="T55" fmla="*/ 13 h 178"/>
                  <a:gd name="T56" fmla="*/ 26 w 158"/>
                  <a:gd name="T57" fmla="*/ 19 h 178"/>
                  <a:gd name="T58" fmla="*/ 33 w 158"/>
                  <a:gd name="T59" fmla="*/ 26 h 178"/>
                  <a:gd name="T60" fmla="*/ 44 w 158"/>
                  <a:gd name="T61" fmla="*/ 33 h 178"/>
                  <a:gd name="T62" fmla="*/ 63 w 158"/>
                  <a:gd name="T63" fmla="*/ 46 h 178"/>
                  <a:gd name="T64" fmla="*/ 71 w 158"/>
                  <a:gd name="T65" fmla="*/ 52 h 178"/>
                  <a:gd name="T66" fmla="*/ 71 w 158"/>
                  <a:gd name="T67" fmla="*/ 52 h 178"/>
                  <a:gd name="T68" fmla="*/ 81 w 158"/>
                  <a:gd name="T69" fmla="*/ 54 h 178"/>
                  <a:gd name="T70" fmla="*/ 104 w 158"/>
                  <a:gd name="T71" fmla="*/ 62 h 178"/>
                  <a:gd name="T72" fmla="*/ 117 w 158"/>
                  <a:gd name="T73" fmla="*/ 66 h 178"/>
                  <a:gd name="T74" fmla="*/ 129 w 158"/>
                  <a:gd name="T75" fmla="*/ 72 h 178"/>
                  <a:gd name="T76" fmla="*/ 138 w 158"/>
                  <a:gd name="T77" fmla="*/ 77 h 178"/>
                  <a:gd name="T78" fmla="*/ 141 w 158"/>
                  <a:gd name="T79" fmla="*/ 81 h 178"/>
                  <a:gd name="T80" fmla="*/ 143 w 158"/>
                  <a:gd name="T81" fmla="*/ 84 h 178"/>
                  <a:gd name="T82" fmla="*/ 143 w 158"/>
                  <a:gd name="T83" fmla="*/ 84 h 178"/>
                  <a:gd name="T84" fmla="*/ 147 w 158"/>
                  <a:gd name="T85" fmla="*/ 93 h 178"/>
                  <a:gd name="T86" fmla="*/ 150 w 158"/>
                  <a:gd name="T87" fmla="*/ 106 h 178"/>
                  <a:gd name="T88" fmla="*/ 154 w 158"/>
                  <a:gd name="T89" fmla="*/ 138 h 178"/>
                  <a:gd name="T90" fmla="*/ 158 w 158"/>
                  <a:gd name="T91" fmla="*/ 178 h 178"/>
                  <a:gd name="T92" fmla="*/ 79 w 158"/>
                  <a:gd name="T93"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 h="178">
                    <a:moveTo>
                      <a:pt x="84" y="168"/>
                    </a:moveTo>
                    <a:lnTo>
                      <a:pt x="84" y="168"/>
                    </a:lnTo>
                    <a:lnTo>
                      <a:pt x="79" y="143"/>
                    </a:lnTo>
                    <a:lnTo>
                      <a:pt x="75" y="127"/>
                    </a:lnTo>
                    <a:lnTo>
                      <a:pt x="73" y="120"/>
                    </a:lnTo>
                    <a:lnTo>
                      <a:pt x="71" y="116"/>
                    </a:lnTo>
                    <a:lnTo>
                      <a:pt x="71" y="116"/>
                    </a:lnTo>
                    <a:lnTo>
                      <a:pt x="39" y="88"/>
                    </a:lnTo>
                    <a:lnTo>
                      <a:pt x="18" y="68"/>
                    </a:lnTo>
                    <a:lnTo>
                      <a:pt x="4" y="58"/>
                    </a:lnTo>
                    <a:lnTo>
                      <a:pt x="4" y="58"/>
                    </a:lnTo>
                    <a:lnTo>
                      <a:pt x="2" y="57"/>
                    </a:lnTo>
                    <a:lnTo>
                      <a:pt x="1" y="54"/>
                    </a:lnTo>
                    <a:lnTo>
                      <a:pt x="0" y="46"/>
                    </a:lnTo>
                    <a:lnTo>
                      <a:pt x="0" y="37"/>
                    </a:lnTo>
                    <a:lnTo>
                      <a:pt x="1" y="27"/>
                    </a:lnTo>
                    <a:lnTo>
                      <a:pt x="2" y="9"/>
                    </a:lnTo>
                    <a:lnTo>
                      <a:pt x="4" y="1"/>
                    </a:lnTo>
                    <a:lnTo>
                      <a:pt x="4" y="1"/>
                    </a:lnTo>
                    <a:lnTo>
                      <a:pt x="6" y="0"/>
                    </a:lnTo>
                    <a:lnTo>
                      <a:pt x="11" y="0"/>
                    </a:lnTo>
                    <a:lnTo>
                      <a:pt x="14" y="1"/>
                    </a:lnTo>
                    <a:lnTo>
                      <a:pt x="17" y="2"/>
                    </a:lnTo>
                    <a:lnTo>
                      <a:pt x="18" y="5"/>
                    </a:lnTo>
                    <a:lnTo>
                      <a:pt x="18" y="8"/>
                    </a:lnTo>
                    <a:lnTo>
                      <a:pt x="18" y="8"/>
                    </a:lnTo>
                    <a:lnTo>
                      <a:pt x="18" y="10"/>
                    </a:lnTo>
                    <a:lnTo>
                      <a:pt x="19" y="13"/>
                    </a:lnTo>
                    <a:lnTo>
                      <a:pt x="26" y="19"/>
                    </a:lnTo>
                    <a:lnTo>
                      <a:pt x="33" y="26"/>
                    </a:lnTo>
                    <a:lnTo>
                      <a:pt x="44" y="33"/>
                    </a:lnTo>
                    <a:lnTo>
                      <a:pt x="63" y="46"/>
                    </a:lnTo>
                    <a:lnTo>
                      <a:pt x="71" y="52"/>
                    </a:lnTo>
                    <a:lnTo>
                      <a:pt x="71" y="52"/>
                    </a:lnTo>
                    <a:lnTo>
                      <a:pt x="81" y="54"/>
                    </a:lnTo>
                    <a:lnTo>
                      <a:pt x="104" y="62"/>
                    </a:lnTo>
                    <a:lnTo>
                      <a:pt x="117" y="66"/>
                    </a:lnTo>
                    <a:lnTo>
                      <a:pt x="129" y="72"/>
                    </a:lnTo>
                    <a:lnTo>
                      <a:pt x="138" y="77"/>
                    </a:lnTo>
                    <a:lnTo>
                      <a:pt x="141" y="81"/>
                    </a:lnTo>
                    <a:lnTo>
                      <a:pt x="143" y="84"/>
                    </a:lnTo>
                    <a:lnTo>
                      <a:pt x="143" y="84"/>
                    </a:lnTo>
                    <a:lnTo>
                      <a:pt x="147" y="93"/>
                    </a:lnTo>
                    <a:lnTo>
                      <a:pt x="150" y="106"/>
                    </a:lnTo>
                    <a:lnTo>
                      <a:pt x="154" y="138"/>
                    </a:lnTo>
                    <a:lnTo>
                      <a:pt x="158" y="178"/>
                    </a:lnTo>
                    <a:lnTo>
                      <a:pt x="79" y="1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6" name="Freeform 31"/>
              <p:cNvSpPr>
                <a:spLocks/>
              </p:cNvSpPr>
              <p:nvPr/>
            </p:nvSpPr>
            <p:spPr bwMode="auto">
              <a:xfrm>
                <a:off x="8787283" y="3932807"/>
                <a:ext cx="45945" cy="40849"/>
              </a:xfrm>
              <a:custGeom>
                <a:avLst/>
                <a:gdLst>
                  <a:gd name="T0" fmla="*/ 0 w 97"/>
                  <a:gd name="T1" fmla="*/ 83 h 109"/>
                  <a:gd name="T2" fmla="*/ 0 w 97"/>
                  <a:gd name="T3" fmla="*/ 83 h 109"/>
                  <a:gd name="T4" fmla="*/ 0 w 97"/>
                  <a:gd name="T5" fmla="*/ 45 h 109"/>
                  <a:gd name="T6" fmla="*/ 0 w 97"/>
                  <a:gd name="T7" fmla="*/ 3 h 109"/>
                  <a:gd name="T8" fmla="*/ 0 w 97"/>
                  <a:gd name="T9" fmla="*/ 3 h 109"/>
                  <a:gd name="T10" fmla="*/ 1 w 97"/>
                  <a:gd name="T11" fmla="*/ 1 h 109"/>
                  <a:gd name="T12" fmla="*/ 2 w 97"/>
                  <a:gd name="T13" fmla="*/ 0 h 109"/>
                  <a:gd name="T14" fmla="*/ 12 w 97"/>
                  <a:gd name="T15" fmla="*/ 3 h 109"/>
                  <a:gd name="T16" fmla="*/ 22 w 97"/>
                  <a:gd name="T17" fmla="*/ 5 h 109"/>
                  <a:gd name="T18" fmla="*/ 33 w 97"/>
                  <a:gd name="T19" fmla="*/ 6 h 109"/>
                  <a:gd name="T20" fmla="*/ 33 w 97"/>
                  <a:gd name="T21" fmla="*/ 6 h 109"/>
                  <a:gd name="T22" fmla="*/ 65 w 97"/>
                  <a:gd name="T23" fmla="*/ 9 h 109"/>
                  <a:gd name="T24" fmla="*/ 81 w 97"/>
                  <a:gd name="T25" fmla="*/ 9 h 109"/>
                  <a:gd name="T26" fmla="*/ 88 w 97"/>
                  <a:gd name="T27" fmla="*/ 8 h 109"/>
                  <a:gd name="T28" fmla="*/ 90 w 97"/>
                  <a:gd name="T29" fmla="*/ 8 h 109"/>
                  <a:gd name="T30" fmla="*/ 90 w 97"/>
                  <a:gd name="T31" fmla="*/ 8 h 109"/>
                  <a:gd name="T32" fmla="*/ 92 w 97"/>
                  <a:gd name="T33" fmla="*/ 8 h 109"/>
                  <a:gd name="T34" fmla="*/ 93 w 97"/>
                  <a:gd name="T35" fmla="*/ 9 h 109"/>
                  <a:gd name="T36" fmla="*/ 94 w 97"/>
                  <a:gd name="T37" fmla="*/ 16 h 109"/>
                  <a:gd name="T38" fmla="*/ 96 w 97"/>
                  <a:gd name="T39" fmla="*/ 39 h 109"/>
                  <a:gd name="T40" fmla="*/ 97 w 97"/>
                  <a:gd name="T41" fmla="*/ 72 h 109"/>
                  <a:gd name="T42" fmla="*/ 97 w 97"/>
                  <a:gd name="T43" fmla="*/ 72 h 109"/>
                  <a:gd name="T44" fmla="*/ 74 w 97"/>
                  <a:gd name="T45" fmla="*/ 92 h 109"/>
                  <a:gd name="T46" fmla="*/ 57 w 97"/>
                  <a:gd name="T47" fmla="*/ 103 h 109"/>
                  <a:gd name="T48" fmla="*/ 49 w 97"/>
                  <a:gd name="T49" fmla="*/ 107 h 109"/>
                  <a:gd name="T50" fmla="*/ 44 w 97"/>
                  <a:gd name="T51" fmla="*/ 109 h 109"/>
                  <a:gd name="T52" fmla="*/ 44 w 97"/>
                  <a:gd name="T53" fmla="*/ 109 h 109"/>
                  <a:gd name="T54" fmla="*/ 39 w 97"/>
                  <a:gd name="T55" fmla="*/ 107 h 109"/>
                  <a:gd name="T56" fmla="*/ 32 w 97"/>
                  <a:gd name="T57" fmla="*/ 105 h 109"/>
                  <a:gd name="T58" fmla="*/ 18 w 97"/>
                  <a:gd name="T59" fmla="*/ 96 h 109"/>
                  <a:gd name="T60" fmla="*/ 0 w 97"/>
                  <a:gd name="T61" fmla="*/ 83 h 109"/>
                  <a:gd name="T62" fmla="*/ 0 w 9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109">
                    <a:moveTo>
                      <a:pt x="0" y="83"/>
                    </a:moveTo>
                    <a:lnTo>
                      <a:pt x="0" y="83"/>
                    </a:lnTo>
                    <a:lnTo>
                      <a:pt x="0" y="45"/>
                    </a:lnTo>
                    <a:lnTo>
                      <a:pt x="0" y="3"/>
                    </a:lnTo>
                    <a:lnTo>
                      <a:pt x="0" y="3"/>
                    </a:lnTo>
                    <a:lnTo>
                      <a:pt x="1" y="1"/>
                    </a:lnTo>
                    <a:lnTo>
                      <a:pt x="2" y="0"/>
                    </a:lnTo>
                    <a:lnTo>
                      <a:pt x="12" y="3"/>
                    </a:lnTo>
                    <a:lnTo>
                      <a:pt x="22" y="5"/>
                    </a:lnTo>
                    <a:lnTo>
                      <a:pt x="33" y="6"/>
                    </a:lnTo>
                    <a:lnTo>
                      <a:pt x="33" y="6"/>
                    </a:lnTo>
                    <a:lnTo>
                      <a:pt x="65" y="9"/>
                    </a:lnTo>
                    <a:lnTo>
                      <a:pt x="81" y="9"/>
                    </a:lnTo>
                    <a:lnTo>
                      <a:pt x="88" y="8"/>
                    </a:lnTo>
                    <a:lnTo>
                      <a:pt x="90" y="8"/>
                    </a:lnTo>
                    <a:lnTo>
                      <a:pt x="90" y="8"/>
                    </a:lnTo>
                    <a:lnTo>
                      <a:pt x="92" y="8"/>
                    </a:lnTo>
                    <a:lnTo>
                      <a:pt x="93" y="9"/>
                    </a:lnTo>
                    <a:lnTo>
                      <a:pt x="94" y="16"/>
                    </a:lnTo>
                    <a:lnTo>
                      <a:pt x="96" y="39"/>
                    </a:lnTo>
                    <a:lnTo>
                      <a:pt x="97" y="72"/>
                    </a:lnTo>
                    <a:lnTo>
                      <a:pt x="97" y="72"/>
                    </a:lnTo>
                    <a:lnTo>
                      <a:pt x="74" y="92"/>
                    </a:lnTo>
                    <a:lnTo>
                      <a:pt x="57" y="103"/>
                    </a:lnTo>
                    <a:lnTo>
                      <a:pt x="49" y="107"/>
                    </a:lnTo>
                    <a:lnTo>
                      <a:pt x="44" y="109"/>
                    </a:lnTo>
                    <a:lnTo>
                      <a:pt x="44" y="109"/>
                    </a:lnTo>
                    <a:lnTo>
                      <a:pt x="39" y="107"/>
                    </a:lnTo>
                    <a:lnTo>
                      <a:pt x="32" y="105"/>
                    </a:lnTo>
                    <a:lnTo>
                      <a:pt x="18" y="96"/>
                    </a:lnTo>
                    <a:lnTo>
                      <a:pt x="0" y="83"/>
                    </a:lnTo>
                    <a:lnTo>
                      <a:pt x="0" y="83"/>
                    </a:lnTo>
                    <a:close/>
                  </a:path>
                </a:pathLst>
              </a:custGeom>
              <a:solidFill>
                <a:srgbClr val="8DC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7" name="Freeform 27"/>
              <p:cNvSpPr>
                <a:spLocks/>
              </p:cNvSpPr>
              <p:nvPr/>
            </p:nvSpPr>
            <p:spPr bwMode="auto">
              <a:xfrm>
                <a:off x="8752707" y="3824128"/>
                <a:ext cx="160569" cy="93315"/>
              </a:xfrm>
              <a:custGeom>
                <a:avLst/>
                <a:gdLst>
                  <a:gd name="T0" fmla="*/ 0 w 339"/>
                  <a:gd name="T1" fmla="*/ 139 h 249"/>
                  <a:gd name="T2" fmla="*/ 0 w 339"/>
                  <a:gd name="T3" fmla="*/ 139 h 249"/>
                  <a:gd name="T4" fmla="*/ 6 w 339"/>
                  <a:gd name="T5" fmla="*/ 145 h 249"/>
                  <a:gd name="T6" fmla="*/ 17 w 339"/>
                  <a:gd name="T7" fmla="*/ 158 h 249"/>
                  <a:gd name="T8" fmla="*/ 33 w 339"/>
                  <a:gd name="T9" fmla="*/ 172 h 249"/>
                  <a:gd name="T10" fmla="*/ 39 w 339"/>
                  <a:gd name="T11" fmla="*/ 177 h 249"/>
                  <a:gd name="T12" fmla="*/ 46 w 339"/>
                  <a:gd name="T13" fmla="*/ 180 h 249"/>
                  <a:gd name="T14" fmla="*/ 46 w 339"/>
                  <a:gd name="T15" fmla="*/ 180 h 249"/>
                  <a:gd name="T16" fmla="*/ 65 w 339"/>
                  <a:gd name="T17" fmla="*/ 185 h 249"/>
                  <a:gd name="T18" fmla="*/ 72 w 339"/>
                  <a:gd name="T19" fmla="*/ 188 h 249"/>
                  <a:gd name="T20" fmla="*/ 74 w 339"/>
                  <a:gd name="T21" fmla="*/ 190 h 249"/>
                  <a:gd name="T22" fmla="*/ 74 w 339"/>
                  <a:gd name="T23" fmla="*/ 190 h 249"/>
                  <a:gd name="T24" fmla="*/ 83 w 339"/>
                  <a:gd name="T25" fmla="*/ 234 h 249"/>
                  <a:gd name="T26" fmla="*/ 83 w 339"/>
                  <a:gd name="T27" fmla="*/ 234 h 249"/>
                  <a:gd name="T28" fmla="*/ 85 w 339"/>
                  <a:gd name="T29" fmla="*/ 236 h 249"/>
                  <a:gd name="T30" fmla="*/ 88 w 339"/>
                  <a:gd name="T31" fmla="*/ 236 h 249"/>
                  <a:gd name="T32" fmla="*/ 96 w 339"/>
                  <a:gd name="T33" fmla="*/ 234 h 249"/>
                  <a:gd name="T34" fmla="*/ 106 w 339"/>
                  <a:gd name="T35" fmla="*/ 232 h 249"/>
                  <a:gd name="T36" fmla="*/ 112 w 339"/>
                  <a:gd name="T37" fmla="*/ 229 h 249"/>
                  <a:gd name="T38" fmla="*/ 112 w 339"/>
                  <a:gd name="T39" fmla="*/ 229 h 249"/>
                  <a:gd name="T40" fmla="*/ 113 w 339"/>
                  <a:gd name="T41" fmla="*/ 228 h 249"/>
                  <a:gd name="T42" fmla="*/ 117 w 339"/>
                  <a:gd name="T43" fmla="*/ 229 h 249"/>
                  <a:gd name="T44" fmla="*/ 126 w 339"/>
                  <a:gd name="T45" fmla="*/ 234 h 249"/>
                  <a:gd name="T46" fmla="*/ 135 w 339"/>
                  <a:gd name="T47" fmla="*/ 240 h 249"/>
                  <a:gd name="T48" fmla="*/ 141 w 339"/>
                  <a:gd name="T49" fmla="*/ 246 h 249"/>
                  <a:gd name="T50" fmla="*/ 141 w 339"/>
                  <a:gd name="T51" fmla="*/ 246 h 249"/>
                  <a:gd name="T52" fmla="*/ 144 w 339"/>
                  <a:gd name="T53" fmla="*/ 247 h 249"/>
                  <a:gd name="T54" fmla="*/ 149 w 339"/>
                  <a:gd name="T55" fmla="*/ 249 h 249"/>
                  <a:gd name="T56" fmla="*/ 157 w 339"/>
                  <a:gd name="T57" fmla="*/ 247 h 249"/>
                  <a:gd name="T58" fmla="*/ 165 w 339"/>
                  <a:gd name="T59" fmla="*/ 246 h 249"/>
                  <a:gd name="T60" fmla="*/ 174 w 339"/>
                  <a:gd name="T61" fmla="*/ 241 h 249"/>
                  <a:gd name="T62" fmla="*/ 183 w 339"/>
                  <a:gd name="T63" fmla="*/ 234 h 249"/>
                  <a:gd name="T64" fmla="*/ 191 w 339"/>
                  <a:gd name="T65" fmla="*/ 225 h 249"/>
                  <a:gd name="T66" fmla="*/ 198 w 339"/>
                  <a:gd name="T67" fmla="*/ 212 h 249"/>
                  <a:gd name="T68" fmla="*/ 198 w 339"/>
                  <a:gd name="T69" fmla="*/ 212 h 249"/>
                  <a:gd name="T70" fmla="*/ 201 w 339"/>
                  <a:gd name="T71" fmla="*/ 206 h 249"/>
                  <a:gd name="T72" fmla="*/ 205 w 339"/>
                  <a:gd name="T73" fmla="*/ 201 h 249"/>
                  <a:gd name="T74" fmla="*/ 209 w 339"/>
                  <a:gd name="T75" fmla="*/ 197 h 249"/>
                  <a:gd name="T76" fmla="*/ 214 w 339"/>
                  <a:gd name="T77" fmla="*/ 193 h 249"/>
                  <a:gd name="T78" fmla="*/ 218 w 339"/>
                  <a:gd name="T79" fmla="*/ 192 h 249"/>
                  <a:gd name="T80" fmla="*/ 222 w 339"/>
                  <a:gd name="T81" fmla="*/ 190 h 249"/>
                  <a:gd name="T82" fmla="*/ 231 w 339"/>
                  <a:gd name="T83" fmla="*/ 189 h 249"/>
                  <a:gd name="T84" fmla="*/ 238 w 339"/>
                  <a:gd name="T85" fmla="*/ 189 h 249"/>
                  <a:gd name="T86" fmla="*/ 245 w 339"/>
                  <a:gd name="T87" fmla="*/ 192 h 249"/>
                  <a:gd name="T88" fmla="*/ 250 w 339"/>
                  <a:gd name="T89" fmla="*/ 193 h 249"/>
                  <a:gd name="T90" fmla="*/ 320 w 339"/>
                  <a:gd name="T91" fmla="*/ 135 h 249"/>
                  <a:gd name="T92" fmla="*/ 339 w 339"/>
                  <a:gd name="T93" fmla="*/ 88 h 249"/>
                  <a:gd name="T94" fmla="*/ 321 w 339"/>
                  <a:gd name="T95" fmla="*/ 62 h 249"/>
                  <a:gd name="T96" fmla="*/ 321 w 339"/>
                  <a:gd name="T97" fmla="*/ 62 h 249"/>
                  <a:gd name="T98" fmla="*/ 290 w 339"/>
                  <a:gd name="T99" fmla="*/ 57 h 249"/>
                  <a:gd name="T100" fmla="*/ 266 w 339"/>
                  <a:gd name="T101" fmla="*/ 51 h 249"/>
                  <a:gd name="T102" fmla="*/ 256 w 339"/>
                  <a:gd name="T103" fmla="*/ 48 h 249"/>
                  <a:gd name="T104" fmla="*/ 250 w 339"/>
                  <a:gd name="T105" fmla="*/ 46 h 249"/>
                  <a:gd name="T106" fmla="*/ 250 w 339"/>
                  <a:gd name="T107" fmla="*/ 46 h 249"/>
                  <a:gd name="T108" fmla="*/ 170 w 339"/>
                  <a:gd name="T109" fmla="*/ 0 h 249"/>
                  <a:gd name="T110" fmla="*/ 170 w 339"/>
                  <a:gd name="T111" fmla="*/ 0 h 249"/>
                  <a:gd name="T112" fmla="*/ 153 w 339"/>
                  <a:gd name="T113" fmla="*/ 2 h 249"/>
                  <a:gd name="T114" fmla="*/ 132 w 339"/>
                  <a:gd name="T115" fmla="*/ 5 h 249"/>
                  <a:gd name="T116" fmla="*/ 85 w 339"/>
                  <a:gd name="T117" fmla="*/ 16 h 249"/>
                  <a:gd name="T118" fmla="*/ 26 w 339"/>
                  <a:gd name="T119" fmla="*/ 30 h 249"/>
                  <a:gd name="T120" fmla="*/ 7 w 339"/>
                  <a:gd name="T121" fmla="*/ 108 h 249"/>
                  <a:gd name="T122" fmla="*/ 0 w 339"/>
                  <a:gd name="T123" fmla="*/ 13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9" h="249">
                    <a:moveTo>
                      <a:pt x="0" y="139"/>
                    </a:moveTo>
                    <a:lnTo>
                      <a:pt x="0" y="139"/>
                    </a:lnTo>
                    <a:lnTo>
                      <a:pt x="6" y="145"/>
                    </a:lnTo>
                    <a:lnTo>
                      <a:pt x="17" y="158"/>
                    </a:lnTo>
                    <a:lnTo>
                      <a:pt x="33" y="172"/>
                    </a:lnTo>
                    <a:lnTo>
                      <a:pt x="39" y="177"/>
                    </a:lnTo>
                    <a:lnTo>
                      <a:pt x="46" y="180"/>
                    </a:lnTo>
                    <a:lnTo>
                      <a:pt x="46" y="180"/>
                    </a:lnTo>
                    <a:lnTo>
                      <a:pt x="65" y="185"/>
                    </a:lnTo>
                    <a:lnTo>
                      <a:pt x="72" y="188"/>
                    </a:lnTo>
                    <a:lnTo>
                      <a:pt x="74" y="190"/>
                    </a:lnTo>
                    <a:lnTo>
                      <a:pt x="74" y="190"/>
                    </a:lnTo>
                    <a:lnTo>
                      <a:pt x="83" y="234"/>
                    </a:lnTo>
                    <a:lnTo>
                      <a:pt x="83" y="234"/>
                    </a:lnTo>
                    <a:lnTo>
                      <a:pt x="85" y="236"/>
                    </a:lnTo>
                    <a:lnTo>
                      <a:pt x="88" y="236"/>
                    </a:lnTo>
                    <a:lnTo>
                      <a:pt x="96" y="234"/>
                    </a:lnTo>
                    <a:lnTo>
                      <a:pt x="106" y="232"/>
                    </a:lnTo>
                    <a:lnTo>
                      <a:pt x="112" y="229"/>
                    </a:lnTo>
                    <a:lnTo>
                      <a:pt x="112" y="229"/>
                    </a:lnTo>
                    <a:lnTo>
                      <a:pt x="113" y="228"/>
                    </a:lnTo>
                    <a:lnTo>
                      <a:pt x="117" y="229"/>
                    </a:lnTo>
                    <a:lnTo>
                      <a:pt x="126" y="234"/>
                    </a:lnTo>
                    <a:lnTo>
                      <a:pt x="135" y="240"/>
                    </a:lnTo>
                    <a:lnTo>
                      <a:pt x="141" y="246"/>
                    </a:lnTo>
                    <a:lnTo>
                      <a:pt x="141" y="246"/>
                    </a:lnTo>
                    <a:lnTo>
                      <a:pt x="144" y="247"/>
                    </a:lnTo>
                    <a:lnTo>
                      <a:pt x="149" y="249"/>
                    </a:lnTo>
                    <a:lnTo>
                      <a:pt x="157" y="247"/>
                    </a:lnTo>
                    <a:lnTo>
                      <a:pt x="165" y="246"/>
                    </a:lnTo>
                    <a:lnTo>
                      <a:pt x="174" y="241"/>
                    </a:lnTo>
                    <a:lnTo>
                      <a:pt x="183" y="234"/>
                    </a:lnTo>
                    <a:lnTo>
                      <a:pt x="191" y="225"/>
                    </a:lnTo>
                    <a:lnTo>
                      <a:pt x="198" y="212"/>
                    </a:lnTo>
                    <a:lnTo>
                      <a:pt x="198" y="212"/>
                    </a:lnTo>
                    <a:lnTo>
                      <a:pt x="201" y="206"/>
                    </a:lnTo>
                    <a:lnTo>
                      <a:pt x="205" y="201"/>
                    </a:lnTo>
                    <a:lnTo>
                      <a:pt x="209" y="197"/>
                    </a:lnTo>
                    <a:lnTo>
                      <a:pt x="214" y="193"/>
                    </a:lnTo>
                    <a:lnTo>
                      <a:pt x="218" y="192"/>
                    </a:lnTo>
                    <a:lnTo>
                      <a:pt x="222" y="190"/>
                    </a:lnTo>
                    <a:lnTo>
                      <a:pt x="231" y="189"/>
                    </a:lnTo>
                    <a:lnTo>
                      <a:pt x="238" y="189"/>
                    </a:lnTo>
                    <a:lnTo>
                      <a:pt x="245" y="192"/>
                    </a:lnTo>
                    <a:lnTo>
                      <a:pt x="250" y="193"/>
                    </a:lnTo>
                    <a:lnTo>
                      <a:pt x="320" y="135"/>
                    </a:lnTo>
                    <a:lnTo>
                      <a:pt x="339" y="88"/>
                    </a:lnTo>
                    <a:lnTo>
                      <a:pt x="321" y="62"/>
                    </a:lnTo>
                    <a:lnTo>
                      <a:pt x="321" y="62"/>
                    </a:lnTo>
                    <a:lnTo>
                      <a:pt x="290" y="57"/>
                    </a:lnTo>
                    <a:lnTo>
                      <a:pt x="266" y="51"/>
                    </a:lnTo>
                    <a:lnTo>
                      <a:pt x="256" y="48"/>
                    </a:lnTo>
                    <a:lnTo>
                      <a:pt x="250" y="46"/>
                    </a:lnTo>
                    <a:lnTo>
                      <a:pt x="250" y="46"/>
                    </a:lnTo>
                    <a:lnTo>
                      <a:pt x="170" y="0"/>
                    </a:lnTo>
                    <a:lnTo>
                      <a:pt x="170" y="0"/>
                    </a:lnTo>
                    <a:lnTo>
                      <a:pt x="153" y="2"/>
                    </a:lnTo>
                    <a:lnTo>
                      <a:pt x="132" y="5"/>
                    </a:lnTo>
                    <a:lnTo>
                      <a:pt x="85" y="16"/>
                    </a:lnTo>
                    <a:lnTo>
                      <a:pt x="26" y="30"/>
                    </a:lnTo>
                    <a:lnTo>
                      <a:pt x="7" y="108"/>
                    </a:lnTo>
                    <a:lnTo>
                      <a:pt x="0" y="139"/>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8" name="Freeform 32"/>
              <p:cNvSpPr>
                <a:spLocks noEditPoints="1"/>
              </p:cNvSpPr>
              <p:nvPr/>
            </p:nvSpPr>
            <p:spPr bwMode="auto">
              <a:xfrm>
                <a:off x="8729466" y="3878008"/>
                <a:ext cx="424870" cy="703048"/>
              </a:xfrm>
              <a:custGeom>
                <a:avLst/>
                <a:gdLst>
                  <a:gd name="T0" fmla="*/ 878 w 897"/>
                  <a:gd name="T1" fmla="*/ 1104 h 1876"/>
                  <a:gd name="T2" fmla="*/ 714 w 897"/>
                  <a:gd name="T3" fmla="*/ 1069 h 1876"/>
                  <a:gd name="T4" fmla="*/ 693 w 897"/>
                  <a:gd name="T5" fmla="*/ 1026 h 1876"/>
                  <a:gd name="T6" fmla="*/ 584 w 897"/>
                  <a:gd name="T7" fmla="*/ 1028 h 1876"/>
                  <a:gd name="T8" fmla="*/ 557 w 897"/>
                  <a:gd name="T9" fmla="*/ 1066 h 1876"/>
                  <a:gd name="T10" fmla="*/ 476 w 897"/>
                  <a:gd name="T11" fmla="*/ 1098 h 1876"/>
                  <a:gd name="T12" fmla="*/ 507 w 897"/>
                  <a:gd name="T13" fmla="*/ 982 h 1876"/>
                  <a:gd name="T14" fmla="*/ 613 w 897"/>
                  <a:gd name="T15" fmla="*/ 927 h 1876"/>
                  <a:gd name="T16" fmla="*/ 679 w 897"/>
                  <a:gd name="T17" fmla="*/ 883 h 1876"/>
                  <a:gd name="T18" fmla="*/ 701 w 897"/>
                  <a:gd name="T19" fmla="*/ 863 h 1876"/>
                  <a:gd name="T20" fmla="*/ 689 w 897"/>
                  <a:gd name="T21" fmla="*/ 719 h 1876"/>
                  <a:gd name="T22" fmla="*/ 672 w 897"/>
                  <a:gd name="T23" fmla="*/ 486 h 1876"/>
                  <a:gd name="T24" fmla="*/ 675 w 897"/>
                  <a:gd name="T25" fmla="*/ 380 h 1876"/>
                  <a:gd name="T26" fmla="*/ 625 w 897"/>
                  <a:gd name="T27" fmla="*/ 164 h 1876"/>
                  <a:gd name="T28" fmla="*/ 577 w 897"/>
                  <a:gd name="T29" fmla="*/ 104 h 1876"/>
                  <a:gd name="T30" fmla="*/ 473 w 897"/>
                  <a:gd name="T31" fmla="*/ 68 h 1876"/>
                  <a:gd name="T32" fmla="*/ 416 w 897"/>
                  <a:gd name="T33" fmla="*/ 18 h 1876"/>
                  <a:gd name="T34" fmla="*/ 366 w 897"/>
                  <a:gd name="T35" fmla="*/ 1 h 1876"/>
                  <a:gd name="T36" fmla="*/ 361 w 897"/>
                  <a:gd name="T37" fmla="*/ 24 h 1876"/>
                  <a:gd name="T38" fmla="*/ 372 w 897"/>
                  <a:gd name="T39" fmla="*/ 55 h 1876"/>
                  <a:gd name="T40" fmla="*/ 295 w 897"/>
                  <a:gd name="T41" fmla="*/ 156 h 1876"/>
                  <a:gd name="T42" fmla="*/ 261 w 897"/>
                  <a:gd name="T43" fmla="*/ 227 h 1876"/>
                  <a:gd name="T44" fmla="*/ 222 w 897"/>
                  <a:gd name="T45" fmla="*/ 337 h 1876"/>
                  <a:gd name="T46" fmla="*/ 169 w 897"/>
                  <a:gd name="T47" fmla="*/ 338 h 1876"/>
                  <a:gd name="T48" fmla="*/ 127 w 897"/>
                  <a:gd name="T49" fmla="*/ 398 h 1876"/>
                  <a:gd name="T50" fmla="*/ 105 w 897"/>
                  <a:gd name="T51" fmla="*/ 470 h 1876"/>
                  <a:gd name="T52" fmla="*/ 151 w 897"/>
                  <a:gd name="T53" fmla="*/ 566 h 1876"/>
                  <a:gd name="T54" fmla="*/ 191 w 897"/>
                  <a:gd name="T55" fmla="*/ 563 h 1876"/>
                  <a:gd name="T56" fmla="*/ 202 w 897"/>
                  <a:gd name="T57" fmla="*/ 623 h 1876"/>
                  <a:gd name="T58" fmla="*/ 89 w 897"/>
                  <a:gd name="T59" fmla="*/ 928 h 1876"/>
                  <a:gd name="T60" fmla="*/ 89 w 897"/>
                  <a:gd name="T61" fmla="*/ 966 h 1876"/>
                  <a:gd name="T62" fmla="*/ 67 w 897"/>
                  <a:gd name="T63" fmla="*/ 1201 h 1876"/>
                  <a:gd name="T64" fmla="*/ 122 w 897"/>
                  <a:gd name="T65" fmla="*/ 1551 h 1876"/>
                  <a:gd name="T66" fmla="*/ 171 w 897"/>
                  <a:gd name="T67" fmla="*/ 1732 h 1876"/>
                  <a:gd name="T68" fmla="*/ 154 w 897"/>
                  <a:gd name="T69" fmla="*/ 1774 h 1876"/>
                  <a:gd name="T70" fmla="*/ 74 w 897"/>
                  <a:gd name="T71" fmla="*/ 1804 h 1876"/>
                  <a:gd name="T72" fmla="*/ 16 w 897"/>
                  <a:gd name="T73" fmla="*/ 1813 h 1876"/>
                  <a:gd name="T74" fmla="*/ 3 w 897"/>
                  <a:gd name="T75" fmla="*/ 1840 h 1876"/>
                  <a:gd name="T76" fmla="*/ 100 w 897"/>
                  <a:gd name="T77" fmla="*/ 1857 h 1876"/>
                  <a:gd name="T78" fmla="*/ 246 w 897"/>
                  <a:gd name="T79" fmla="*/ 1841 h 1876"/>
                  <a:gd name="T80" fmla="*/ 262 w 897"/>
                  <a:gd name="T81" fmla="*/ 1862 h 1876"/>
                  <a:gd name="T82" fmla="*/ 383 w 897"/>
                  <a:gd name="T83" fmla="*/ 1876 h 1876"/>
                  <a:gd name="T84" fmla="*/ 546 w 897"/>
                  <a:gd name="T85" fmla="*/ 1802 h 1876"/>
                  <a:gd name="T86" fmla="*/ 531 w 897"/>
                  <a:gd name="T87" fmla="*/ 1740 h 1876"/>
                  <a:gd name="T88" fmla="*/ 581 w 897"/>
                  <a:gd name="T89" fmla="*/ 1473 h 1876"/>
                  <a:gd name="T90" fmla="*/ 896 w 897"/>
                  <a:gd name="T91" fmla="*/ 1453 h 1876"/>
                  <a:gd name="T92" fmla="*/ 387 w 897"/>
                  <a:gd name="T93" fmla="*/ 1792 h 1876"/>
                  <a:gd name="T94" fmla="*/ 365 w 897"/>
                  <a:gd name="T95" fmla="*/ 1754 h 1876"/>
                  <a:gd name="T96" fmla="*/ 336 w 897"/>
                  <a:gd name="T97" fmla="*/ 1646 h 1876"/>
                  <a:gd name="T98" fmla="*/ 288 w 897"/>
                  <a:gd name="T99" fmla="*/ 1363 h 1876"/>
                  <a:gd name="T100" fmla="*/ 274 w 897"/>
                  <a:gd name="T101" fmla="*/ 1273 h 1876"/>
                  <a:gd name="T102" fmla="*/ 275 w 897"/>
                  <a:gd name="T103" fmla="*/ 1180 h 1876"/>
                  <a:gd name="T104" fmla="*/ 313 w 897"/>
                  <a:gd name="T105" fmla="*/ 1289 h 1876"/>
                  <a:gd name="T106" fmla="*/ 381 w 897"/>
                  <a:gd name="T107" fmla="*/ 1664 h 1876"/>
                  <a:gd name="T108" fmla="*/ 392 w 897"/>
                  <a:gd name="T109" fmla="*/ 1779 h 1876"/>
                  <a:gd name="T110" fmla="*/ 581 w 897"/>
                  <a:gd name="T111" fmla="*/ 1088 h 1876"/>
                  <a:gd name="T112" fmla="*/ 605 w 897"/>
                  <a:gd name="T113" fmla="*/ 1046 h 1876"/>
                  <a:gd name="T114" fmla="*/ 690 w 897"/>
                  <a:gd name="T115" fmla="*/ 1055 h 1876"/>
                  <a:gd name="T116" fmla="*/ 690 w 897"/>
                  <a:gd name="T117" fmla="*/ 1088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7" h="1876">
                    <a:moveTo>
                      <a:pt x="892" y="1144"/>
                    </a:moveTo>
                    <a:lnTo>
                      <a:pt x="892" y="1144"/>
                    </a:lnTo>
                    <a:lnTo>
                      <a:pt x="891" y="1132"/>
                    </a:lnTo>
                    <a:lnTo>
                      <a:pt x="890" y="1125"/>
                    </a:lnTo>
                    <a:lnTo>
                      <a:pt x="887" y="1117"/>
                    </a:lnTo>
                    <a:lnTo>
                      <a:pt x="883" y="1110"/>
                    </a:lnTo>
                    <a:lnTo>
                      <a:pt x="878" y="1104"/>
                    </a:lnTo>
                    <a:lnTo>
                      <a:pt x="872" y="1100"/>
                    </a:lnTo>
                    <a:lnTo>
                      <a:pt x="864" y="1098"/>
                    </a:lnTo>
                    <a:lnTo>
                      <a:pt x="864" y="1098"/>
                    </a:lnTo>
                    <a:lnTo>
                      <a:pt x="715" y="1087"/>
                    </a:lnTo>
                    <a:lnTo>
                      <a:pt x="715" y="1087"/>
                    </a:lnTo>
                    <a:lnTo>
                      <a:pt x="715" y="1082"/>
                    </a:lnTo>
                    <a:lnTo>
                      <a:pt x="714" y="1069"/>
                    </a:lnTo>
                    <a:lnTo>
                      <a:pt x="712" y="1060"/>
                    </a:lnTo>
                    <a:lnTo>
                      <a:pt x="710" y="1051"/>
                    </a:lnTo>
                    <a:lnTo>
                      <a:pt x="706" y="1042"/>
                    </a:lnTo>
                    <a:lnTo>
                      <a:pt x="702" y="1033"/>
                    </a:lnTo>
                    <a:lnTo>
                      <a:pt x="702" y="1033"/>
                    </a:lnTo>
                    <a:lnTo>
                      <a:pt x="698" y="1029"/>
                    </a:lnTo>
                    <a:lnTo>
                      <a:pt x="693" y="1026"/>
                    </a:lnTo>
                    <a:lnTo>
                      <a:pt x="687" y="1024"/>
                    </a:lnTo>
                    <a:lnTo>
                      <a:pt x="679" y="1021"/>
                    </a:lnTo>
                    <a:lnTo>
                      <a:pt x="659" y="1019"/>
                    </a:lnTo>
                    <a:lnTo>
                      <a:pt x="640" y="1019"/>
                    </a:lnTo>
                    <a:lnTo>
                      <a:pt x="619" y="1020"/>
                    </a:lnTo>
                    <a:lnTo>
                      <a:pt x="600" y="1024"/>
                    </a:lnTo>
                    <a:lnTo>
                      <a:pt x="584" y="1028"/>
                    </a:lnTo>
                    <a:lnTo>
                      <a:pt x="579" y="1030"/>
                    </a:lnTo>
                    <a:lnTo>
                      <a:pt x="575" y="1033"/>
                    </a:lnTo>
                    <a:lnTo>
                      <a:pt x="575" y="1033"/>
                    </a:lnTo>
                    <a:lnTo>
                      <a:pt x="569" y="1039"/>
                    </a:lnTo>
                    <a:lnTo>
                      <a:pt x="564" y="1047"/>
                    </a:lnTo>
                    <a:lnTo>
                      <a:pt x="560" y="1056"/>
                    </a:lnTo>
                    <a:lnTo>
                      <a:pt x="557" y="1066"/>
                    </a:lnTo>
                    <a:lnTo>
                      <a:pt x="553" y="1082"/>
                    </a:lnTo>
                    <a:lnTo>
                      <a:pt x="553" y="1088"/>
                    </a:lnTo>
                    <a:lnTo>
                      <a:pt x="553" y="1088"/>
                    </a:lnTo>
                    <a:lnTo>
                      <a:pt x="531" y="1090"/>
                    </a:lnTo>
                    <a:lnTo>
                      <a:pt x="506" y="1094"/>
                    </a:lnTo>
                    <a:lnTo>
                      <a:pt x="476" y="1098"/>
                    </a:lnTo>
                    <a:lnTo>
                      <a:pt x="476" y="1098"/>
                    </a:lnTo>
                    <a:lnTo>
                      <a:pt x="481" y="1059"/>
                    </a:lnTo>
                    <a:lnTo>
                      <a:pt x="486" y="1032"/>
                    </a:lnTo>
                    <a:lnTo>
                      <a:pt x="487" y="1021"/>
                    </a:lnTo>
                    <a:lnTo>
                      <a:pt x="490" y="1016"/>
                    </a:lnTo>
                    <a:lnTo>
                      <a:pt x="490" y="1016"/>
                    </a:lnTo>
                    <a:lnTo>
                      <a:pt x="495" y="1003"/>
                    </a:lnTo>
                    <a:lnTo>
                      <a:pt x="507" y="982"/>
                    </a:lnTo>
                    <a:lnTo>
                      <a:pt x="513" y="972"/>
                    </a:lnTo>
                    <a:lnTo>
                      <a:pt x="520" y="962"/>
                    </a:lnTo>
                    <a:lnTo>
                      <a:pt x="526" y="954"/>
                    </a:lnTo>
                    <a:lnTo>
                      <a:pt x="530" y="951"/>
                    </a:lnTo>
                    <a:lnTo>
                      <a:pt x="534" y="950"/>
                    </a:lnTo>
                    <a:lnTo>
                      <a:pt x="534" y="950"/>
                    </a:lnTo>
                    <a:lnTo>
                      <a:pt x="613" y="927"/>
                    </a:lnTo>
                    <a:lnTo>
                      <a:pt x="658" y="913"/>
                    </a:lnTo>
                    <a:lnTo>
                      <a:pt x="672" y="907"/>
                    </a:lnTo>
                    <a:lnTo>
                      <a:pt x="676" y="906"/>
                    </a:lnTo>
                    <a:lnTo>
                      <a:pt x="679" y="905"/>
                    </a:lnTo>
                    <a:lnTo>
                      <a:pt x="679" y="905"/>
                    </a:lnTo>
                    <a:lnTo>
                      <a:pt x="679" y="896"/>
                    </a:lnTo>
                    <a:lnTo>
                      <a:pt x="679" y="883"/>
                    </a:lnTo>
                    <a:lnTo>
                      <a:pt x="679" y="870"/>
                    </a:lnTo>
                    <a:lnTo>
                      <a:pt x="679" y="862"/>
                    </a:lnTo>
                    <a:lnTo>
                      <a:pt x="679" y="862"/>
                    </a:lnTo>
                    <a:lnTo>
                      <a:pt x="680" y="861"/>
                    </a:lnTo>
                    <a:lnTo>
                      <a:pt x="683" y="861"/>
                    </a:lnTo>
                    <a:lnTo>
                      <a:pt x="690" y="861"/>
                    </a:lnTo>
                    <a:lnTo>
                      <a:pt x="701" y="863"/>
                    </a:lnTo>
                    <a:lnTo>
                      <a:pt x="701" y="863"/>
                    </a:lnTo>
                    <a:lnTo>
                      <a:pt x="701" y="856"/>
                    </a:lnTo>
                    <a:lnTo>
                      <a:pt x="702" y="847"/>
                    </a:lnTo>
                    <a:lnTo>
                      <a:pt x="701" y="834"/>
                    </a:lnTo>
                    <a:lnTo>
                      <a:pt x="701" y="834"/>
                    </a:lnTo>
                    <a:lnTo>
                      <a:pt x="693" y="763"/>
                    </a:lnTo>
                    <a:lnTo>
                      <a:pt x="689" y="719"/>
                    </a:lnTo>
                    <a:lnTo>
                      <a:pt x="688" y="689"/>
                    </a:lnTo>
                    <a:lnTo>
                      <a:pt x="688" y="689"/>
                    </a:lnTo>
                    <a:lnTo>
                      <a:pt x="685" y="601"/>
                    </a:lnTo>
                    <a:lnTo>
                      <a:pt x="683" y="549"/>
                    </a:lnTo>
                    <a:lnTo>
                      <a:pt x="681" y="522"/>
                    </a:lnTo>
                    <a:lnTo>
                      <a:pt x="681" y="522"/>
                    </a:lnTo>
                    <a:lnTo>
                      <a:pt x="672" y="486"/>
                    </a:lnTo>
                    <a:lnTo>
                      <a:pt x="669" y="466"/>
                    </a:lnTo>
                    <a:lnTo>
                      <a:pt x="667" y="454"/>
                    </a:lnTo>
                    <a:lnTo>
                      <a:pt x="667" y="454"/>
                    </a:lnTo>
                    <a:lnTo>
                      <a:pt x="671" y="425"/>
                    </a:lnTo>
                    <a:lnTo>
                      <a:pt x="674" y="403"/>
                    </a:lnTo>
                    <a:lnTo>
                      <a:pt x="675" y="380"/>
                    </a:lnTo>
                    <a:lnTo>
                      <a:pt x="675" y="380"/>
                    </a:lnTo>
                    <a:lnTo>
                      <a:pt x="674" y="364"/>
                    </a:lnTo>
                    <a:lnTo>
                      <a:pt x="670" y="342"/>
                    </a:lnTo>
                    <a:lnTo>
                      <a:pt x="659" y="289"/>
                    </a:lnTo>
                    <a:lnTo>
                      <a:pt x="643" y="214"/>
                    </a:lnTo>
                    <a:lnTo>
                      <a:pt x="643" y="214"/>
                    </a:lnTo>
                    <a:lnTo>
                      <a:pt x="636" y="195"/>
                    </a:lnTo>
                    <a:lnTo>
                      <a:pt x="625" y="164"/>
                    </a:lnTo>
                    <a:lnTo>
                      <a:pt x="618" y="148"/>
                    </a:lnTo>
                    <a:lnTo>
                      <a:pt x="610" y="133"/>
                    </a:lnTo>
                    <a:lnTo>
                      <a:pt x="604" y="123"/>
                    </a:lnTo>
                    <a:lnTo>
                      <a:pt x="597" y="115"/>
                    </a:lnTo>
                    <a:lnTo>
                      <a:pt x="597" y="115"/>
                    </a:lnTo>
                    <a:lnTo>
                      <a:pt x="590" y="110"/>
                    </a:lnTo>
                    <a:lnTo>
                      <a:pt x="577" y="104"/>
                    </a:lnTo>
                    <a:lnTo>
                      <a:pt x="546" y="91"/>
                    </a:lnTo>
                    <a:lnTo>
                      <a:pt x="513" y="80"/>
                    </a:lnTo>
                    <a:lnTo>
                      <a:pt x="499" y="76"/>
                    </a:lnTo>
                    <a:lnTo>
                      <a:pt x="489" y="73"/>
                    </a:lnTo>
                    <a:lnTo>
                      <a:pt x="489" y="73"/>
                    </a:lnTo>
                    <a:lnTo>
                      <a:pt x="481" y="72"/>
                    </a:lnTo>
                    <a:lnTo>
                      <a:pt x="473" y="68"/>
                    </a:lnTo>
                    <a:lnTo>
                      <a:pt x="464" y="64"/>
                    </a:lnTo>
                    <a:lnTo>
                      <a:pt x="458" y="59"/>
                    </a:lnTo>
                    <a:lnTo>
                      <a:pt x="445" y="48"/>
                    </a:lnTo>
                    <a:lnTo>
                      <a:pt x="437" y="38"/>
                    </a:lnTo>
                    <a:lnTo>
                      <a:pt x="437" y="38"/>
                    </a:lnTo>
                    <a:lnTo>
                      <a:pt x="429" y="29"/>
                    </a:lnTo>
                    <a:lnTo>
                      <a:pt x="416" y="18"/>
                    </a:lnTo>
                    <a:lnTo>
                      <a:pt x="410" y="11"/>
                    </a:lnTo>
                    <a:lnTo>
                      <a:pt x="402" y="6"/>
                    </a:lnTo>
                    <a:lnTo>
                      <a:pt x="394" y="2"/>
                    </a:lnTo>
                    <a:lnTo>
                      <a:pt x="385" y="1"/>
                    </a:lnTo>
                    <a:lnTo>
                      <a:pt x="385" y="1"/>
                    </a:lnTo>
                    <a:lnTo>
                      <a:pt x="376" y="0"/>
                    </a:lnTo>
                    <a:lnTo>
                      <a:pt x="366" y="1"/>
                    </a:lnTo>
                    <a:lnTo>
                      <a:pt x="344" y="6"/>
                    </a:lnTo>
                    <a:lnTo>
                      <a:pt x="326" y="11"/>
                    </a:lnTo>
                    <a:lnTo>
                      <a:pt x="318" y="14"/>
                    </a:lnTo>
                    <a:lnTo>
                      <a:pt x="318" y="14"/>
                    </a:lnTo>
                    <a:lnTo>
                      <a:pt x="328" y="15"/>
                    </a:lnTo>
                    <a:lnTo>
                      <a:pt x="349" y="20"/>
                    </a:lnTo>
                    <a:lnTo>
                      <a:pt x="361" y="24"/>
                    </a:lnTo>
                    <a:lnTo>
                      <a:pt x="371" y="28"/>
                    </a:lnTo>
                    <a:lnTo>
                      <a:pt x="378" y="33"/>
                    </a:lnTo>
                    <a:lnTo>
                      <a:pt x="380" y="36"/>
                    </a:lnTo>
                    <a:lnTo>
                      <a:pt x="380" y="38"/>
                    </a:lnTo>
                    <a:lnTo>
                      <a:pt x="380" y="38"/>
                    </a:lnTo>
                    <a:lnTo>
                      <a:pt x="379" y="45"/>
                    </a:lnTo>
                    <a:lnTo>
                      <a:pt x="372" y="55"/>
                    </a:lnTo>
                    <a:lnTo>
                      <a:pt x="365" y="68"/>
                    </a:lnTo>
                    <a:lnTo>
                      <a:pt x="356" y="81"/>
                    </a:lnTo>
                    <a:lnTo>
                      <a:pt x="334" y="108"/>
                    </a:lnTo>
                    <a:lnTo>
                      <a:pt x="313" y="133"/>
                    </a:lnTo>
                    <a:lnTo>
                      <a:pt x="313" y="133"/>
                    </a:lnTo>
                    <a:lnTo>
                      <a:pt x="304" y="143"/>
                    </a:lnTo>
                    <a:lnTo>
                      <a:pt x="295" y="156"/>
                    </a:lnTo>
                    <a:lnTo>
                      <a:pt x="286" y="170"/>
                    </a:lnTo>
                    <a:lnTo>
                      <a:pt x="278" y="185"/>
                    </a:lnTo>
                    <a:lnTo>
                      <a:pt x="272" y="198"/>
                    </a:lnTo>
                    <a:lnTo>
                      <a:pt x="266" y="210"/>
                    </a:lnTo>
                    <a:lnTo>
                      <a:pt x="262" y="219"/>
                    </a:lnTo>
                    <a:lnTo>
                      <a:pt x="261" y="227"/>
                    </a:lnTo>
                    <a:lnTo>
                      <a:pt x="261" y="227"/>
                    </a:lnTo>
                    <a:lnTo>
                      <a:pt x="260" y="245"/>
                    </a:lnTo>
                    <a:lnTo>
                      <a:pt x="257" y="275"/>
                    </a:lnTo>
                    <a:lnTo>
                      <a:pt x="253" y="314"/>
                    </a:lnTo>
                    <a:lnTo>
                      <a:pt x="253" y="314"/>
                    </a:lnTo>
                    <a:lnTo>
                      <a:pt x="247" y="319"/>
                    </a:lnTo>
                    <a:lnTo>
                      <a:pt x="231" y="331"/>
                    </a:lnTo>
                    <a:lnTo>
                      <a:pt x="222" y="337"/>
                    </a:lnTo>
                    <a:lnTo>
                      <a:pt x="213" y="342"/>
                    </a:lnTo>
                    <a:lnTo>
                      <a:pt x="203" y="346"/>
                    </a:lnTo>
                    <a:lnTo>
                      <a:pt x="194" y="348"/>
                    </a:lnTo>
                    <a:lnTo>
                      <a:pt x="194" y="348"/>
                    </a:lnTo>
                    <a:lnTo>
                      <a:pt x="186" y="346"/>
                    </a:lnTo>
                    <a:lnTo>
                      <a:pt x="177" y="344"/>
                    </a:lnTo>
                    <a:lnTo>
                      <a:pt x="169" y="338"/>
                    </a:lnTo>
                    <a:lnTo>
                      <a:pt x="162" y="335"/>
                    </a:lnTo>
                    <a:lnTo>
                      <a:pt x="151" y="326"/>
                    </a:lnTo>
                    <a:lnTo>
                      <a:pt x="146" y="322"/>
                    </a:lnTo>
                    <a:lnTo>
                      <a:pt x="146" y="322"/>
                    </a:lnTo>
                    <a:lnTo>
                      <a:pt x="129" y="393"/>
                    </a:lnTo>
                    <a:lnTo>
                      <a:pt x="129" y="393"/>
                    </a:lnTo>
                    <a:lnTo>
                      <a:pt x="127" y="398"/>
                    </a:lnTo>
                    <a:lnTo>
                      <a:pt x="124" y="404"/>
                    </a:lnTo>
                    <a:lnTo>
                      <a:pt x="115" y="424"/>
                    </a:lnTo>
                    <a:lnTo>
                      <a:pt x="111" y="434"/>
                    </a:lnTo>
                    <a:lnTo>
                      <a:pt x="107" y="446"/>
                    </a:lnTo>
                    <a:lnTo>
                      <a:pt x="105" y="457"/>
                    </a:lnTo>
                    <a:lnTo>
                      <a:pt x="105" y="470"/>
                    </a:lnTo>
                    <a:lnTo>
                      <a:pt x="105" y="470"/>
                    </a:lnTo>
                    <a:lnTo>
                      <a:pt x="106" y="483"/>
                    </a:lnTo>
                    <a:lnTo>
                      <a:pt x="111" y="499"/>
                    </a:lnTo>
                    <a:lnTo>
                      <a:pt x="116" y="514"/>
                    </a:lnTo>
                    <a:lnTo>
                      <a:pt x="124" y="530"/>
                    </a:lnTo>
                    <a:lnTo>
                      <a:pt x="133" y="544"/>
                    </a:lnTo>
                    <a:lnTo>
                      <a:pt x="142" y="557"/>
                    </a:lnTo>
                    <a:lnTo>
                      <a:pt x="151" y="566"/>
                    </a:lnTo>
                    <a:lnTo>
                      <a:pt x="155" y="569"/>
                    </a:lnTo>
                    <a:lnTo>
                      <a:pt x="159" y="570"/>
                    </a:lnTo>
                    <a:lnTo>
                      <a:pt x="159" y="570"/>
                    </a:lnTo>
                    <a:lnTo>
                      <a:pt x="167" y="571"/>
                    </a:lnTo>
                    <a:lnTo>
                      <a:pt x="176" y="570"/>
                    </a:lnTo>
                    <a:lnTo>
                      <a:pt x="184" y="567"/>
                    </a:lnTo>
                    <a:lnTo>
                      <a:pt x="191" y="563"/>
                    </a:lnTo>
                    <a:lnTo>
                      <a:pt x="204" y="558"/>
                    </a:lnTo>
                    <a:lnTo>
                      <a:pt x="207" y="557"/>
                    </a:lnTo>
                    <a:lnTo>
                      <a:pt x="208" y="557"/>
                    </a:lnTo>
                    <a:lnTo>
                      <a:pt x="208" y="558"/>
                    </a:lnTo>
                    <a:lnTo>
                      <a:pt x="208" y="558"/>
                    </a:lnTo>
                    <a:lnTo>
                      <a:pt x="204" y="593"/>
                    </a:lnTo>
                    <a:lnTo>
                      <a:pt x="202" y="623"/>
                    </a:lnTo>
                    <a:lnTo>
                      <a:pt x="202" y="623"/>
                    </a:lnTo>
                    <a:lnTo>
                      <a:pt x="150" y="741"/>
                    </a:lnTo>
                    <a:lnTo>
                      <a:pt x="150" y="741"/>
                    </a:lnTo>
                    <a:lnTo>
                      <a:pt x="134" y="781"/>
                    </a:lnTo>
                    <a:lnTo>
                      <a:pt x="114" y="844"/>
                    </a:lnTo>
                    <a:lnTo>
                      <a:pt x="96" y="905"/>
                    </a:lnTo>
                    <a:lnTo>
                      <a:pt x="89" y="928"/>
                    </a:lnTo>
                    <a:lnTo>
                      <a:pt x="85" y="942"/>
                    </a:lnTo>
                    <a:lnTo>
                      <a:pt x="85" y="942"/>
                    </a:lnTo>
                    <a:lnTo>
                      <a:pt x="85" y="950"/>
                    </a:lnTo>
                    <a:lnTo>
                      <a:pt x="85" y="957"/>
                    </a:lnTo>
                    <a:lnTo>
                      <a:pt x="87" y="960"/>
                    </a:lnTo>
                    <a:lnTo>
                      <a:pt x="87" y="963"/>
                    </a:lnTo>
                    <a:lnTo>
                      <a:pt x="89" y="966"/>
                    </a:lnTo>
                    <a:lnTo>
                      <a:pt x="91" y="966"/>
                    </a:lnTo>
                    <a:lnTo>
                      <a:pt x="91" y="966"/>
                    </a:lnTo>
                    <a:lnTo>
                      <a:pt x="81" y="1043"/>
                    </a:lnTo>
                    <a:lnTo>
                      <a:pt x="70" y="1144"/>
                    </a:lnTo>
                    <a:lnTo>
                      <a:pt x="70" y="1144"/>
                    </a:lnTo>
                    <a:lnTo>
                      <a:pt x="69" y="1171"/>
                    </a:lnTo>
                    <a:lnTo>
                      <a:pt x="67" y="1201"/>
                    </a:lnTo>
                    <a:lnTo>
                      <a:pt x="69" y="1228"/>
                    </a:lnTo>
                    <a:lnTo>
                      <a:pt x="70" y="1249"/>
                    </a:lnTo>
                    <a:lnTo>
                      <a:pt x="70" y="1249"/>
                    </a:lnTo>
                    <a:lnTo>
                      <a:pt x="84" y="1337"/>
                    </a:lnTo>
                    <a:lnTo>
                      <a:pt x="102" y="1440"/>
                    </a:lnTo>
                    <a:lnTo>
                      <a:pt x="102" y="1440"/>
                    </a:lnTo>
                    <a:lnTo>
                      <a:pt x="122" y="1551"/>
                    </a:lnTo>
                    <a:lnTo>
                      <a:pt x="137" y="1648"/>
                    </a:lnTo>
                    <a:lnTo>
                      <a:pt x="137" y="1648"/>
                    </a:lnTo>
                    <a:lnTo>
                      <a:pt x="140" y="1659"/>
                    </a:lnTo>
                    <a:lnTo>
                      <a:pt x="144" y="1670"/>
                    </a:lnTo>
                    <a:lnTo>
                      <a:pt x="154" y="1695"/>
                    </a:lnTo>
                    <a:lnTo>
                      <a:pt x="164" y="1717"/>
                    </a:lnTo>
                    <a:lnTo>
                      <a:pt x="171" y="1732"/>
                    </a:lnTo>
                    <a:lnTo>
                      <a:pt x="171" y="1732"/>
                    </a:lnTo>
                    <a:lnTo>
                      <a:pt x="172" y="1740"/>
                    </a:lnTo>
                    <a:lnTo>
                      <a:pt x="171" y="1745"/>
                    </a:lnTo>
                    <a:lnTo>
                      <a:pt x="169" y="1749"/>
                    </a:lnTo>
                    <a:lnTo>
                      <a:pt x="164" y="1760"/>
                    </a:lnTo>
                    <a:lnTo>
                      <a:pt x="154" y="1774"/>
                    </a:lnTo>
                    <a:lnTo>
                      <a:pt x="154" y="1774"/>
                    </a:lnTo>
                    <a:lnTo>
                      <a:pt x="146" y="1780"/>
                    </a:lnTo>
                    <a:lnTo>
                      <a:pt x="136" y="1787"/>
                    </a:lnTo>
                    <a:lnTo>
                      <a:pt x="124" y="1792"/>
                    </a:lnTo>
                    <a:lnTo>
                      <a:pt x="111" y="1797"/>
                    </a:lnTo>
                    <a:lnTo>
                      <a:pt x="98" y="1800"/>
                    </a:lnTo>
                    <a:lnTo>
                      <a:pt x="85" y="1802"/>
                    </a:lnTo>
                    <a:lnTo>
                      <a:pt x="74" y="1804"/>
                    </a:lnTo>
                    <a:lnTo>
                      <a:pt x="65" y="1805"/>
                    </a:lnTo>
                    <a:lnTo>
                      <a:pt x="65" y="1805"/>
                    </a:lnTo>
                    <a:lnTo>
                      <a:pt x="49" y="1805"/>
                    </a:lnTo>
                    <a:lnTo>
                      <a:pt x="35" y="1806"/>
                    </a:lnTo>
                    <a:lnTo>
                      <a:pt x="27" y="1807"/>
                    </a:lnTo>
                    <a:lnTo>
                      <a:pt x="21" y="1809"/>
                    </a:lnTo>
                    <a:lnTo>
                      <a:pt x="16" y="1813"/>
                    </a:lnTo>
                    <a:lnTo>
                      <a:pt x="9" y="1817"/>
                    </a:lnTo>
                    <a:lnTo>
                      <a:pt x="9" y="1817"/>
                    </a:lnTo>
                    <a:lnTo>
                      <a:pt x="5" y="1820"/>
                    </a:lnTo>
                    <a:lnTo>
                      <a:pt x="1" y="1826"/>
                    </a:lnTo>
                    <a:lnTo>
                      <a:pt x="0" y="1831"/>
                    </a:lnTo>
                    <a:lnTo>
                      <a:pt x="1" y="1836"/>
                    </a:lnTo>
                    <a:lnTo>
                      <a:pt x="3" y="1840"/>
                    </a:lnTo>
                    <a:lnTo>
                      <a:pt x="6" y="1844"/>
                    </a:lnTo>
                    <a:lnTo>
                      <a:pt x="12" y="1846"/>
                    </a:lnTo>
                    <a:lnTo>
                      <a:pt x="18" y="1849"/>
                    </a:lnTo>
                    <a:lnTo>
                      <a:pt x="18" y="1849"/>
                    </a:lnTo>
                    <a:lnTo>
                      <a:pt x="67" y="1854"/>
                    </a:lnTo>
                    <a:lnTo>
                      <a:pt x="100" y="1857"/>
                    </a:lnTo>
                    <a:lnTo>
                      <a:pt x="100" y="1857"/>
                    </a:lnTo>
                    <a:lnTo>
                      <a:pt x="114" y="1857"/>
                    </a:lnTo>
                    <a:lnTo>
                      <a:pt x="129" y="1857"/>
                    </a:lnTo>
                    <a:lnTo>
                      <a:pt x="163" y="1853"/>
                    </a:lnTo>
                    <a:lnTo>
                      <a:pt x="193" y="1849"/>
                    </a:lnTo>
                    <a:lnTo>
                      <a:pt x="209" y="1845"/>
                    </a:lnTo>
                    <a:lnTo>
                      <a:pt x="209" y="1845"/>
                    </a:lnTo>
                    <a:lnTo>
                      <a:pt x="246" y="1841"/>
                    </a:lnTo>
                    <a:lnTo>
                      <a:pt x="274" y="1840"/>
                    </a:lnTo>
                    <a:lnTo>
                      <a:pt x="274" y="1840"/>
                    </a:lnTo>
                    <a:lnTo>
                      <a:pt x="270" y="1841"/>
                    </a:lnTo>
                    <a:lnTo>
                      <a:pt x="268" y="1845"/>
                    </a:lnTo>
                    <a:lnTo>
                      <a:pt x="265" y="1850"/>
                    </a:lnTo>
                    <a:lnTo>
                      <a:pt x="262" y="1857"/>
                    </a:lnTo>
                    <a:lnTo>
                      <a:pt x="262" y="1862"/>
                    </a:lnTo>
                    <a:lnTo>
                      <a:pt x="262" y="1867"/>
                    </a:lnTo>
                    <a:lnTo>
                      <a:pt x="264" y="1871"/>
                    </a:lnTo>
                    <a:lnTo>
                      <a:pt x="266" y="1873"/>
                    </a:lnTo>
                    <a:lnTo>
                      <a:pt x="266" y="1873"/>
                    </a:lnTo>
                    <a:lnTo>
                      <a:pt x="318" y="1875"/>
                    </a:lnTo>
                    <a:lnTo>
                      <a:pt x="383" y="1876"/>
                    </a:lnTo>
                    <a:lnTo>
                      <a:pt x="383" y="1876"/>
                    </a:lnTo>
                    <a:lnTo>
                      <a:pt x="420" y="1875"/>
                    </a:lnTo>
                    <a:lnTo>
                      <a:pt x="475" y="1871"/>
                    </a:lnTo>
                    <a:lnTo>
                      <a:pt x="546" y="1864"/>
                    </a:lnTo>
                    <a:lnTo>
                      <a:pt x="546" y="1864"/>
                    </a:lnTo>
                    <a:lnTo>
                      <a:pt x="547" y="1841"/>
                    </a:lnTo>
                    <a:lnTo>
                      <a:pt x="547" y="1820"/>
                    </a:lnTo>
                    <a:lnTo>
                      <a:pt x="546" y="1802"/>
                    </a:lnTo>
                    <a:lnTo>
                      <a:pt x="543" y="1788"/>
                    </a:lnTo>
                    <a:lnTo>
                      <a:pt x="540" y="1776"/>
                    </a:lnTo>
                    <a:lnTo>
                      <a:pt x="538" y="1767"/>
                    </a:lnTo>
                    <a:lnTo>
                      <a:pt x="533" y="1756"/>
                    </a:lnTo>
                    <a:lnTo>
                      <a:pt x="533" y="1756"/>
                    </a:lnTo>
                    <a:lnTo>
                      <a:pt x="531" y="1751"/>
                    </a:lnTo>
                    <a:lnTo>
                      <a:pt x="531" y="1740"/>
                    </a:lnTo>
                    <a:lnTo>
                      <a:pt x="530" y="1714"/>
                    </a:lnTo>
                    <a:lnTo>
                      <a:pt x="530" y="1661"/>
                    </a:lnTo>
                    <a:lnTo>
                      <a:pt x="530" y="1661"/>
                    </a:lnTo>
                    <a:lnTo>
                      <a:pt x="524" y="1559"/>
                    </a:lnTo>
                    <a:lnTo>
                      <a:pt x="517" y="1475"/>
                    </a:lnTo>
                    <a:lnTo>
                      <a:pt x="517" y="1475"/>
                    </a:lnTo>
                    <a:lnTo>
                      <a:pt x="581" y="1473"/>
                    </a:lnTo>
                    <a:lnTo>
                      <a:pt x="710" y="1469"/>
                    </a:lnTo>
                    <a:lnTo>
                      <a:pt x="778" y="1465"/>
                    </a:lnTo>
                    <a:lnTo>
                      <a:pt x="838" y="1461"/>
                    </a:lnTo>
                    <a:lnTo>
                      <a:pt x="879" y="1457"/>
                    </a:lnTo>
                    <a:lnTo>
                      <a:pt x="892" y="1456"/>
                    </a:lnTo>
                    <a:lnTo>
                      <a:pt x="895" y="1454"/>
                    </a:lnTo>
                    <a:lnTo>
                      <a:pt x="896" y="1453"/>
                    </a:lnTo>
                    <a:lnTo>
                      <a:pt x="896" y="1453"/>
                    </a:lnTo>
                    <a:lnTo>
                      <a:pt x="897" y="1438"/>
                    </a:lnTo>
                    <a:lnTo>
                      <a:pt x="897" y="1403"/>
                    </a:lnTo>
                    <a:lnTo>
                      <a:pt x="896" y="1299"/>
                    </a:lnTo>
                    <a:lnTo>
                      <a:pt x="892" y="1144"/>
                    </a:lnTo>
                    <a:lnTo>
                      <a:pt x="892" y="1144"/>
                    </a:lnTo>
                    <a:close/>
                    <a:moveTo>
                      <a:pt x="387" y="1792"/>
                    </a:moveTo>
                    <a:lnTo>
                      <a:pt x="387" y="1792"/>
                    </a:lnTo>
                    <a:lnTo>
                      <a:pt x="369" y="1806"/>
                    </a:lnTo>
                    <a:lnTo>
                      <a:pt x="369" y="1806"/>
                    </a:lnTo>
                    <a:lnTo>
                      <a:pt x="369" y="1784"/>
                    </a:lnTo>
                    <a:lnTo>
                      <a:pt x="367" y="1767"/>
                    </a:lnTo>
                    <a:lnTo>
                      <a:pt x="366" y="1760"/>
                    </a:lnTo>
                    <a:lnTo>
                      <a:pt x="365" y="1754"/>
                    </a:lnTo>
                    <a:lnTo>
                      <a:pt x="365" y="1754"/>
                    </a:lnTo>
                    <a:lnTo>
                      <a:pt x="358" y="1742"/>
                    </a:lnTo>
                    <a:lnTo>
                      <a:pt x="352" y="1722"/>
                    </a:lnTo>
                    <a:lnTo>
                      <a:pt x="345" y="1701"/>
                    </a:lnTo>
                    <a:lnTo>
                      <a:pt x="343" y="1685"/>
                    </a:lnTo>
                    <a:lnTo>
                      <a:pt x="343" y="1685"/>
                    </a:lnTo>
                    <a:lnTo>
                      <a:pt x="336" y="1646"/>
                    </a:lnTo>
                    <a:lnTo>
                      <a:pt x="325" y="1572"/>
                    </a:lnTo>
                    <a:lnTo>
                      <a:pt x="312" y="1496"/>
                    </a:lnTo>
                    <a:lnTo>
                      <a:pt x="306" y="1453"/>
                    </a:lnTo>
                    <a:lnTo>
                      <a:pt x="306" y="1453"/>
                    </a:lnTo>
                    <a:lnTo>
                      <a:pt x="301" y="1430"/>
                    </a:lnTo>
                    <a:lnTo>
                      <a:pt x="295" y="1396"/>
                    </a:lnTo>
                    <a:lnTo>
                      <a:pt x="288" y="1363"/>
                    </a:lnTo>
                    <a:lnTo>
                      <a:pt x="286" y="1347"/>
                    </a:lnTo>
                    <a:lnTo>
                      <a:pt x="286" y="1335"/>
                    </a:lnTo>
                    <a:lnTo>
                      <a:pt x="286" y="1335"/>
                    </a:lnTo>
                    <a:lnTo>
                      <a:pt x="284" y="1316"/>
                    </a:lnTo>
                    <a:lnTo>
                      <a:pt x="282" y="1298"/>
                    </a:lnTo>
                    <a:lnTo>
                      <a:pt x="278" y="1284"/>
                    </a:lnTo>
                    <a:lnTo>
                      <a:pt x="274" y="1273"/>
                    </a:lnTo>
                    <a:lnTo>
                      <a:pt x="274" y="1273"/>
                    </a:lnTo>
                    <a:lnTo>
                      <a:pt x="268" y="1264"/>
                    </a:lnTo>
                    <a:lnTo>
                      <a:pt x="259" y="1250"/>
                    </a:lnTo>
                    <a:lnTo>
                      <a:pt x="246" y="1233"/>
                    </a:lnTo>
                    <a:lnTo>
                      <a:pt x="246" y="1233"/>
                    </a:lnTo>
                    <a:lnTo>
                      <a:pt x="262" y="1204"/>
                    </a:lnTo>
                    <a:lnTo>
                      <a:pt x="275" y="1180"/>
                    </a:lnTo>
                    <a:lnTo>
                      <a:pt x="279" y="1173"/>
                    </a:lnTo>
                    <a:lnTo>
                      <a:pt x="279" y="1167"/>
                    </a:lnTo>
                    <a:lnTo>
                      <a:pt x="279" y="1167"/>
                    </a:lnTo>
                    <a:lnTo>
                      <a:pt x="284" y="1178"/>
                    </a:lnTo>
                    <a:lnTo>
                      <a:pt x="294" y="1213"/>
                    </a:lnTo>
                    <a:lnTo>
                      <a:pt x="305" y="1255"/>
                    </a:lnTo>
                    <a:lnTo>
                      <a:pt x="313" y="1289"/>
                    </a:lnTo>
                    <a:lnTo>
                      <a:pt x="313" y="1289"/>
                    </a:lnTo>
                    <a:lnTo>
                      <a:pt x="332" y="1396"/>
                    </a:lnTo>
                    <a:lnTo>
                      <a:pt x="354" y="1517"/>
                    </a:lnTo>
                    <a:lnTo>
                      <a:pt x="354" y="1517"/>
                    </a:lnTo>
                    <a:lnTo>
                      <a:pt x="371" y="1606"/>
                    </a:lnTo>
                    <a:lnTo>
                      <a:pt x="379" y="1647"/>
                    </a:lnTo>
                    <a:lnTo>
                      <a:pt x="381" y="1664"/>
                    </a:lnTo>
                    <a:lnTo>
                      <a:pt x="381" y="1674"/>
                    </a:lnTo>
                    <a:lnTo>
                      <a:pt x="381" y="1674"/>
                    </a:lnTo>
                    <a:lnTo>
                      <a:pt x="383" y="1698"/>
                    </a:lnTo>
                    <a:lnTo>
                      <a:pt x="387" y="1725"/>
                    </a:lnTo>
                    <a:lnTo>
                      <a:pt x="392" y="1763"/>
                    </a:lnTo>
                    <a:lnTo>
                      <a:pt x="392" y="1763"/>
                    </a:lnTo>
                    <a:lnTo>
                      <a:pt x="392" y="1779"/>
                    </a:lnTo>
                    <a:lnTo>
                      <a:pt x="391" y="1785"/>
                    </a:lnTo>
                    <a:lnTo>
                      <a:pt x="388" y="1789"/>
                    </a:lnTo>
                    <a:lnTo>
                      <a:pt x="387" y="1792"/>
                    </a:lnTo>
                    <a:lnTo>
                      <a:pt x="387" y="1792"/>
                    </a:lnTo>
                    <a:close/>
                    <a:moveTo>
                      <a:pt x="690" y="1088"/>
                    </a:moveTo>
                    <a:lnTo>
                      <a:pt x="581" y="1088"/>
                    </a:lnTo>
                    <a:lnTo>
                      <a:pt x="581" y="1088"/>
                    </a:lnTo>
                    <a:lnTo>
                      <a:pt x="581" y="1069"/>
                    </a:lnTo>
                    <a:lnTo>
                      <a:pt x="583" y="1056"/>
                    </a:lnTo>
                    <a:lnTo>
                      <a:pt x="584" y="1051"/>
                    </a:lnTo>
                    <a:lnTo>
                      <a:pt x="587" y="1048"/>
                    </a:lnTo>
                    <a:lnTo>
                      <a:pt x="587" y="1048"/>
                    </a:lnTo>
                    <a:lnTo>
                      <a:pt x="594" y="1047"/>
                    </a:lnTo>
                    <a:lnTo>
                      <a:pt x="605" y="1046"/>
                    </a:lnTo>
                    <a:lnTo>
                      <a:pt x="621" y="1045"/>
                    </a:lnTo>
                    <a:lnTo>
                      <a:pt x="637" y="1045"/>
                    </a:lnTo>
                    <a:lnTo>
                      <a:pt x="656" y="1045"/>
                    </a:lnTo>
                    <a:lnTo>
                      <a:pt x="671" y="1046"/>
                    </a:lnTo>
                    <a:lnTo>
                      <a:pt x="684" y="1050"/>
                    </a:lnTo>
                    <a:lnTo>
                      <a:pt x="688" y="1052"/>
                    </a:lnTo>
                    <a:lnTo>
                      <a:pt x="690" y="1055"/>
                    </a:lnTo>
                    <a:lnTo>
                      <a:pt x="690" y="1055"/>
                    </a:lnTo>
                    <a:lnTo>
                      <a:pt x="693" y="1061"/>
                    </a:lnTo>
                    <a:lnTo>
                      <a:pt x="694" y="1066"/>
                    </a:lnTo>
                    <a:lnTo>
                      <a:pt x="694" y="1073"/>
                    </a:lnTo>
                    <a:lnTo>
                      <a:pt x="694" y="1078"/>
                    </a:lnTo>
                    <a:lnTo>
                      <a:pt x="692" y="1086"/>
                    </a:lnTo>
                    <a:lnTo>
                      <a:pt x="690" y="1088"/>
                    </a:lnTo>
                    <a:lnTo>
                      <a:pt x="690" y="10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9" name="Freeform 33"/>
              <p:cNvSpPr>
                <a:spLocks/>
              </p:cNvSpPr>
              <p:nvPr/>
            </p:nvSpPr>
            <p:spPr bwMode="auto">
              <a:xfrm>
                <a:off x="8988113" y="4184270"/>
                <a:ext cx="54944" cy="48344"/>
              </a:xfrm>
              <a:custGeom>
                <a:avLst/>
                <a:gdLst>
                  <a:gd name="T0" fmla="*/ 5 w 116"/>
                  <a:gd name="T1" fmla="*/ 20 h 129"/>
                  <a:gd name="T2" fmla="*/ 5 w 116"/>
                  <a:gd name="T3" fmla="*/ 20 h 129"/>
                  <a:gd name="T4" fmla="*/ 0 w 116"/>
                  <a:gd name="T5" fmla="*/ 76 h 129"/>
                  <a:gd name="T6" fmla="*/ 0 w 116"/>
                  <a:gd name="T7" fmla="*/ 76 h 129"/>
                  <a:gd name="T8" fmla="*/ 0 w 116"/>
                  <a:gd name="T9" fmla="*/ 85 h 129"/>
                  <a:gd name="T10" fmla="*/ 3 w 116"/>
                  <a:gd name="T11" fmla="*/ 96 h 129"/>
                  <a:gd name="T12" fmla="*/ 5 w 116"/>
                  <a:gd name="T13" fmla="*/ 111 h 129"/>
                  <a:gd name="T14" fmla="*/ 5 w 116"/>
                  <a:gd name="T15" fmla="*/ 111 h 129"/>
                  <a:gd name="T16" fmla="*/ 8 w 116"/>
                  <a:gd name="T17" fmla="*/ 117 h 129"/>
                  <a:gd name="T18" fmla="*/ 13 w 116"/>
                  <a:gd name="T19" fmla="*/ 122 h 129"/>
                  <a:gd name="T20" fmla="*/ 18 w 116"/>
                  <a:gd name="T21" fmla="*/ 127 h 129"/>
                  <a:gd name="T22" fmla="*/ 25 w 116"/>
                  <a:gd name="T23" fmla="*/ 129 h 129"/>
                  <a:gd name="T24" fmla="*/ 25 w 116"/>
                  <a:gd name="T25" fmla="*/ 129 h 129"/>
                  <a:gd name="T26" fmla="*/ 30 w 116"/>
                  <a:gd name="T27" fmla="*/ 129 h 129"/>
                  <a:gd name="T28" fmla="*/ 35 w 116"/>
                  <a:gd name="T29" fmla="*/ 128 h 129"/>
                  <a:gd name="T30" fmla="*/ 40 w 116"/>
                  <a:gd name="T31" fmla="*/ 126 h 129"/>
                  <a:gd name="T32" fmla="*/ 45 w 116"/>
                  <a:gd name="T33" fmla="*/ 124 h 129"/>
                  <a:gd name="T34" fmla="*/ 45 w 116"/>
                  <a:gd name="T35" fmla="*/ 124 h 129"/>
                  <a:gd name="T36" fmla="*/ 52 w 116"/>
                  <a:gd name="T37" fmla="*/ 124 h 129"/>
                  <a:gd name="T38" fmla="*/ 58 w 116"/>
                  <a:gd name="T39" fmla="*/ 126 h 129"/>
                  <a:gd name="T40" fmla="*/ 58 w 116"/>
                  <a:gd name="T41" fmla="*/ 126 h 129"/>
                  <a:gd name="T42" fmla="*/ 62 w 116"/>
                  <a:gd name="T43" fmla="*/ 126 h 129"/>
                  <a:gd name="T44" fmla="*/ 66 w 116"/>
                  <a:gd name="T45" fmla="*/ 123 h 129"/>
                  <a:gd name="T46" fmla="*/ 74 w 116"/>
                  <a:gd name="T47" fmla="*/ 119 h 129"/>
                  <a:gd name="T48" fmla="*/ 74 w 116"/>
                  <a:gd name="T49" fmla="*/ 119 h 129"/>
                  <a:gd name="T50" fmla="*/ 76 w 116"/>
                  <a:gd name="T51" fmla="*/ 119 h 129"/>
                  <a:gd name="T52" fmla="*/ 80 w 116"/>
                  <a:gd name="T53" fmla="*/ 120 h 129"/>
                  <a:gd name="T54" fmla="*/ 83 w 116"/>
                  <a:gd name="T55" fmla="*/ 122 h 129"/>
                  <a:gd name="T56" fmla="*/ 87 w 116"/>
                  <a:gd name="T57" fmla="*/ 123 h 129"/>
                  <a:gd name="T58" fmla="*/ 87 w 116"/>
                  <a:gd name="T59" fmla="*/ 123 h 129"/>
                  <a:gd name="T60" fmla="*/ 98 w 116"/>
                  <a:gd name="T61" fmla="*/ 120 h 129"/>
                  <a:gd name="T62" fmla="*/ 107 w 116"/>
                  <a:gd name="T63" fmla="*/ 119 h 129"/>
                  <a:gd name="T64" fmla="*/ 107 w 116"/>
                  <a:gd name="T65" fmla="*/ 119 h 129"/>
                  <a:gd name="T66" fmla="*/ 111 w 116"/>
                  <a:gd name="T67" fmla="*/ 117 h 129"/>
                  <a:gd name="T68" fmla="*/ 114 w 116"/>
                  <a:gd name="T69" fmla="*/ 111 h 129"/>
                  <a:gd name="T70" fmla="*/ 115 w 116"/>
                  <a:gd name="T71" fmla="*/ 106 h 129"/>
                  <a:gd name="T72" fmla="*/ 116 w 116"/>
                  <a:gd name="T73" fmla="*/ 101 h 129"/>
                  <a:gd name="T74" fmla="*/ 116 w 116"/>
                  <a:gd name="T75" fmla="*/ 101 h 129"/>
                  <a:gd name="T76" fmla="*/ 115 w 116"/>
                  <a:gd name="T77" fmla="*/ 84 h 129"/>
                  <a:gd name="T78" fmla="*/ 112 w 116"/>
                  <a:gd name="T79" fmla="*/ 74 h 129"/>
                  <a:gd name="T80" fmla="*/ 110 w 116"/>
                  <a:gd name="T81" fmla="*/ 65 h 129"/>
                  <a:gd name="T82" fmla="*/ 110 w 116"/>
                  <a:gd name="T83" fmla="*/ 65 h 129"/>
                  <a:gd name="T84" fmla="*/ 106 w 116"/>
                  <a:gd name="T85" fmla="*/ 57 h 129"/>
                  <a:gd name="T86" fmla="*/ 102 w 116"/>
                  <a:gd name="T87" fmla="*/ 51 h 129"/>
                  <a:gd name="T88" fmla="*/ 94 w 116"/>
                  <a:gd name="T89" fmla="*/ 40 h 129"/>
                  <a:gd name="T90" fmla="*/ 94 w 116"/>
                  <a:gd name="T91" fmla="*/ 40 h 129"/>
                  <a:gd name="T92" fmla="*/ 91 w 116"/>
                  <a:gd name="T93" fmla="*/ 31 h 129"/>
                  <a:gd name="T94" fmla="*/ 85 w 116"/>
                  <a:gd name="T95" fmla="*/ 18 h 129"/>
                  <a:gd name="T96" fmla="*/ 80 w 116"/>
                  <a:gd name="T97" fmla="*/ 0 h 129"/>
                  <a:gd name="T98" fmla="*/ 5 w 116"/>
                  <a:gd name="T99"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29">
                    <a:moveTo>
                      <a:pt x="5" y="20"/>
                    </a:moveTo>
                    <a:lnTo>
                      <a:pt x="5" y="20"/>
                    </a:lnTo>
                    <a:lnTo>
                      <a:pt x="0" y="76"/>
                    </a:lnTo>
                    <a:lnTo>
                      <a:pt x="0" y="76"/>
                    </a:lnTo>
                    <a:lnTo>
                      <a:pt x="0" y="85"/>
                    </a:lnTo>
                    <a:lnTo>
                      <a:pt x="3" y="96"/>
                    </a:lnTo>
                    <a:lnTo>
                      <a:pt x="5" y="111"/>
                    </a:lnTo>
                    <a:lnTo>
                      <a:pt x="5" y="111"/>
                    </a:lnTo>
                    <a:lnTo>
                      <a:pt x="8" y="117"/>
                    </a:lnTo>
                    <a:lnTo>
                      <a:pt x="13" y="122"/>
                    </a:lnTo>
                    <a:lnTo>
                      <a:pt x="18" y="127"/>
                    </a:lnTo>
                    <a:lnTo>
                      <a:pt x="25" y="129"/>
                    </a:lnTo>
                    <a:lnTo>
                      <a:pt x="25" y="129"/>
                    </a:lnTo>
                    <a:lnTo>
                      <a:pt x="30" y="129"/>
                    </a:lnTo>
                    <a:lnTo>
                      <a:pt x="35" y="128"/>
                    </a:lnTo>
                    <a:lnTo>
                      <a:pt x="40" y="126"/>
                    </a:lnTo>
                    <a:lnTo>
                      <a:pt x="45" y="124"/>
                    </a:lnTo>
                    <a:lnTo>
                      <a:pt x="45" y="124"/>
                    </a:lnTo>
                    <a:lnTo>
                      <a:pt x="52" y="124"/>
                    </a:lnTo>
                    <a:lnTo>
                      <a:pt x="58" y="126"/>
                    </a:lnTo>
                    <a:lnTo>
                      <a:pt x="58" y="126"/>
                    </a:lnTo>
                    <a:lnTo>
                      <a:pt x="62" y="126"/>
                    </a:lnTo>
                    <a:lnTo>
                      <a:pt x="66" y="123"/>
                    </a:lnTo>
                    <a:lnTo>
                      <a:pt x="74" y="119"/>
                    </a:lnTo>
                    <a:lnTo>
                      <a:pt x="74" y="119"/>
                    </a:lnTo>
                    <a:lnTo>
                      <a:pt x="76" y="119"/>
                    </a:lnTo>
                    <a:lnTo>
                      <a:pt x="80" y="120"/>
                    </a:lnTo>
                    <a:lnTo>
                      <a:pt x="83" y="122"/>
                    </a:lnTo>
                    <a:lnTo>
                      <a:pt x="87" y="123"/>
                    </a:lnTo>
                    <a:lnTo>
                      <a:pt x="87" y="123"/>
                    </a:lnTo>
                    <a:lnTo>
                      <a:pt x="98" y="120"/>
                    </a:lnTo>
                    <a:lnTo>
                      <a:pt x="107" y="119"/>
                    </a:lnTo>
                    <a:lnTo>
                      <a:pt x="107" y="119"/>
                    </a:lnTo>
                    <a:lnTo>
                      <a:pt x="111" y="117"/>
                    </a:lnTo>
                    <a:lnTo>
                      <a:pt x="114" y="111"/>
                    </a:lnTo>
                    <a:lnTo>
                      <a:pt x="115" y="106"/>
                    </a:lnTo>
                    <a:lnTo>
                      <a:pt x="116" y="101"/>
                    </a:lnTo>
                    <a:lnTo>
                      <a:pt x="116" y="101"/>
                    </a:lnTo>
                    <a:lnTo>
                      <a:pt x="115" y="84"/>
                    </a:lnTo>
                    <a:lnTo>
                      <a:pt x="112" y="74"/>
                    </a:lnTo>
                    <a:lnTo>
                      <a:pt x="110" y="65"/>
                    </a:lnTo>
                    <a:lnTo>
                      <a:pt x="110" y="65"/>
                    </a:lnTo>
                    <a:lnTo>
                      <a:pt x="106" y="57"/>
                    </a:lnTo>
                    <a:lnTo>
                      <a:pt x="102" y="51"/>
                    </a:lnTo>
                    <a:lnTo>
                      <a:pt x="94" y="40"/>
                    </a:lnTo>
                    <a:lnTo>
                      <a:pt x="94" y="40"/>
                    </a:lnTo>
                    <a:lnTo>
                      <a:pt x="91" y="31"/>
                    </a:lnTo>
                    <a:lnTo>
                      <a:pt x="85" y="18"/>
                    </a:lnTo>
                    <a:lnTo>
                      <a:pt x="80" y="0"/>
                    </a:lnTo>
                    <a:lnTo>
                      <a:pt x="5" y="20"/>
                    </a:lnTo>
                    <a:close/>
                  </a:path>
                </a:pathLst>
              </a:custGeom>
              <a:solidFill>
                <a:srgbClr val="FFC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70" name="Freeform 34"/>
              <p:cNvSpPr>
                <a:spLocks/>
              </p:cNvSpPr>
              <p:nvPr/>
            </p:nvSpPr>
            <p:spPr bwMode="auto">
              <a:xfrm>
                <a:off x="8981957" y="4153915"/>
                <a:ext cx="45471" cy="38600"/>
              </a:xfrm>
              <a:custGeom>
                <a:avLst/>
                <a:gdLst>
                  <a:gd name="T0" fmla="*/ 1 w 96"/>
                  <a:gd name="T1" fmla="*/ 10 h 103"/>
                  <a:gd name="T2" fmla="*/ 1 w 96"/>
                  <a:gd name="T3" fmla="*/ 10 h 103"/>
                  <a:gd name="T4" fmla="*/ 9 w 96"/>
                  <a:gd name="T5" fmla="*/ 9 h 103"/>
                  <a:gd name="T6" fmla="*/ 27 w 96"/>
                  <a:gd name="T7" fmla="*/ 5 h 103"/>
                  <a:gd name="T8" fmla="*/ 54 w 96"/>
                  <a:gd name="T9" fmla="*/ 1 h 103"/>
                  <a:gd name="T10" fmla="*/ 70 w 96"/>
                  <a:gd name="T11" fmla="*/ 0 h 103"/>
                  <a:gd name="T12" fmla="*/ 85 w 96"/>
                  <a:gd name="T13" fmla="*/ 0 h 103"/>
                  <a:gd name="T14" fmla="*/ 85 w 96"/>
                  <a:gd name="T15" fmla="*/ 0 h 103"/>
                  <a:gd name="T16" fmla="*/ 91 w 96"/>
                  <a:gd name="T17" fmla="*/ 37 h 103"/>
                  <a:gd name="T18" fmla="*/ 94 w 96"/>
                  <a:gd name="T19" fmla="*/ 66 h 103"/>
                  <a:gd name="T20" fmla="*/ 96 w 96"/>
                  <a:gd name="T21" fmla="*/ 82 h 103"/>
                  <a:gd name="T22" fmla="*/ 96 w 96"/>
                  <a:gd name="T23" fmla="*/ 82 h 103"/>
                  <a:gd name="T24" fmla="*/ 88 w 96"/>
                  <a:gd name="T25" fmla="*/ 86 h 103"/>
                  <a:gd name="T26" fmla="*/ 67 w 96"/>
                  <a:gd name="T27" fmla="*/ 93 h 103"/>
                  <a:gd name="T28" fmla="*/ 54 w 96"/>
                  <a:gd name="T29" fmla="*/ 97 h 103"/>
                  <a:gd name="T30" fmla="*/ 40 w 96"/>
                  <a:gd name="T31" fmla="*/ 101 h 103"/>
                  <a:gd name="T32" fmla="*/ 25 w 96"/>
                  <a:gd name="T33" fmla="*/ 102 h 103"/>
                  <a:gd name="T34" fmla="*/ 9 w 96"/>
                  <a:gd name="T35" fmla="*/ 103 h 103"/>
                  <a:gd name="T36" fmla="*/ 9 w 96"/>
                  <a:gd name="T37" fmla="*/ 103 h 103"/>
                  <a:gd name="T38" fmla="*/ 8 w 96"/>
                  <a:gd name="T39" fmla="*/ 94 h 103"/>
                  <a:gd name="T40" fmla="*/ 4 w 96"/>
                  <a:gd name="T41" fmla="*/ 69 h 103"/>
                  <a:gd name="T42" fmla="*/ 1 w 96"/>
                  <a:gd name="T43" fmla="*/ 40 h 103"/>
                  <a:gd name="T44" fmla="*/ 0 w 96"/>
                  <a:gd name="T45" fmla="*/ 24 h 103"/>
                  <a:gd name="T46" fmla="*/ 1 w 96"/>
                  <a:gd name="T47" fmla="*/ 10 h 103"/>
                  <a:gd name="T48" fmla="*/ 1 w 96"/>
                  <a:gd name="T49"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03">
                    <a:moveTo>
                      <a:pt x="1" y="10"/>
                    </a:moveTo>
                    <a:lnTo>
                      <a:pt x="1" y="10"/>
                    </a:lnTo>
                    <a:lnTo>
                      <a:pt x="9" y="9"/>
                    </a:lnTo>
                    <a:lnTo>
                      <a:pt x="27" y="5"/>
                    </a:lnTo>
                    <a:lnTo>
                      <a:pt x="54" y="1"/>
                    </a:lnTo>
                    <a:lnTo>
                      <a:pt x="70" y="0"/>
                    </a:lnTo>
                    <a:lnTo>
                      <a:pt x="85" y="0"/>
                    </a:lnTo>
                    <a:lnTo>
                      <a:pt x="85" y="0"/>
                    </a:lnTo>
                    <a:lnTo>
                      <a:pt x="91" y="37"/>
                    </a:lnTo>
                    <a:lnTo>
                      <a:pt x="94" y="66"/>
                    </a:lnTo>
                    <a:lnTo>
                      <a:pt x="96" y="82"/>
                    </a:lnTo>
                    <a:lnTo>
                      <a:pt x="96" y="82"/>
                    </a:lnTo>
                    <a:lnTo>
                      <a:pt x="88" y="86"/>
                    </a:lnTo>
                    <a:lnTo>
                      <a:pt x="67" y="93"/>
                    </a:lnTo>
                    <a:lnTo>
                      <a:pt x="54" y="97"/>
                    </a:lnTo>
                    <a:lnTo>
                      <a:pt x="40" y="101"/>
                    </a:lnTo>
                    <a:lnTo>
                      <a:pt x="25" y="102"/>
                    </a:lnTo>
                    <a:lnTo>
                      <a:pt x="9" y="103"/>
                    </a:lnTo>
                    <a:lnTo>
                      <a:pt x="9" y="103"/>
                    </a:lnTo>
                    <a:lnTo>
                      <a:pt x="8" y="94"/>
                    </a:lnTo>
                    <a:lnTo>
                      <a:pt x="4" y="69"/>
                    </a:lnTo>
                    <a:lnTo>
                      <a:pt x="1" y="40"/>
                    </a:lnTo>
                    <a:lnTo>
                      <a:pt x="0" y="24"/>
                    </a:lnTo>
                    <a:lnTo>
                      <a:pt x="1" y="10"/>
                    </a:lnTo>
                    <a:lnTo>
                      <a:pt x="1" y="10"/>
                    </a:lnTo>
                    <a:close/>
                  </a:path>
                </a:pathLst>
              </a:custGeom>
              <a:solidFill>
                <a:srgbClr val="8DC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grpSp>
      </p:grpSp>
    </p:spTree>
    <p:extLst>
      <p:ext uri="{BB962C8B-B14F-4D97-AF65-F5344CB8AC3E}">
        <p14:creationId xmlns:p14="http://schemas.microsoft.com/office/powerpoint/2010/main" val="395410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19" name="Rectangle 18">
            <a:hlinkClick r:id="rId3" action="ppaction://hlinksldjump"/>
          </p:cNvPr>
          <p:cNvSpPr>
            <a:spLocks noChangeAspect="1"/>
          </p:cNvSpPr>
          <p:nvPr/>
        </p:nvSpPr>
        <p:spPr bwMode="auto">
          <a:xfrm>
            <a:off x="534370" y="2334632"/>
            <a:ext cx="11370020" cy="137111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49" name="Rectangle 48">
            <a:hlinkClick r:id="rId3" action="ppaction://hlinksldjump"/>
          </p:cNvPr>
          <p:cNvSpPr>
            <a:spLocks noChangeAspect="1"/>
          </p:cNvSpPr>
          <p:nvPr/>
        </p:nvSpPr>
        <p:spPr bwMode="auto">
          <a:xfrm>
            <a:off x="534370" y="2335118"/>
            <a:ext cx="1279979" cy="137111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40" name="Text Placeholder 4">
            <a:hlinkClick r:id="rId3" action="ppaction://hlinksldjump"/>
          </p:cNvPr>
          <p:cNvSpPr txBox="1">
            <a:spLocks/>
          </p:cNvSpPr>
          <p:nvPr/>
        </p:nvSpPr>
        <p:spPr>
          <a:xfrm>
            <a:off x="1941359" y="2335118"/>
            <a:ext cx="9963031" cy="1371114"/>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00"/>
              </a:spcBef>
            </a:pPr>
            <a:r>
              <a:rPr lang="en-US" b="1" spc="-71" dirty="0">
                <a:solidFill>
                  <a:srgbClr val="000000"/>
                </a:solidFill>
                <a:latin typeface="Segoe UI Light"/>
              </a:rPr>
              <a:t>Service Usage Patterns</a:t>
            </a:r>
          </a:p>
          <a:p>
            <a:pPr marL="285750" indent="-285750">
              <a:lnSpc>
                <a:spcPct val="100000"/>
              </a:lnSpc>
              <a:spcBef>
                <a:spcPts val="500"/>
              </a:spcBef>
              <a:buSzTx/>
              <a:buFont typeface="Wingdings" pitchFamily="2" charset="2"/>
              <a:buChar char="§"/>
            </a:pPr>
            <a:r>
              <a:rPr lang="en-US" sz="1700" spc="-71" dirty="0" smtClean="0">
                <a:solidFill>
                  <a:srgbClr val="000000"/>
                </a:solidFill>
                <a:latin typeface="Segoe UI Light"/>
              </a:rPr>
              <a:t>SQLDB </a:t>
            </a:r>
            <a:r>
              <a:rPr lang="en-US" sz="1700" spc="-71" dirty="0">
                <a:solidFill>
                  <a:srgbClr val="000000"/>
                </a:solidFill>
                <a:latin typeface="Segoe UI Light"/>
              </a:rPr>
              <a:t>and Websites is the most commonly used pair across all </a:t>
            </a:r>
            <a:r>
              <a:rPr lang="en-US" sz="1700" spc="-71" dirty="0" smtClean="0">
                <a:solidFill>
                  <a:srgbClr val="000000"/>
                </a:solidFill>
                <a:latin typeface="Segoe UI Light"/>
              </a:rPr>
              <a:t>clusters</a:t>
            </a:r>
            <a:endParaRPr lang="en-US" sz="1700" spc="-71" dirty="0">
              <a:solidFill>
                <a:srgbClr val="000000"/>
              </a:solidFill>
              <a:latin typeface="Segoe UI Light"/>
            </a:endParaRPr>
          </a:p>
          <a:p>
            <a:pPr marL="285750" indent="-285750">
              <a:lnSpc>
                <a:spcPct val="100000"/>
              </a:lnSpc>
              <a:spcBef>
                <a:spcPts val="500"/>
              </a:spcBef>
              <a:buSzTx/>
              <a:buFont typeface="Wingdings" pitchFamily="2" charset="2"/>
              <a:buChar char="§"/>
            </a:pPr>
            <a:r>
              <a:rPr lang="en-US" sz="1700" spc="-71" dirty="0" smtClean="0">
                <a:solidFill>
                  <a:srgbClr val="000000"/>
                </a:solidFill>
                <a:latin typeface="Segoe UI Light"/>
              </a:rPr>
              <a:t>21</a:t>
            </a:r>
            <a:r>
              <a:rPr lang="en-US" sz="1700" spc="-71" dirty="0">
                <a:solidFill>
                  <a:srgbClr val="000000"/>
                </a:solidFill>
                <a:latin typeface="Segoe UI Light"/>
              </a:rPr>
              <a:t>% of total usage of Deeply Engaged customers’ comes from Cloud Services</a:t>
            </a:r>
          </a:p>
        </p:txBody>
      </p:sp>
      <p:pic>
        <p:nvPicPr>
          <p:cNvPr id="20" name="Picture 19">
            <a:hlinkClick r:id="rId3" action="ppaction://hlinksldjump"/>
          </p:cNvPr>
          <p:cNvPicPr>
            <a:picLocks noChangeAspect="1"/>
          </p:cNvPicPr>
          <p:nvPr/>
        </p:nvPicPr>
        <p:blipFill>
          <a:blip r:embed="rId4">
            <a:biLevel thresh="50000"/>
          </a:blip>
          <a:stretch>
            <a:fillRect/>
          </a:stretch>
        </p:blipFill>
        <p:spPr>
          <a:xfrm>
            <a:off x="717224" y="2609381"/>
            <a:ext cx="914270" cy="821616"/>
          </a:xfrm>
          <a:prstGeom prst="rect">
            <a:avLst/>
          </a:prstGeom>
        </p:spPr>
      </p:pic>
      <p:sp>
        <p:nvSpPr>
          <p:cNvPr id="23" name="Rectangle 22">
            <a:hlinkClick r:id="rId5" action="ppaction://hlinksldjump"/>
          </p:cNvPr>
          <p:cNvSpPr>
            <a:spLocks noChangeAspect="1"/>
          </p:cNvSpPr>
          <p:nvPr/>
        </p:nvSpPr>
        <p:spPr bwMode="auto">
          <a:xfrm>
            <a:off x="534370" y="5151582"/>
            <a:ext cx="11370020" cy="13716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14" name="Rectangle 13">
            <a:hlinkClick r:id="rId5" action="ppaction://hlinksldjump"/>
          </p:cNvPr>
          <p:cNvSpPr>
            <a:spLocks noChangeAspect="1"/>
          </p:cNvSpPr>
          <p:nvPr/>
        </p:nvSpPr>
        <p:spPr bwMode="auto">
          <a:xfrm>
            <a:off x="534370" y="5151582"/>
            <a:ext cx="1279979" cy="1371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16" name="Text Placeholder 4">
            <a:hlinkClick r:id="rId5" action="ppaction://hlinksldjump"/>
          </p:cNvPr>
          <p:cNvSpPr txBox="1">
            <a:spLocks/>
          </p:cNvSpPr>
          <p:nvPr/>
        </p:nvSpPr>
        <p:spPr>
          <a:xfrm>
            <a:off x="1941359" y="5151582"/>
            <a:ext cx="9552972" cy="1371600"/>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a:solidFill>
                  <a:srgbClr val="000000"/>
                </a:solidFill>
                <a:latin typeface="Segoe UI Light"/>
              </a:rPr>
              <a:t>Opportunities for increasing customer engagement</a:t>
            </a:r>
          </a:p>
          <a:p>
            <a:pPr marL="285750" indent="-285750">
              <a:lnSpc>
                <a:spcPct val="100000"/>
              </a:lnSpc>
              <a:spcBef>
                <a:spcPts val="500"/>
              </a:spcBef>
              <a:buSzTx/>
              <a:buFont typeface="Wingdings" pitchFamily="2" charset="2"/>
              <a:buChar char="§"/>
            </a:pPr>
            <a:r>
              <a:rPr lang="en-US" sz="1700" spc="-71" dirty="0" smtClean="0">
                <a:solidFill>
                  <a:srgbClr val="000000"/>
                </a:solidFill>
                <a:latin typeface="Segoe UI Light"/>
              </a:rPr>
              <a:t>Selling </a:t>
            </a:r>
            <a:r>
              <a:rPr lang="en-US" sz="1700" spc="-71" dirty="0">
                <a:solidFill>
                  <a:srgbClr val="000000"/>
                </a:solidFill>
                <a:latin typeface="Segoe UI Light"/>
              </a:rPr>
              <a:t>Virtual Network to customers using Virtual Machines results in a gain of 80 NU* per customer</a:t>
            </a:r>
          </a:p>
          <a:p>
            <a:pPr marL="285750" indent="-285750">
              <a:lnSpc>
                <a:spcPct val="100000"/>
              </a:lnSpc>
              <a:spcBef>
                <a:spcPts val="500"/>
              </a:spcBef>
              <a:buSzTx/>
              <a:buFont typeface="Wingdings" pitchFamily="2" charset="2"/>
              <a:buChar char="§"/>
            </a:pPr>
            <a:r>
              <a:rPr lang="en-US" sz="1700" spc="-71" dirty="0" smtClean="0">
                <a:solidFill>
                  <a:srgbClr val="000000"/>
                </a:solidFill>
                <a:latin typeface="Segoe UI Light"/>
              </a:rPr>
              <a:t>There </a:t>
            </a:r>
            <a:r>
              <a:rPr lang="en-US" sz="1700" spc="-71" dirty="0">
                <a:solidFill>
                  <a:srgbClr val="000000"/>
                </a:solidFill>
                <a:latin typeface="Segoe UI Light"/>
              </a:rPr>
              <a:t>is a scope for up-sell and cross-sell of Premium SKUs  to Deeply Engaged customers</a:t>
            </a:r>
          </a:p>
        </p:txBody>
      </p:sp>
      <p:pic>
        <p:nvPicPr>
          <p:cNvPr id="24" name="Picture 23">
            <a:hlinkClick r:id="rId5" action="ppaction://hlinksldjump"/>
          </p:cNvPr>
          <p:cNvPicPr>
            <a:picLocks noChangeAspect="1"/>
          </p:cNvPicPr>
          <p:nvPr/>
        </p:nvPicPr>
        <p:blipFill>
          <a:blip r:embed="rId6">
            <a:biLevel thresh="50000"/>
          </a:blip>
          <a:stretch>
            <a:fillRect/>
          </a:stretch>
        </p:blipFill>
        <p:spPr>
          <a:xfrm>
            <a:off x="680473" y="5494482"/>
            <a:ext cx="987773" cy="685800"/>
          </a:xfrm>
          <a:prstGeom prst="rect">
            <a:avLst/>
          </a:prstGeom>
        </p:spPr>
      </p:pic>
      <p:sp>
        <p:nvSpPr>
          <p:cNvPr id="18" name="Rectangle 17">
            <a:hlinkClick r:id="rId7" action="ppaction://hlinksldjump"/>
          </p:cNvPr>
          <p:cNvSpPr>
            <a:spLocks noChangeAspect="1"/>
          </p:cNvSpPr>
          <p:nvPr/>
        </p:nvSpPr>
        <p:spPr bwMode="auto">
          <a:xfrm>
            <a:off x="534370" y="926158"/>
            <a:ext cx="11370020" cy="13716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22" name="Text Placeholder 4">
            <a:hlinkClick r:id="rId7" action="ppaction://hlinksldjump"/>
          </p:cNvPr>
          <p:cNvSpPr txBox="1">
            <a:spLocks/>
          </p:cNvSpPr>
          <p:nvPr/>
        </p:nvSpPr>
        <p:spPr>
          <a:xfrm>
            <a:off x="1941359" y="926158"/>
            <a:ext cx="9552972" cy="1371600"/>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a:solidFill>
                  <a:srgbClr val="000000"/>
                </a:solidFill>
                <a:latin typeface="Segoe UI Light"/>
              </a:rPr>
              <a:t>Revenue Skew</a:t>
            </a:r>
          </a:p>
          <a:p>
            <a:pPr marL="285750" indent="-285750">
              <a:lnSpc>
                <a:spcPct val="100000"/>
              </a:lnSpc>
              <a:spcBef>
                <a:spcPts val="0"/>
              </a:spcBef>
              <a:buSzTx/>
              <a:buFont typeface="Wingdings" pitchFamily="2" charset="2"/>
              <a:buChar char="§"/>
            </a:pPr>
            <a:r>
              <a:rPr lang="en-US" sz="1700" dirty="0" smtClean="0">
                <a:solidFill>
                  <a:srgbClr val="000000"/>
                </a:solidFill>
                <a:latin typeface="Segoe UI Light"/>
              </a:rPr>
              <a:t>99</a:t>
            </a:r>
            <a:r>
              <a:rPr lang="en-US" sz="1700" dirty="0">
                <a:solidFill>
                  <a:srgbClr val="000000"/>
                </a:solidFill>
                <a:latin typeface="Segoe UI Light"/>
              </a:rPr>
              <a:t>% of the revenue is generated by Deeply Engaged and Potentials, who constitute 33% of </a:t>
            </a:r>
            <a:r>
              <a:rPr lang="en-US" sz="1700" dirty="0" smtClean="0">
                <a:solidFill>
                  <a:srgbClr val="000000"/>
                </a:solidFill>
                <a:latin typeface="Segoe UI Light"/>
              </a:rPr>
              <a:t>the</a:t>
            </a:r>
            <a:r>
              <a:rPr lang="en-US" sz="1700" dirty="0">
                <a:solidFill>
                  <a:srgbClr val="000000"/>
                </a:solidFill>
                <a:latin typeface="Segoe UI Light"/>
              </a:rPr>
              <a:t> </a:t>
            </a:r>
            <a:r>
              <a:rPr lang="en-US" sz="1700" dirty="0" smtClean="0">
                <a:solidFill>
                  <a:srgbClr val="000000"/>
                </a:solidFill>
                <a:latin typeface="Segoe UI Light"/>
              </a:rPr>
              <a:t>population</a:t>
            </a:r>
            <a:endParaRPr lang="en-US" sz="1700" dirty="0">
              <a:solidFill>
                <a:srgbClr val="000000"/>
              </a:solidFill>
              <a:latin typeface="Segoe UI Light"/>
            </a:endParaRPr>
          </a:p>
        </p:txBody>
      </p:sp>
      <p:sp>
        <p:nvSpPr>
          <p:cNvPr id="44" name="Rectangle 43">
            <a:hlinkClick r:id="rId7" action="ppaction://hlinksldjump"/>
          </p:cNvPr>
          <p:cNvSpPr>
            <a:spLocks noChangeAspect="1"/>
          </p:cNvSpPr>
          <p:nvPr/>
        </p:nvSpPr>
        <p:spPr bwMode="auto">
          <a:xfrm>
            <a:off x="534370" y="926158"/>
            <a:ext cx="1279979" cy="1371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26" name="Freeform 9">
            <a:hlinkClick r:id="rId7" action="ppaction://hlinksldjump"/>
          </p:cNvPr>
          <p:cNvSpPr>
            <a:spLocks noChangeAspect="1"/>
          </p:cNvSpPr>
          <p:nvPr/>
        </p:nvSpPr>
        <p:spPr bwMode="black">
          <a:xfrm>
            <a:off x="985105" y="1256422"/>
            <a:ext cx="378508" cy="699212"/>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473582" y="122326"/>
            <a:ext cx="839354" cy="346281"/>
          </a:xfrm>
          <a:prstGeom prst="rect">
            <a:avLst/>
          </a:prstGeom>
        </p:spPr>
      </p:pic>
      <p:sp>
        <p:nvSpPr>
          <p:cNvPr id="21" name="Rectangle 20">
            <a:hlinkClick r:id="rId9" action="ppaction://hlinksldjump"/>
          </p:cNvPr>
          <p:cNvSpPr>
            <a:spLocks noChangeAspect="1"/>
          </p:cNvSpPr>
          <p:nvPr/>
        </p:nvSpPr>
        <p:spPr bwMode="auto">
          <a:xfrm>
            <a:off x="534370" y="3745238"/>
            <a:ext cx="11370020" cy="136592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3" name="AutoShape 3"/>
          <p:cNvSpPr>
            <a:spLocks noChangeAspect="1" noChangeArrowheads="1" noTextEdit="1"/>
          </p:cNvSpPr>
          <p:nvPr/>
        </p:nvSpPr>
        <p:spPr bwMode="auto">
          <a:xfrm>
            <a:off x="716743" y="4013703"/>
            <a:ext cx="914270" cy="824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54" name="Rectangle 53">
            <a:hlinkClick r:id="rId9" action="ppaction://hlinksldjump"/>
          </p:cNvPr>
          <p:cNvSpPr>
            <a:spLocks noChangeAspect="1"/>
          </p:cNvSpPr>
          <p:nvPr/>
        </p:nvSpPr>
        <p:spPr bwMode="auto">
          <a:xfrm>
            <a:off x="534370" y="3743106"/>
            <a:ext cx="1279979" cy="13716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pic>
        <p:nvPicPr>
          <p:cNvPr id="28" name="Picture 3" descr="\\MAGNUM\Projects\Microsoft\Cloud Power FY12\Design\ICONS_PNG\User.png">
            <a:hlinkClick r:id="rId9" action="ppaction://hlinksldjump"/>
          </p:cNvPr>
          <p:cNvPicPr>
            <a:picLocks noChangeAspect="1" noChangeArrowheads="1"/>
          </p:cNvPicPr>
          <p:nvPr/>
        </p:nvPicPr>
        <p:blipFill>
          <a:blip r:embed="rId10" cstate="print">
            <a:lum bright="100000"/>
          </a:blip>
          <a:srcRect/>
          <a:stretch>
            <a:fillRect/>
          </a:stretch>
        </p:blipFill>
        <p:spPr bwMode="auto">
          <a:xfrm>
            <a:off x="625316" y="3840672"/>
            <a:ext cx="1097124" cy="1170790"/>
          </a:xfrm>
          <a:prstGeom prst="rect">
            <a:avLst/>
          </a:prstGeom>
          <a:noFill/>
        </p:spPr>
      </p:pic>
      <p:sp>
        <p:nvSpPr>
          <p:cNvPr id="41" name="Text Placeholder 4">
            <a:hlinkClick r:id="rId9" action="ppaction://hlinksldjump"/>
          </p:cNvPr>
          <p:cNvSpPr txBox="1">
            <a:spLocks/>
          </p:cNvSpPr>
          <p:nvPr/>
        </p:nvSpPr>
        <p:spPr>
          <a:xfrm>
            <a:off x="1941359" y="3743106"/>
            <a:ext cx="9552972" cy="1365921"/>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smtClean="0">
                <a:solidFill>
                  <a:srgbClr val="000000"/>
                </a:solidFill>
                <a:latin typeface="Segoe UI Light"/>
              </a:rPr>
              <a:t>Cluster </a:t>
            </a:r>
            <a:r>
              <a:rPr lang="en-US" b="1" spc="-71" dirty="0">
                <a:solidFill>
                  <a:srgbClr val="000000"/>
                </a:solidFill>
                <a:latin typeface="Segoe UI Light"/>
              </a:rPr>
              <a:t>Migration &amp; Upgrade</a:t>
            </a:r>
          </a:p>
          <a:p>
            <a:pPr marL="285750" indent="-285750">
              <a:lnSpc>
                <a:spcPct val="100000"/>
              </a:lnSpc>
              <a:spcBef>
                <a:spcPts val="500"/>
              </a:spcBef>
              <a:buSzTx/>
              <a:buFont typeface="Wingdings" pitchFamily="2" charset="2"/>
              <a:buChar char="§"/>
            </a:pPr>
            <a:r>
              <a:rPr lang="en-US" sz="1700" spc="-71" dirty="0" smtClean="0">
                <a:solidFill>
                  <a:srgbClr val="000000"/>
                </a:solidFill>
                <a:latin typeface="Segoe UI Light"/>
              </a:rPr>
              <a:t>Upgrade </a:t>
            </a:r>
            <a:r>
              <a:rPr lang="en-US" sz="1700" spc="-71" dirty="0">
                <a:solidFill>
                  <a:srgbClr val="000000"/>
                </a:solidFill>
                <a:latin typeface="Segoe UI Light"/>
              </a:rPr>
              <a:t>to Deeply Engaged leads to 11X lift in revenue to Azure as compared to upgrade to </a:t>
            </a:r>
            <a:r>
              <a:rPr lang="en-US" sz="1700" spc="-71" dirty="0" smtClean="0">
                <a:solidFill>
                  <a:srgbClr val="000000"/>
                </a:solidFill>
                <a:latin typeface="Segoe UI Light"/>
              </a:rPr>
              <a:t>Potentials</a:t>
            </a:r>
          </a:p>
          <a:p>
            <a:pPr marL="746125" lvl="1" indent="-285750">
              <a:lnSpc>
                <a:spcPct val="100000"/>
              </a:lnSpc>
              <a:spcBef>
                <a:spcPts val="500"/>
              </a:spcBef>
              <a:buSzTx/>
              <a:buFont typeface="Wingdings" pitchFamily="2" charset="2"/>
              <a:buChar char="§"/>
            </a:pPr>
            <a:r>
              <a:rPr lang="en-US" sz="1400" spc="-71" dirty="0">
                <a:solidFill>
                  <a:srgbClr val="000000"/>
                </a:solidFill>
                <a:latin typeface="Segoe UI Light"/>
              </a:rPr>
              <a:t>Dabblers most commonly upgrade to Potentials by increasing frequency and stabilizing their </a:t>
            </a:r>
            <a:r>
              <a:rPr lang="en-US" sz="1400" spc="-71" dirty="0" smtClean="0">
                <a:solidFill>
                  <a:srgbClr val="000000"/>
                </a:solidFill>
                <a:latin typeface="Segoe UI Light"/>
              </a:rPr>
              <a:t>usage</a:t>
            </a:r>
            <a:endParaRPr lang="en-US" sz="1400" spc="-71" dirty="0">
              <a:solidFill>
                <a:srgbClr val="000000"/>
              </a:solidFill>
              <a:latin typeface="Segoe UI Light"/>
            </a:endParaRPr>
          </a:p>
          <a:p>
            <a:pPr marL="285750" indent="-285750">
              <a:lnSpc>
                <a:spcPct val="100000"/>
              </a:lnSpc>
              <a:spcBef>
                <a:spcPts val="500"/>
              </a:spcBef>
              <a:buSzTx/>
              <a:buFont typeface="Wingdings" pitchFamily="2" charset="2"/>
              <a:buChar char="§"/>
            </a:pPr>
            <a:r>
              <a:rPr lang="en-US" sz="1700" spc="-71" dirty="0" smtClean="0">
                <a:solidFill>
                  <a:srgbClr val="000000"/>
                </a:solidFill>
                <a:latin typeface="Segoe UI Light"/>
              </a:rPr>
              <a:t>Cross-sell </a:t>
            </a:r>
            <a:r>
              <a:rPr lang="en-US" sz="1700" spc="-71" dirty="0">
                <a:solidFill>
                  <a:srgbClr val="000000"/>
                </a:solidFill>
                <a:latin typeface="Segoe UI Light"/>
              </a:rPr>
              <a:t>of premium services is the key to upward migration to Deeply </a:t>
            </a:r>
            <a:r>
              <a:rPr lang="en-US" sz="1700" spc="-71" dirty="0" smtClean="0">
                <a:solidFill>
                  <a:srgbClr val="000000"/>
                </a:solidFill>
                <a:latin typeface="Segoe UI Light"/>
              </a:rPr>
              <a:t>Engaged</a:t>
            </a:r>
            <a:endParaRPr lang="en-US" sz="1700" spc="-71" dirty="0">
              <a:solidFill>
                <a:srgbClr val="000000"/>
              </a:solidFill>
              <a:latin typeface="Segoe UI Light"/>
            </a:endParaRPr>
          </a:p>
        </p:txBody>
      </p:sp>
      <p:grpSp>
        <p:nvGrpSpPr>
          <p:cNvPr id="9" name="Group 8"/>
          <p:cNvGrpSpPr/>
          <p:nvPr/>
        </p:nvGrpSpPr>
        <p:grpSpPr>
          <a:xfrm>
            <a:off x="1258472" y="4550790"/>
            <a:ext cx="210282" cy="224401"/>
            <a:chOff x="1109663" y="4452938"/>
            <a:chExt cx="508000" cy="647700"/>
          </a:xfrm>
          <a:solidFill>
            <a:srgbClr val="000C47"/>
          </a:solidFill>
        </p:grpSpPr>
        <p:sp>
          <p:nvSpPr>
            <p:cNvPr id="5" name="Freeform 6"/>
            <p:cNvSpPr>
              <a:spLocks/>
            </p:cNvSpPr>
            <p:nvPr/>
          </p:nvSpPr>
          <p:spPr bwMode="auto">
            <a:xfrm>
              <a:off x="1143001" y="4881563"/>
              <a:ext cx="438150" cy="219075"/>
            </a:xfrm>
            <a:custGeom>
              <a:avLst/>
              <a:gdLst>
                <a:gd name="T0" fmla="*/ 309 w 406"/>
                <a:gd name="T1" fmla="*/ 11 h 205"/>
                <a:gd name="T2" fmla="*/ 406 w 406"/>
                <a:gd name="T3" fmla="*/ 156 h 205"/>
                <a:gd name="T4" fmla="*/ 316 w 406"/>
                <a:gd name="T5" fmla="*/ 132 h 205"/>
                <a:gd name="T6" fmla="*/ 291 w 406"/>
                <a:gd name="T7" fmla="*/ 205 h 205"/>
                <a:gd name="T8" fmla="*/ 195 w 406"/>
                <a:gd name="T9" fmla="*/ 77 h 205"/>
                <a:gd name="T10" fmla="*/ 122 w 406"/>
                <a:gd name="T11" fmla="*/ 205 h 205"/>
                <a:gd name="T12" fmla="*/ 89 w 406"/>
                <a:gd name="T13" fmla="*/ 128 h 205"/>
                <a:gd name="T14" fmla="*/ 0 w 406"/>
                <a:gd name="T15" fmla="*/ 152 h 205"/>
                <a:gd name="T16" fmla="*/ 88 w 406"/>
                <a:gd name="T17" fmla="*/ 0 h 205"/>
                <a:gd name="T18" fmla="*/ 199 w 406"/>
                <a:gd name="T19" fmla="*/ 41 h 205"/>
                <a:gd name="T20" fmla="*/ 309 w 406"/>
                <a:gd name="T21" fmla="*/ 1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6" h="205">
                  <a:moveTo>
                    <a:pt x="309" y="11"/>
                  </a:moveTo>
                  <a:lnTo>
                    <a:pt x="406" y="156"/>
                  </a:lnTo>
                  <a:lnTo>
                    <a:pt x="316" y="132"/>
                  </a:lnTo>
                  <a:lnTo>
                    <a:pt x="291" y="205"/>
                  </a:lnTo>
                  <a:lnTo>
                    <a:pt x="195" y="77"/>
                  </a:lnTo>
                  <a:lnTo>
                    <a:pt x="122" y="205"/>
                  </a:lnTo>
                  <a:lnTo>
                    <a:pt x="89" y="128"/>
                  </a:lnTo>
                  <a:lnTo>
                    <a:pt x="0" y="152"/>
                  </a:lnTo>
                  <a:lnTo>
                    <a:pt x="88" y="0"/>
                  </a:lnTo>
                  <a:cubicBezTo>
                    <a:pt x="88" y="0"/>
                    <a:pt x="112" y="41"/>
                    <a:pt x="199" y="41"/>
                  </a:cubicBezTo>
                  <a:cubicBezTo>
                    <a:pt x="286" y="41"/>
                    <a:pt x="309" y="11"/>
                    <a:pt x="309" y="11"/>
                  </a:cubicBezTo>
                  <a:close/>
                </a:path>
              </a:pathLst>
            </a:custGeom>
            <a:grpFill/>
            <a:ln w="0">
              <a:solidFill>
                <a:srgbClr val="000C47"/>
              </a:solid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6" name="Freeform 7"/>
            <p:cNvSpPr>
              <a:spLocks noEditPoints="1"/>
            </p:cNvSpPr>
            <p:nvPr/>
          </p:nvSpPr>
          <p:spPr bwMode="auto">
            <a:xfrm>
              <a:off x="1198563" y="4540250"/>
              <a:ext cx="330200" cy="325438"/>
            </a:xfrm>
            <a:custGeom>
              <a:avLst/>
              <a:gdLst>
                <a:gd name="T0" fmla="*/ 153 w 307"/>
                <a:gd name="T1" fmla="*/ 303 h 303"/>
                <a:gd name="T2" fmla="*/ 0 w 307"/>
                <a:gd name="T3" fmla="*/ 151 h 303"/>
                <a:gd name="T4" fmla="*/ 153 w 307"/>
                <a:gd name="T5" fmla="*/ 0 h 303"/>
                <a:gd name="T6" fmla="*/ 307 w 307"/>
                <a:gd name="T7" fmla="*/ 151 h 303"/>
                <a:gd name="T8" fmla="*/ 153 w 307"/>
                <a:gd name="T9" fmla="*/ 303 h 303"/>
                <a:gd name="T10" fmla="*/ 153 w 307"/>
                <a:gd name="T11" fmla="*/ 34 h 303"/>
                <a:gd name="T12" fmla="*/ 34 w 307"/>
                <a:gd name="T13" fmla="*/ 151 h 303"/>
                <a:gd name="T14" fmla="*/ 153 w 307"/>
                <a:gd name="T15" fmla="*/ 269 h 303"/>
                <a:gd name="T16" fmla="*/ 273 w 307"/>
                <a:gd name="T17" fmla="*/ 151 h 303"/>
                <a:gd name="T18" fmla="*/ 153 w 307"/>
                <a:gd name="T19" fmla="*/ 3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303">
                  <a:moveTo>
                    <a:pt x="153" y="303"/>
                  </a:moveTo>
                  <a:cubicBezTo>
                    <a:pt x="69" y="303"/>
                    <a:pt x="0" y="235"/>
                    <a:pt x="0" y="151"/>
                  </a:cubicBezTo>
                  <a:cubicBezTo>
                    <a:pt x="0" y="68"/>
                    <a:pt x="69" y="0"/>
                    <a:pt x="153" y="0"/>
                  </a:cubicBezTo>
                  <a:cubicBezTo>
                    <a:pt x="238" y="0"/>
                    <a:pt x="307" y="68"/>
                    <a:pt x="307" y="151"/>
                  </a:cubicBezTo>
                  <a:cubicBezTo>
                    <a:pt x="307" y="235"/>
                    <a:pt x="238" y="303"/>
                    <a:pt x="153" y="303"/>
                  </a:cubicBezTo>
                  <a:close/>
                  <a:moveTo>
                    <a:pt x="153" y="34"/>
                  </a:moveTo>
                  <a:cubicBezTo>
                    <a:pt x="88" y="34"/>
                    <a:pt x="34" y="86"/>
                    <a:pt x="34" y="151"/>
                  </a:cubicBezTo>
                  <a:cubicBezTo>
                    <a:pt x="34" y="216"/>
                    <a:pt x="88" y="269"/>
                    <a:pt x="153" y="269"/>
                  </a:cubicBezTo>
                  <a:cubicBezTo>
                    <a:pt x="219" y="269"/>
                    <a:pt x="273" y="216"/>
                    <a:pt x="273" y="151"/>
                  </a:cubicBezTo>
                  <a:cubicBezTo>
                    <a:pt x="273" y="86"/>
                    <a:pt x="219" y="34"/>
                    <a:pt x="153" y="34"/>
                  </a:cubicBezTo>
                  <a:close/>
                </a:path>
              </a:pathLst>
            </a:custGeom>
            <a:grpFill/>
            <a:ln w="0">
              <a:solidFill>
                <a:srgbClr val="000C47"/>
              </a:solid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7" name="Freeform 8"/>
            <p:cNvSpPr>
              <a:spLocks noEditPoints="1"/>
            </p:cNvSpPr>
            <p:nvPr/>
          </p:nvSpPr>
          <p:spPr bwMode="auto">
            <a:xfrm>
              <a:off x="1109663" y="4452938"/>
              <a:ext cx="508000" cy="498475"/>
            </a:xfrm>
            <a:custGeom>
              <a:avLst/>
              <a:gdLst>
                <a:gd name="T0" fmla="*/ 235 w 471"/>
                <a:gd name="T1" fmla="*/ 464 h 464"/>
                <a:gd name="T2" fmla="*/ 0 w 471"/>
                <a:gd name="T3" fmla="*/ 232 h 464"/>
                <a:gd name="T4" fmla="*/ 235 w 471"/>
                <a:gd name="T5" fmla="*/ 0 h 464"/>
                <a:gd name="T6" fmla="*/ 471 w 471"/>
                <a:gd name="T7" fmla="*/ 232 h 464"/>
                <a:gd name="T8" fmla="*/ 235 w 471"/>
                <a:gd name="T9" fmla="*/ 464 h 464"/>
                <a:gd name="T10" fmla="*/ 235 w 471"/>
                <a:gd name="T11" fmla="*/ 34 h 464"/>
                <a:gd name="T12" fmla="*/ 34 w 471"/>
                <a:gd name="T13" fmla="*/ 232 h 464"/>
                <a:gd name="T14" fmla="*/ 235 w 471"/>
                <a:gd name="T15" fmla="*/ 431 h 464"/>
                <a:gd name="T16" fmla="*/ 437 w 471"/>
                <a:gd name="T17" fmla="*/ 232 h 464"/>
                <a:gd name="T18" fmla="*/ 235 w 471"/>
                <a:gd name="T19" fmla="*/ 3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1" h="464">
                  <a:moveTo>
                    <a:pt x="235" y="464"/>
                  </a:moveTo>
                  <a:cubicBezTo>
                    <a:pt x="106" y="464"/>
                    <a:pt x="0" y="360"/>
                    <a:pt x="0" y="232"/>
                  </a:cubicBezTo>
                  <a:cubicBezTo>
                    <a:pt x="0" y="104"/>
                    <a:pt x="106" y="0"/>
                    <a:pt x="235" y="0"/>
                  </a:cubicBezTo>
                  <a:cubicBezTo>
                    <a:pt x="365" y="0"/>
                    <a:pt x="471" y="104"/>
                    <a:pt x="471" y="232"/>
                  </a:cubicBezTo>
                  <a:cubicBezTo>
                    <a:pt x="471" y="360"/>
                    <a:pt x="365" y="464"/>
                    <a:pt x="235" y="464"/>
                  </a:cubicBezTo>
                  <a:close/>
                  <a:moveTo>
                    <a:pt x="235" y="34"/>
                  </a:moveTo>
                  <a:cubicBezTo>
                    <a:pt x="124" y="34"/>
                    <a:pt x="34" y="123"/>
                    <a:pt x="34" y="232"/>
                  </a:cubicBezTo>
                  <a:cubicBezTo>
                    <a:pt x="34" y="342"/>
                    <a:pt x="124" y="431"/>
                    <a:pt x="235" y="431"/>
                  </a:cubicBezTo>
                  <a:cubicBezTo>
                    <a:pt x="347" y="431"/>
                    <a:pt x="437" y="342"/>
                    <a:pt x="437" y="232"/>
                  </a:cubicBezTo>
                  <a:cubicBezTo>
                    <a:pt x="437" y="123"/>
                    <a:pt x="346" y="34"/>
                    <a:pt x="235" y="34"/>
                  </a:cubicBezTo>
                  <a:close/>
                </a:path>
              </a:pathLst>
            </a:custGeom>
            <a:solidFill>
              <a:srgbClr val="000C47"/>
            </a:solidFill>
            <a:ln w="0">
              <a:solidFill>
                <a:srgbClr val="000C47"/>
              </a:solid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sp>
        <p:nvSpPr>
          <p:cNvPr id="30" name="Title 3"/>
          <p:cNvSpPr>
            <a:spLocks noGrp="1"/>
          </p:cNvSpPr>
          <p:nvPr>
            <p:ph type="title"/>
          </p:nvPr>
        </p:nvSpPr>
        <p:spPr>
          <a:xfrm>
            <a:off x="529660" y="233151"/>
            <a:ext cx="11375536" cy="498598"/>
          </a:xfrm>
        </p:spPr>
        <p:txBody>
          <a:bodyPr/>
          <a:lstStyle/>
          <a:p>
            <a:r>
              <a:rPr lang="en-US" sz="3600" dirty="0" smtClean="0"/>
              <a:t>Executive Summary</a:t>
            </a:r>
            <a:endParaRPr lang="en-US" sz="3600" dirty="0"/>
          </a:p>
        </p:txBody>
      </p:sp>
    </p:spTree>
    <p:extLst>
      <p:ext uri="{BB962C8B-B14F-4D97-AF65-F5344CB8AC3E}">
        <p14:creationId xmlns:p14="http://schemas.microsoft.com/office/powerpoint/2010/main" val="4171781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2" name="Title 1"/>
          <p:cNvSpPr>
            <a:spLocks noGrp="1"/>
          </p:cNvSpPr>
          <p:nvPr>
            <p:ph type="title"/>
          </p:nvPr>
        </p:nvSpPr>
        <p:spPr>
          <a:xfrm>
            <a:off x="529660" y="233151"/>
            <a:ext cx="11375536" cy="498598"/>
          </a:xfrm>
        </p:spPr>
        <p:txBody>
          <a:bodyPr/>
          <a:lstStyle/>
          <a:p>
            <a:r>
              <a:rPr lang="en-US" sz="3600" dirty="0">
                <a:solidFill>
                  <a:schemeClr val="tx1"/>
                </a:solidFill>
                <a:cs typeface="Segoe UI" pitchFamily="34" charset="0"/>
              </a:rPr>
              <a:t>Next Steps</a:t>
            </a:r>
          </a:p>
        </p:txBody>
      </p:sp>
      <p:grpSp>
        <p:nvGrpSpPr>
          <p:cNvPr id="5" name="Group 4"/>
          <p:cNvGrpSpPr/>
          <p:nvPr/>
        </p:nvGrpSpPr>
        <p:grpSpPr>
          <a:xfrm>
            <a:off x="524042" y="881627"/>
            <a:ext cx="11370020" cy="1154432"/>
            <a:chOff x="524042" y="881627"/>
            <a:chExt cx="11370020" cy="1154432"/>
          </a:xfrm>
        </p:grpSpPr>
        <p:sp>
          <p:nvSpPr>
            <p:cNvPr id="8" name="Rectangle 7"/>
            <p:cNvSpPr>
              <a:spLocks noChangeAspect="1"/>
            </p:cNvSpPr>
            <p:nvPr/>
          </p:nvSpPr>
          <p:spPr bwMode="auto">
            <a:xfrm>
              <a:off x="524042" y="881627"/>
              <a:ext cx="11370020" cy="115443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9" name="Text Placeholder 4"/>
            <p:cNvSpPr txBox="1">
              <a:spLocks/>
            </p:cNvSpPr>
            <p:nvPr/>
          </p:nvSpPr>
          <p:spPr>
            <a:xfrm>
              <a:off x="702732" y="881627"/>
              <a:ext cx="10644821" cy="1154432"/>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smtClean="0">
                  <a:solidFill>
                    <a:srgbClr val="000000"/>
                  </a:solidFill>
                  <a:latin typeface="Segoe UI Light"/>
                </a:rPr>
                <a:t>Recommendation Engine</a:t>
              </a:r>
              <a:endParaRPr lang="en-US" b="1" spc="-71" dirty="0">
                <a:solidFill>
                  <a:srgbClr val="000000"/>
                </a:solidFill>
                <a:latin typeface="Segoe UI Light"/>
              </a:endParaRPr>
            </a:p>
            <a:p>
              <a:pPr marL="285750" indent="-285750">
                <a:lnSpc>
                  <a:spcPct val="100000"/>
                </a:lnSpc>
                <a:spcBef>
                  <a:spcPts val="0"/>
                </a:spcBef>
                <a:buSzTx/>
                <a:buFont typeface="Wingdings" panose="05000000000000000000" pitchFamily="2" charset="2"/>
                <a:buChar char="§"/>
              </a:pPr>
              <a:r>
                <a:rPr lang="en-US" sz="1700" dirty="0" smtClean="0">
                  <a:solidFill>
                    <a:srgbClr val="000000"/>
                  </a:solidFill>
                  <a:latin typeface="Segoe UI Light"/>
                </a:rPr>
                <a:t>Building a recommendation engine at a cluster level to recommend feasible services to customers</a:t>
              </a:r>
              <a:br>
                <a:rPr lang="en-US" sz="1700" dirty="0" smtClean="0">
                  <a:solidFill>
                    <a:srgbClr val="000000"/>
                  </a:solidFill>
                  <a:latin typeface="Segoe UI Light"/>
                </a:rPr>
              </a:br>
              <a:endParaRPr lang="en-US" sz="1700" dirty="0">
                <a:solidFill>
                  <a:srgbClr val="000000"/>
                </a:solidFill>
                <a:latin typeface="Segoe UI Light"/>
              </a:endParaRPr>
            </a:p>
          </p:txBody>
        </p:sp>
      </p:grpSp>
      <p:grpSp>
        <p:nvGrpSpPr>
          <p:cNvPr id="4" name="Group 3"/>
          <p:cNvGrpSpPr/>
          <p:nvPr/>
        </p:nvGrpSpPr>
        <p:grpSpPr>
          <a:xfrm>
            <a:off x="524042" y="2274574"/>
            <a:ext cx="11370020" cy="1154432"/>
            <a:chOff x="524042" y="2274574"/>
            <a:chExt cx="11370020" cy="1154432"/>
          </a:xfrm>
        </p:grpSpPr>
        <p:sp>
          <p:nvSpPr>
            <p:cNvPr id="13" name="Rectangle 12"/>
            <p:cNvSpPr>
              <a:spLocks noChangeAspect="1"/>
            </p:cNvSpPr>
            <p:nvPr/>
          </p:nvSpPr>
          <p:spPr bwMode="auto">
            <a:xfrm>
              <a:off x="524042" y="2274574"/>
              <a:ext cx="11370020" cy="115443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14" name="Text Placeholder 4"/>
            <p:cNvSpPr txBox="1">
              <a:spLocks/>
            </p:cNvSpPr>
            <p:nvPr/>
          </p:nvSpPr>
          <p:spPr>
            <a:xfrm>
              <a:off x="702732" y="2274574"/>
              <a:ext cx="10771593" cy="1154432"/>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smtClean="0">
                  <a:solidFill>
                    <a:srgbClr val="000000"/>
                  </a:solidFill>
                  <a:latin typeface="Segoe UI Light"/>
                </a:rPr>
                <a:t>Retention Modelling and Experimentation</a:t>
              </a:r>
              <a:endParaRPr lang="en-US" b="1" spc="-71" dirty="0">
                <a:solidFill>
                  <a:srgbClr val="000000"/>
                </a:solidFill>
                <a:latin typeface="Segoe UI Light"/>
              </a:endParaRPr>
            </a:p>
            <a:p>
              <a:pPr marL="285750" indent="-285750">
                <a:lnSpc>
                  <a:spcPct val="100000"/>
                </a:lnSpc>
                <a:spcBef>
                  <a:spcPts val="0"/>
                </a:spcBef>
                <a:buSzTx/>
                <a:buFont typeface="Wingdings" panose="05000000000000000000" pitchFamily="2" charset="2"/>
                <a:buChar char="§"/>
              </a:pPr>
              <a:r>
                <a:rPr lang="en-US" sz="1700" dirty="0" smtClean="0">
                  <a:solidFill>
                    <a:srgbClr val="000000"/>
                  </a:solidFill>
                  <a:latin typeface="Segoe UI Light"/>
                </a:rPr>
                <a:t>Experimentation with controlled service offerings to customers in order to deepen insights into customer behavior and reduce churn</a:t>
              </a:r>
              <a:endParaRPr lang="en-US" sz="1700" dirty="0">
                <a:solidFill>
                  <a:srgbClr val="000000"/>
                </a:solidFill>
                <a:latin typeface="Segoe UI Light"/>
              </a:endParaRPr>
            </a:p>
          </p:txBody>
        </p:sp>
      </p:grpSp>
      <p:grpSp>
        <p:nvGrpSpPr>
          <p:cNvPr id="15" name="Group 14"/>
          <p:cNvGrpSpPr/>
          <p:nvPr/>
        </p:nvGrpSpPr>
        <p:grpSpPr>
          <a:xfrm>
            <a:off x="524042" y="5050481"/>
            <a:ext cx="11370020" cy="1232272"/>
            <a:chOff x="534370" y="833675"/>
            <a:chExt cx="11370020" cy="1464083"/>
          </a:xfrm>
        </p:grpSpPr>
        <p:sp>
          <p:nvSpPr>
            <p:cNvPr id="16" name="Rectangle 15"/>
            <p:cNvSpPr>
              <a:spLocks noChangeAspect="1"/>
            </p:cNvSpPr>
            <p:nvPr/>
          </p:nvSpPr>
          <p:spPr bwMode="auto">
            <a:xfrm>
              <a:off x="534370" y="926158"/>
              <a:ext cx="11370020" cy="13716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17" name="Text Placeholder 4"/>
            <p:cNvSpPr txBox="1">
              <a:spLocks/>
            </p:cNvSpPr>
            <p:nvPr/>
          </p:nvSpPr>
          <p:spPr>
            <a:xfrm>
              <a:off x="713061" y="833675"/>
              <a:ext cx="10644820" cy="1371600"/>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smtClean="0">
                  <a:solidFill>
                    <a:srgbClr val="000000"/>
                  </a:solidFill>
                  <a:latin typeface="Segoe UI Light"/>
                </a:rPr>
                <a:t>Pricing?</a:t>
              </a:r>
            </a:p>
            <a:p>
              <a:pPr marL="285750" indent="-285750">
                <a:lnSpc>
                  <a:spcPct val="100000"/>
                </a:lnSpc>
                <a:spcBef>
                  <a:spcPts val="0"/>
                </a:spcBef>
                <a:buSzTx/>
                <a:buFont typeface="Wingdings" panose="05000000000000000000" pitchFamily="2" charset="2"/>
                <a:buChar char="§"/>
              </a:pPr>
              <a:r>
                <a:rPr lang="en-US" sz="1700" dirty="0" smtClean="0">
                  <a:solidFill>
                    <a:srgbClr val="000000"/>
                  </a:solidFill>
                  <a:latin typeface="Segoe UI Light"/>
                </a:rPr>
                <a:t>Cluster usage behavior can be </a:t>
              </a:r>
              <a:endParaRPr lang="en-US" sz="1700" dirty="0">
                <a:solidFill>
                  <a:srgbClr val="000000"/>
                </a:solidFill>
                <a:latin typeface="Segoe UI Light"/>
              </a:endParaRPr>
            </a:p>
          </p:txBody>
        </p:sp>
      </p:grpSp>
      <p:grpSp>
        <p:nvGrpSpPr>
          <p:cNvPr id="3" name="Group 2"/>
          <p:cNvGrpSpPr/>
          <p:nvPr/>
        </p:nvGrpSpPr>
        <p:grpSpPr>
          <a:xfrm>
            <a:off x="524042" y="3656784"/>
            <a:ext cx="11370020" cy="1154432"/>
            <a:chOff x="524042" y="3656784"/>
            <a:chExt cx="11370020" cy="1154432"/>
          </a:xfrm>
        </p:grpSpPr>
        <p:sp>
          <p:nvSpPr>
            <p:cNvPr id="19" name="Rectangle 18"/>
            <p:cNvSpPr>
              <a:spLocks noChangeAspect="1"/>
            </p:cNvSpPr>
            <p:nvPr/>
          </p:nvSpPr>
          <p:spPr bwMode="auto">
            <a:xfrm>
              <a:off x="524042" y="3656784"/>
              <a:ext cx="11370020" cy="115443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20" name="Text Placeholder 4"/>
            <p:cNvSpPr txBox="1">
              <a:spLocks/>
            </p:cNvSpPr>
            <p:nvPr/>
          </p:nvSpPr>
          <p:spPr>
            <a:xfrm>
              <a:off x="702733" y="3656784"/>
              <a:ext cx="10644820" cy="1154432"/>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smtClean="0">
                  <a:solidFill>
                    <a:srgbClr val="000000"/>
                  </a:solidFill>
                  <a:latin typeface="Segoe UI Light"/>
                </a:rPr>
                <a:t>Customer Nurturing &amp; Sales</a:t>
              </a:r>
              <a:endParaRPr lang="en-US" b="1" spc="-71" dirty="0">
                <a:solidFill>
                  <a:srgbClr val="000000"/>
                </a:solidFill>
                <a:latin typeface="Segoe UI Light"/>
              </a:endParaRPr>
            </a:p>
            <a:p>
              <a:pPr marL="285750" indent="-285750">
                <a:lnSpc>
                  <a:spcPct val="100000"/>
                </a:lnSpc>
                <a:spcBef>
                  <a:spcPts val="0"/>
                </a:spcBef>
                <a:buSzTx/>
                <a:buFont typeface="Wingdings" panose="05000000000000000000" pitchFamily="2" charset="2"/>
                <a:buChar char="§"/>
              </a:pPr>
              <a:r>
                <a:rPr lang="en-US" sz="1700" dirty="0" smtClean="0">
                  <a:solidFill>
                    <a:srgbClr val="000000"/>
                  </a:solidFill>
                  <a:latin typeface="Segoe UI Light"/>
                </a:rPr>
                <a:t>Cluster lifetime customer behavior can be leveraged to identify the right time for intervention by marketing and sales teams</a:t>
              </a:r>
              <a:endParaRPr lang="en-US" sz="1700" dirty="0">
                <a:solidFill>
                  <a:srgbClr val="000000"/>
                </a:solidFill>
                <a:latin typeface="Segoe UI Light"/>
              </a:endParaRPr>
            </a:p>
          </p:txBody>
        </p:sp>
      </p:grpSp>
    </p:spTree>
    <p:extLst>
      <p:ext uri="{BB962C8B-B14F-4D97-AF65-F5344CB8AC3E}">
        <p14:creationId xmlns:p14="http://schemas.microsoft.com/office/powerpoint/2010/main" val="1328648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2" name="Title 1"/>
          <p:cNvSpPr>
            <a:spLocks noGrp="1"/>
          </p:cNvSpPr>
          <p:nvPr>
            <p:ph type="title"/>
          </p:nvPr>
        </p:nvSpPr>
        <p:spPr>
          <a:xfrm>
            <a:off x="529660" y="233151"/>
            <a:ext cx="11375536" cy="498598"/>
          </a:xfrm>
        </p:spPr>
        <p:txBody>
          <a:bodyPr/>
          <a:lstStyle/>
          <a:p>
            <a:r>
              <a:rPr lang="en-US" sz="3600" dirty="0">
                <a:solidFill>
                  <a:schemeClr val="tx1"/>
                </a:solidFill>
                <a:cs typeface="Segoe UI" pitchFamily="34" charset="0"/>
              </a:rPr>
              <a:t>Next Steps</a:t>
            </a:r>
          </a:p>
        </p:txBody>
      </p:sp>
      <p:sp>
        <p:nvSpPr>
          <p:cNvPr id="18" name="Rectangle 17"/>
          <p:cNvSpPr/>
          <p:nvPr/>
        </p:nvSpPr>
        <p:spPr bwMode="auto">
          <a:xfrm>
            <a:off x="532280" y="1203907"/>
            <a:ext cx="2751180" cy="4930363"/>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21" name="Rectangle 20"/>
          <p:cNvSpPr/>
          <p:nvPr/>
        </p:nvSpPr>
        <p:spPr bwMode="auto">
          <a:xfrm>
            <a:off x="532280" y="1191472"/>
            <a:ext cx="2751180" cy="1615895"/>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22" name="Text Placeholder 4"/>
          <p:cNvSpPr txBox="1">
            <a:spLocks/>
          </p:cNvSpPr>
          <p:nvPr/>
        </p:nvSpPr>
        <p:spPr>
          <a:xfrm>
            <a:off x="532280" y="2938149"/>
            <a:ext cx="2751180" cy="2448807"/>
          </a:xfrm>
          <a:prstGeom prst="rect">
            <a:avLst/>
          </a:prstGeom>
        </p:spPr>
        <p:txBody>
          <a:bodyPr lIns="139891" tIns="74608" rIns="139891"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48" dirty="0">
                <a:gradFill>
                  <a:gsLst>
                    <a:gs pos="5417">
                      <a:srgbClr val="FFFFFF"/>
                    </a:gs>
                    <a:gs pos="28000">
                      <a:srgbClr val="FFFFFF"/>
                    </a:gs>
                  </a:gsLst>
                  <a:lin ang="5400000" scaled="0"/>
                </a:gradFill>
              </a:rPr>
              <a:t>Building a recommendation engine at a </a:t>
            </a:r>
            <a:r>
              <a:rPr lang="en-US" sz="2448" dirty="0" smtClean="0">
                <a:gradFill>
                  <a:gsLst>
                    <a:gs pos="5417">
                      <a:srgbClr val="FFFFFF"/>
                    </a:gs>
                    <a:gs pos="28000">
                      <a:srgbClr val="FFFFFF"/>
                    </a:gs>
                  </a:gsLst>
                  <a:lin ang="5400000" scaled="0"/>
                </a:gradFill>
              </a:rPr>
              <a:t>cluster </a:t>
            </a:r>
            <a:r>
              <a:rPr lang="en-US" sz="2448" dirty="0">
                <a:gradFill>
                  <a:gsLst>
                    <a:gs pos="5417">
                      <a:srgbClr val="FFFFFF"/>
                    </a:gs>
                    <a:gs pos="28000">
                      <a:srgbClr val="FFFFFF"/>
                    </a:gs>
                  </a:gsLst>
                  <a:lin ang="5400000" scaled="0"/>
                </a:gradFill>
              </a:rPr>
              <a:t>level to recommend feasible services to customers</a:t>
            </a:r>
          </a:p>
        </p:txBody>
      </p:sp>
      <p:sp>
        <p:nvSpPr>
          <p:cNvPr id="23" name="Text Placeholder 4"/>
          <p:cNvSpPr txBox="1">
            <a:spLocks/>
          </p:cNvSpPr>
          <p:nvPr/>
        </p:nvSpPr>
        <p:spPr>
          <a:xfrm>
            <a:off x="532280" y="1271463"/>
            <a:ext cx="2751180" cy="664797"/>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dirty="0">
                <a:gradFill>
                  <a:gsLst>
                    <a:gs pos="0">
                      <a:srgbClr val="FFFFFF"/>
                    </a:gs>
                    <a:gs pos="100000">
                      <a:srgbClr val="FFFFFF"/>
                    </a:gs>
                  </a:gsLst>
                  <a:lin ang="5400000" scaled="0"/>
                </a:gradFill>
              </a:rPr>
              <a:t>Recommendation Engine</a:t>
            </a:r>
          </a:p>
        </p:txBody>
      </p:sp>
      <p:sp>
        <p:nvSpPr>
          <p:cNvPr id="24" name="Rectangle 23"/>
          <p:cNvSpPr/>
          <p:nvPr/>
        </p:nvSpPr>
        <p:spPr bwMode="auto">
          <a:xfrm>
            <a:off x="3407049" y="1203909"/>
            <a:ext cx="2751180" cy="493036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25" name="Rectangle 24"/>
          <p:cNvSpPr/>
          <p:nvPr/>
        </p:nvSpPr>
        <p:spPr bwMode="auto">
          <a:xfrm>
            <a:off x="3407049" y="1191472"/>
            <a:ext cx="2751180" cy="1615895"/>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26" name="Text Placeholder 4"/>
          <p:cNvSpPr txBox="1">
            <a:spLocks/>
          </p:cNvSpPr>
          <p:nvPr/>
        </p:nvSpPr>
        <p:spPr>
          <a:xfrm>
            <a:off x="3407049" y="2938149"/>
            <a:ext cx="2751180" cy="3126941"/>
          </a:xfrm>
          <a:prstGeom prst="rect">
            <a:avLst/>
          </a:prstGeom>
        </p:spPr>
        <p:txBody>
          <a:bodyPr lIns="139891" tIns="74608" rIns="139891"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48" dirty="0">
                <a:gradFill>
                  <a:gsLst>
                    <a:gs pos="5417">
                      <a:srgbClr val="FFFFFF"/>
                    </a:gs>
                    <a:gs pos="28000">
                      <a:srgbClr val="FFFFFF"/>
                    </a:gs>
                  </a:gsLst>
                  <a:lin ang="5400000" scaled="0"/>
                </a:gradFill>
              </a:rPr>
              <a:t>Experimentation with controlled service offerings to customers in order to deepen insights into customer behavior and reduce churn</a:t>
            </a:r>
          </a:p>
        </p:txBody>
      </p:sp>
      <p:sp>
        <p:nvSpPr>
          <p:cNvPr id="28" name="Text Placeholder 4"/>
          <p:cNvSpPr txBox="1">
            <a:spLocks/>
          </p:cNvSpPr>
          <p:nvPr/>
        </p:nvSpPr>
        <p:spPr>
          <a:xfrm>
            <a:off x="3407049" y="1269537"/>
            <a:ext cx="2751180" cy="997196"/>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dirty="0">
                <a:gradFill>
                  <a:gsLst>
                    <a:gs pos="0">
                      <a:srgbClr val="FFFFFF"/>
                    </a:gs>
                    <a:gs pos="100000">
                      <a:srgbClr val="FFFFFF"/>
                    </a:gs>
                  </a:gsLst>
                  <a:lin ang="5400000" scaled="0"/>
                </a:gradFill>
              </a:rPr>
              <a:t>Retention Modelling and Experimentation</a:t>
            </a:r>
          </a:p>
        </p:txBody>
      </p:sp>
      <p:sp>
        <p:nvSpPr>
          <p:cNvPr id="29" name="Rectangle 28"/>
          <p:cNvSpPr/>
          <p:nvPr/>
        </p:nvSpPr>
        <p:spPr bwMode="auto">
          <a:xfrm>
            <a:off x="6281818" y="1203909"/>
            <a:ext cx="2751180" cy="493036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30" name="Rectangle 29"/>
          <p:cNvSpPr/>
          <p:nvPr/>
        </p:nvSpPr>
        <p:spPr bwMode="auto">
          <a:xfrm>
            <a:off x="6281818" y="1191472"/>
            <a:ext cx="2751180" cy="1615895"/>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31" name="Text Placeholder 4"/>
          <p:cNvSpPr txBox="1">
            <a:spLocks/>
          </p:cNvSpPr>
          <p:nvPr/>
        </p:nvSpPr>
        <p:spPr>
          <a:xfrm>
            <a:off x="6281818" y="2938149"/>
            <a:ext cx="2751180" cy="3126941"/>
          </a:xfrm>
          <a:prstGeom prst="rect">
            <a:avLst/>
          </a:prstGeom>
        </p:spPr>
        <p:txBody>
          <a:bodyPr lIns="139891" tIns="74608" rIns="139891"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48" dirty="0" smtClean="0">
                <a:gradFill>
                  <a:gsLst>
                    <a:gs pos="5417">
                      <a:srgbClr val="FFFFFF"/>
                    </a:gs>
                    <a:gs pos="28000">
                      <a:srgbClr val="FFFFFF"/>
                    </a:gs>
                  </a:gsLst>
                  <a:lin ang="5400000" scaled="0"/>
                </a:gradFill>
              </a:rPr>
              <a:t>Cluster </a:t>
            </a:r>
            <a:r>
              <a:rPr lang="en-US" sz="2448" dirty="0">
                <a:gradFill>
                  <a:gsLst>
                    <a:gs pos="5417">
                      <a:srgbClr val="FFFFFF"/>
                    </a:gs>
                    <a:gs pos="28000">
                      <a:srgbClr val="FFFFFF"/>
                    </a:gs>
                  </a:gsLst>
                  <a:lin ang="5400000" scaled="0"/>
                </a:gradFill>
              </a:rPr>
              <a:t>lifetime customer behavior can be leveraged to identify the right time for intervention by marketing and sales </a:t>
            </a:r>
            <a:r>
              <a:rPr lang="en-US" sz="2448" dirty="0" smtClean="0">
                <a:gradFill>
                  <a:gsLst>
                    <a:gs pos="5417">
                      <a:srgbClr val="FFFFFF"/>
                    </a:gs>
                    <a:gs pos="28000">
                      <a:srgbClr val="FFFFFF"/>
                    </a:gs>
                  </a:gsLst>
                  <a:lin ang="5400000" scaled="0"/>
                </a:gradFill>
              </a:rPr>
              <a:t>teams</a:t>
            </a:r>
            <a:endParaRPr lang="en-US" sz="2448" dirty="0">
              <a:gradFill>
                <a:gsLst>
                  <a:gs pos="5417">
                    <a:srgbClr val="FFFFFF"/>
                  </a:gs>
                  <a:gs pos="28000">
                    <a:srgbClr val="FFFFFF"/>
                  </a:gs>
                </a:gsLst>
                <a:lin ang="5400000" scaled="0"/>
              </a:gradFill>
            </a:endParaRPr>
          </a:p>
        </p:txBody>
      </p:sp>
      <p:sp>
        <p:nvSpPr>
          <p:cNvPr id="32" name="Text Placeholder 4"/>
          <p:cNvSpPr txBox="1">
            <a:spLocks/>
          </p:cNvSpPr>
          <p:nvPr/>
        </p:nvSpPr>
        <p:spPr>
          <a:xfrm>
            <a:off x="6281817" y="1269537"/>
            <a:ext cx="2751180" cy="664797"/>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dirty="0">
                <a:gradFill>
                  <a:gsLst>
                    <a:gs pos="0">
                      <a:srgbClr val="FFFFFF"/>
                    </a:gs>
                    <a:gs pos="100000">
                      <a:srgbClr val="FFFFFF"/>
                    </a:gs>
                  </a:gsLst>
                  <a:lin ang="5400000" scaled="0"/>
                </a:gradFill>
              </a:rPr>
              <a:t>Customer Nurturing &amp; Sales</a:t>
            </a:r>
          </a:p>
        </p:txBody>
      </p:sp>
      <p:sp>
        <p:nvSpPr>
          <p:cNvPr id="33" name="Rectangle 32"/>
          <p:cNvSpPr/>
          <p:nvPr/>
        </p:nvSpPr>
        <p:spPr bwMode="auto">
          <a:xfrm>
            <a:off x="9156586" y="1203909"/>
            <a:ext cx="2751180" cy="4930361"/>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59"/>
            <a:endParaRPr lang="en-US" sz="1836" dirty="0">
              <a:solidFill>
                <a:srgbClr val="FFFFFF"/>
              </a:solidFill>
            </a:endParaRPr>
          </a:p>
        </p:txBody>
      </p:sp>
      <p:sp>
        <p:nvSpPr>
          <p:cNvPr id="34" name="Rectangle 33"/>
          <p:cNvSpPr/>
          <p:nvPr/>
        </p:nvSpPr>
        <p:spPr bwMode="auto">
          <a:xfrm>
            <a:off x="9156586" y="1191472"/>
            <a:ext cx="2751180" cy="1615895"/>
          </a:xfrm>
          <a:prstGeom prst="rect">
            <a:avLst/>
          </a:prstGeom>
          <a:solidFill>
            <a:srgbClr val="000C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224" spc="-51" dirty="0">
              <a:gradFill>
                <a:gsLst>
                  <a:gs pos="0">
                    <a:srgbClr val="000000"/>
                  </a:gs>
                  <a:gs pos="100000">
                    <a:srgbClr val="000000"/>
                  </a:gs>
                </a:gsLst>
                <a:lin ang="5400000" scaled="0"/>
              </a:gradFill>
              <a:ea typeface="Segoe UI" pitchFamily="34" charset="0"/>
              <a:cs typeface="Segoe UI" pitchFamily="34" charset="0"/>
            </a:endParaRPr>
          </a:p>
        </p:txBody>
      </p:sp>
      <p:sp>
        <p:nvSpPr>
          <p:cNvPr id="36" name="Text Placeholder 4"/>
          <p:cNvSpPr txBox="1">
            <a:spLocks/>
          </p:cNvSpPr>
          <p:nvPr/>
        </p:nvSpPr>
        <p:spPr>
          <a:xfrm>
            <a:off x="9156586" y="1269537"/>
            <a:ext cx="2751180" cy="664797"/>
          </a:xfrm>
          <a:prstGeom prst="rect">
            <a:avLst/>
          </a:prstGeom>
        </p:spPr>
        <p:txBody>
          <a:bodyPr wrap="square" lIns="139891" tIns="0" rIns="139891" bIns="0" anchor="ctr" anchorCtr="0">
            <a:spAutoFit/>
          </a:bodyPr>
          <a:lstStyle>
            <a:defPPr>
              <a:defRPr lang="en-US"/>
            </a:defPPr>
            <a:lvl1pPr indent="0">
              <a:lnSpc>
                <a:spcPct val="90000"/>
              </a:lnSpc>
              <a:spcBef>
                <a:spcPct val="20000"/>
              </a:spcBef>
              <a:buSzPct val="90000"/>
              <a:buFont typeface="Wingdings" pitchFamily="2" charset="2"/>
              <a:buNone/>
              <a:defRPr sz="2800" baseline="0">
                <a:gradFill>
                  <a:gsLst>
                    <a:gs pos="0">
                      <a:schemeClr val="bg1"/>
                    </a:gs>
                    <a:gs pos="100000">
                      <a:schemeClr val="bg1"/>
                    </a:gs>
                  </a:gsLst>
                  <a:lin ang="5400000" scaled="0"/>
                </a:gradFill>
                <a:latin typeface="+mj-lt"/>
              </a:defRPr>
            </a:lvl1pPr>
            <a:lvl2pPr marL="855663" indent="-395288">
              <a:lnSpc>
                <a:spcPct val="90000"/>
              </a:lnSpc>
              <a:spcBef>
                <a:spcPct val="20000"/>
              </a:spcBef>
              <a:buSzPct val="90000"/>
              <a:buFont typeface="Wingdings" pitchFamily="2" charset="2"/>
              <a:buChar char="§"/>
              <a:defRPr sz="2400">
                <a:gradFill>
                  <a:gsLst>
                    <a:gs pos="0">
                      <a:schemeClr val="tx1"/>
                    </a:gs>
                    <a:gs pos="86000">
                      <a:schemeClr val="tx1"/>
                    </a:gs>
                  </a:gsLst>
                  <a:lin ang="5400000" scaled="0"/>
                </a:gradFill>
                <a:latin typeface="Segoe UI Light" pitchFamily="34" charset="0"/>
              </a:defRPr>
            </a:lvl2pPr>
            <a:lvl3pPr marL="1204913" indent="-349250">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00" dirty="0" smtClean="0">
                <a:gradFill>
                  <a:gsLst>
                    <a:gs pos="0">
                      <a:srgbClr val="FFFFFF"/>
                    </a:gs>
                    <a:gs pos="100000">
                      <a:srgbClr val="FFFFFF"/>
                    </a:gs>
                  </a:gsLst>
                  <a:lin ang="5400000" scaled="0"/>
                </a:gradFill>
              </a:rPr>
              <a:t>Usage Based Pricing</a:t>
            </a:r>
            <a:endParaRPr lang="en-US" sz="2856" dirty="0">
              <a:gradFill>
                <a:gsLst>
                  <a:gs pos="0">
                    <a:srgbClr val="FFFFFF"/>
                  </a:gs>
                  <a:gs pos="100000">
                    <a:srgbClr val="FFFFFF"/>
                  </a:gs>
                </a:gsLst>
                <a:lin ang="5400000" scaled="0"/>
              </a:gradFill>
            </a:endParaRPr>
          </a:p>
        </p:txBody>
      </p:sp>
      <p:sp>
        <p:nvSpPr>
          <p:cNvPr id="38" name="Text Placeholder 4"/>
          <p:cNvSpPr txBox="1">
            <a:spLocks/>
          </p:cNvSpPr>
          <p:nvPr/>
        </p:nvSpPr>
        <p:spPr>
          <a:xfrm>
            <a:off x="9156586" y="2938149"/>
            <a:ext cx="2751180" cy="1770672"/>
          </a:xfrm>
          <a:prstGeom prst="rect">
            <a:avLst/>
          </a:prstGeom>
        </p:spPr>
        <p:txBody>
          <a:bodyPr lIns="139891" tIns="74608" rIns="139891" bIns="0">
            <a:spAutoFit/>
          </a:bodyPr>
          <a:lstStyle>
            <a:defPPr>
              <a:defRPr lang="en-US"/>
            </a:defPPr>
            <a:lvl1pPr indent="0">
              <a:lnSpc>
                <a:spcPct val="90000"/>
              </a:lnSpc>
              <a:spcBef>
                <a:spcPct val="20000"/>
              </a:spcBef>
              <a:buSzPct val="90000"/>
              <a:buFont typeface="Wingdings" pitchFamily="2" charset="2"/>
              <a:buNone/>
              <a:defRPr sz="2400">
                <a:gradFill>
                  <a:gsLst>
                    <a:gs pos="0">
                      <a:schemeClr val="bg1"/>
                    </a:gs>
                    <a:gs pos="100000">
                      <a:schemeClr val="bg1"/>
                    </a:gs>
                  </a:gsLst>
                  <a:lin ang="5400000" scaled="0"/>
                </a:gradFill>
              </a:defRPr>
            </a:lvl1pPr>
            <a:lvl2pPr marL="800100" indent="-339725">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2pPr>
            <a:lvl3pPr marL="1143000" indent="-287338">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3pPr>
            <a:lvl4pPr marL="1485900" indent="-227013">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4pPr>
            <a:lvl5pPr marL="1828800" indent="-223838">
              <a:lnSpc>
                <a:spcPct val="90000"/>
              </a:lnSpc>
              <a:spcBef>
                <a:spcPct val="20000"/>
              </a:spcBef>
              <a:buSzPct val="90000"/>
              <a:buFont typeface="Wingdings" pitchFamily="2" charset="2"/>
              <a:buChar char="§"/>
              <a:defRPr sz="1600">
                <a:gradFill>
                  <a:gsLst>
                    <a:gs pos="0">
                      <a:schemeClr val="tx1"/>
                    </a:gs>
                    <a:gs pos="86000">
                      <a:schemeClr val="tx1"/>
                    </a:gs>
                  </a:gsLst>
                  <a:lin ang="5400000" scaled="0"/>
                </a:gradFill>
                <a:latin typeface="Segoe UI Light" pitchFamily="34" charset="0"/>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32559"/>
            <a:r>
              <a:rPr lang="en-US" sz="2448" dirty="0" smtClean="0">
                <a:gradFill>
                  <a:gsLst>
                    <a:gs pos="5417">
                      <a:srgbClr val="FFFFFF"/>
                    </a:gs>
                    <a:gs pos="28000">
                      <a:srgbClr val="FFFFFF"/>
                    </a:gs>
                  </a:gsLst>
                  <a:lin ang="5400000" scaled="0"/>
                </a:gradFill>
              </a:rPr>
              <a:t>Cluster usage behavior can be used to devise discount bands based on usage</a:t>
            </a:r>
            <a:endParaRPr lang="en-US" sz="2448" dirty="0">
              <a:gradFill>
                <a:gsLst>
                  <a:gs pos="5417">
                    <a:srgbClr val="FFFFFF"/>
                  </a:gs>
                  <a:gs pos="28000">
                    <a:srgbClr val="FFFFFF"/>
                  </a:gs>
                </a:gsLst>
                <a:lin ang="5400000" scaled="0"/>
              </a:gradFill>
            </a:endParaRPr>
          </a:p>
        </p:txBody>
      </p:sp>
    </p:spTree>
    <p:extLst>
      <p:ext uri="{BB962C8B-B14F-4D97-AF65-F5344CB8AC3E}">
        <p14:creationId xmlns:p14="http://schemas.microsoft.com/office/powerpoint/2010/main" val="1658953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30" name="Title 3"/>
          <p:cNvSpPr>
            <a:spLocks noGrp="1"/>
          </p:cNvSpPr>
          <p:nvPr>
            <p:ph type="title"/>
          </p:nvPr>
        </p:nvSpPr>
        <p:spPr>
          <a:xfrm>
            <a:off x="519336" y="321969"/>
            <a:ext cx="11373923" cy="553998"/>
          </a:xfrm>
        </p:spPr>
        <p:txBody>
          <a:bodyPr/>
          <a:lstStyle/>
          <a:p>
            <a:r>
              <a:rPr lang="en-US" sz="4000" dirty="0" smtClean="0"/>
              <a:t>Behavioral Clusters: Summary</a:t>
            </a:r>
            <a:endParaRPr lang="en-US" sz="4000" dirty="0"/>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3582" y="122326"/>
            <a:ext cx="839354" cy="346281"/>
          </a:xfrm>
          <a:prstGeom prst="rect">
            <a:avLst/>
          </a:prstGeom>
        </p:spPr>
      </p:pic>
      <p:sp>
        <p:nvSpPr>
          <p:cNvPr id="19" name="Rectangle 18"/>
          <p:cNvSpPr/>
          <p:nvPr/>
        </p:nvSpPr>
        <p:spPr bwMode="auto">
          <a:xfrm>
            <a:off x="391384" y="1261440"/>
            <a:ext cx="2021724" cy="5204871"/>
          </a:xfrm>
          <a:prstGeom prst="rect">
            <a:avLst/>
          </a:prstGeom>
          <a:solidFill>
            <a:srgbClr val="1AAF1A"/>
          </a:solidFill>
          <a:ln w="10795" cap="flat" cmpd="sng" algn="ctr">
            <a:noFill/>
            <a:prstDash val="solid"/>
          </a:ln>
          <a:effectLst>
            <a:outerShdw blurRad="107950" dist="12700" dir="5400000" algn="ctr">
              <a:srgbClr val="000000"/>
            </a:outerShdw>
          </a:effectLst>
        </p:spPr>
        <p:txBody>
          <a:bodyPr rtlCol="0" anchor="b"/>
          <a:lstStyle/>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199" kern="0" dirty="0">
              <a:solidFill>
                <a:srgbClr val="FFFFFF"/>
              </a:solidFill>
            </a:endParaRPr>
          </a:p>
        </p:txBody>
      </p:sp>
      <p:sp>
        <p:nvSpPr>
          <p:cNvPr id="20" name="Rectangle 19"/>
          <p:cNvSpPr/>
          <p:nvPr/>
        </p:nvSpPr>
        <p:spPr bwMode="auto">
          <a:xfrm>
            <a:off x="391383" y="1261444"/>
            <a:ext cx="2021724" cy="83543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Deeply Engaged</a:t>
            </a:r>
          </a:p>
        </p:txBody>
      </p:sp>
      <p:graphicFrame>
        <p:nvGraphicFramePr>
          <p:cNvPr id="27" name="Chart 26"/>
          <p:cNvGraphicFramePr/>
          <p:nvPr>
            <p:extLst>
              <p:ext uri="{D42A27DB-BD31-4B8C-83A1-F6EECF244321}">
                <p14:modId xmlns:p14="http://schemas.microsoft.com/office/powerpoint/2010/main" val="662391119"/>
              </p:ext>
            </p:extLst>
          </p:nvPr>
        </p:nvGraphicFramePr>
        <p:xfrm>
          <a:off x="391384" y="2030164"/>
          <a:ext cx="1900395" cy="128016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p:cNvSpPr txBox="1"/>
          <p:nvPr/>
        </p:nvSpPr>
        <p:spPr>
          <a:xfrm>
            <a:off x="467427" y="3505274"/>
            <a:ext cx="1876724" cy="1741502"/>
          </a:xfrm>
          <a:prstGeom prst="rect">
            <a:avLst/>
          </a:prstGeom>
          <a:noFill/>
        </p:spPr>
        <p:txBody>
          <a:bodyPr wrap="square" lIns="0" tIns="0" rIns="0" bIns="0" rtlCol="0">
            <a:spAutoFit/>
          </a:bodyPr>
          <a:lstStyle/>
          <a:p>
            <a:pPr defTabSz="932563">
              <a:spcBef>
                <a:spcPts val="700"/>
              </a:spcBef>
            </a:pPr>
            <a:r>
              <a:rPr lang="en-US" sz="1400" dirty="0" smtClean="0">
                <a:solidFill>
                  <a:srgbClr val="FFFFFF"/>
                </a:solidFill>
              </a:rPr>
              <a:t># Services: 7</a:t>
            </a:r>
          </a:p>
          <a:p>
            <a:pPr defTabSz="932563">
              <a:spcBef>
                <a:spcPts val="700"/>
              </a:spcBef>
            </a:pPr>
            <a:r>
              <a:rPr lang="en-US" sz="1400" dirty="0" smtClean="0">
                <a:solidFill>
                  <a:srgbClr val="FFFFFF"/>
                </a:solidFill>
              </a:rPr>
              <a:t>Normalized Usage: 440</a:t>
            </a:r>
          </a:p>
          <a:p>
            <a:pPr defTabSz="932563">
              <a:spcBef>
                <a:spcPts val="700"/>
              </a:spcBef>
            </a:pPr>
            <a:r>
              <a:rPr lang="en-US" sz="1400" dirty="0" smtClean="0">
                <a:solidFill>
                  <a:srgbClr val="FFFFFF"/>
                </a:solidFill>
              </a:rPr>
              <a:t>Utilized Revenue: $207</a:t>
            </a:r>
          </a:p>
          <a:p>
            <a:pPr defTabSz="932563">
              <a:spcBef>
                <a:spcPts val="700"/>
              </a:spcBef>
            </a:pPr>
            <a:r>
              <a:rPr lang="en-US" sz="1400" dirty="0" smtClean="0">
                <a:solidFill>
                  <a:srgbClr val="FFFFFF"/>
                </a:solidFill>
              </a:rPr>
              <a:t>% Billable Users: 89%</a:t>
            </a:r>
          </a:p>
          <a:p>
            <a:pPr defTabSz="932563">
              <a:spcBef>
                <a:spcPts val="700"/>
              </a:spcBef>
            </a:pPr>
            <a:r>
              <a:rPr lang="en-US" sz="1400" dirty="0" smtClean="0">
                <a:solidFill>
                  <a:srgbClr val="FFFFFF"/>
                </a:solidFill>
              </a:rPr>
              <a:t>48% PAYG Customers</a:t>
            </a:r>
          </a:p>
          <a:p>
            <a:pPr defTabSz="932563">
              <a:spcBef>
                <a:spcPts val="700"/>
              </a:spcBef>
            </a:pPr>
            <a:r>
              <a:rPr lang="en-US" sz="1400" dirty="0" smtClean="0">
                <a:solidFill>
                  <a:srgbClr val="FFFFFF"/>
                </a:solidFill>
              </a:rPr>
              <a:t>44% </a:t>
            </a:r>
            <a:r>
              <a:rPr lang="en-US" sz="1400" dirty="0" err="1" smtClean="0">
                <a:solidFill>
                  <a:srgbClr val="FFFFFF"/>
                </a:solidFill>
              </a:rPr>
              <a:t>IaaS</a:t>
            </a:r>
            <a:r>
              <a:rPr lang="en-US" sz="1400" dirty="0" smtClean="0">
                <a:solidFill>
                  <a:srgbClr val="FFFFFF"/>
                </a:solidFill>
              </a:rPr>
              <a:t> Users</a:t>
            </a:r>
          </a:p>
        </p:txBody>
      </p:sp>
      <p:grpSp>
        <p:nvGrpSpPr>
          <p:cNvPr id="32" name="Groupe 34"/>
          <p:cNvGrpSpPr/>
          <p:nvPr/>
        </p:nvGrpSpPr>
        <p:grpSpPr>
          <a:xfrm>
            <a:off x="1692776" y="5373719"/>
            <a:ext cx="638498" cy="1092590"/>
            <a:chOff x="5903922" y="2455869"/>
            <a:chExt cx="1385889" cy="3556004"/>
          </a:xfrm>
        </p:grpSpPr>
        <p:sp>
          <p:nvSpPr>
            <p:cNvPr id="33" name="Freeform 18"/>
            <p:cNvSpPr>
              <a:spLocks/>
            </p:cNvSpPr>
            <p:nvPr/>
          </p:nvSpPr>
          <p:spPr bwMode="auto">
            <a:xfrm>
              <a:off x="5903922" y="2455869"/>
              <a:ext cx="220664" cy="247649"/>
            </a:xfrm>
            <a:custGeom>
              <a:avLst/>
              <a:gdLst>
                <a:gd name="T0" fmla="*/ 31 w 139"/>
                <a:gd name="T1" fmla="*/ 156 h 156"/>
                <a:gd name="T2" fmla="*/ 16 w 139"/>
                <a:gd name="T3" fmla="*/ 99 h 156"/>
                <a:gd name="T4" fmla="*/ 12 w 139"/>
                <a:gd name="T5" fmla="*/ 83 h 156"/>
                <a:gd name="T6" fmla="*/ 0 w 139"/>
                <a:gd name="T7" fmla="*/ 46 h 156"/>
                <a:gd name="T8" fmla="*/ 0 w 139"/>
                <a:gd name="T9" fmla="*/ 39 h 156"/>
                <a:gd name="T10" fmla="*/ 3 w 139"/>
                <a:gd name="T11" fmla="*/ 23 h 156"/>
                <a:gd name="T12" fmla="*/ 4 w 139"/>
                <a:gd name="T13" fmla="*/ 19 h 156"/>
                <a:gd name="T14" fmla="*/ 14 w 139"/>
                <a:gd name="T15" fmla="*/ 14 h 156"/>
                <a:gd name="T16" fmla="*/ 16 w 139"/>
                <a:gd name="T17" fmla="*/ 12 h 156"/>
                <a:gd name="T18" fmla="*/ 18 w 139"/>
                <a:gd name="T19" fmla="*/ 6 h 156"/>
                <a:gd name="T20" fmla="*/ 23 w 139"/>
                <a:gd name="T21" fmla="*/ 4 h 156"/>
                <a:gd name="T22" fmla="*/ 34 w 139"/>
                <a:gd name="T23" fmla="*/ 4 h 156"/>
                <a:gd name="T24" fmla="*/ 42 w 139"/>
                <a:gd name="T25" fmla="*/ 4 h 156"/>
                <a:gd name="T26" fmla="*/ 44 w 139"/>
                <a:gd name="T27" fmla="*/ 1 h 156"/>
                <a:gd name="T28" fmla="*/ 56 w 139"/>
                <a:gd name="T29" fmla="*/ 0 h 156"/>
                <a:gd name="T30" fmla="*/ 61 w 139"/>
                <a:gd name="T31" fmla="*/ 1 h 156"/>
                <a:gd name="T32" fmla="*/ 74 w 139"/>
                <a:gd name="T33" fmla="*/ 8 h 156"/>
                <a:gd name="T34" fmla="*/ 78 w 139"/>
                <a:gd name="T35" fmla="*/ 13 h 156"/>
                <a:gd name="T36" fmla="*/ 79 w 139"/>
                <a:gd name="T37" fmla="*/ 22 h 156"/>
                <a:gd name="T38" fmla="*/ 78 w 139"/>
                <a:gd name="T39" fmla="*/ 34 h 156"/>
                <a:gd name="T40" fmla="*/ 79 w 139"/>
                <a:gd name="T41" fmla="*/ 39 h 156"/>
                <a:gd name="T42" fmla="*/ 95 w 139"/>
                <a:gd name="T43" fmla="*/ 36 h 156"/>
                <a:gd name="T44" fmla="*/ 110 w 139"/>
                <a:gd name="T45" fmla="*/ 32 h 156"/>
                <a:gd name="T46" fmla="*/ 114 w 139"/>
                <a:gd name="T47" fmla="*/ 28 h 156"/>
                <a:gd name="T48" fmla="*/ 122 w 139"/>
                <a:gd name="T49" fmla="*/ 18 h 156"/>
                <a:gd name="T50" fmla="*/ 124 w 139"/>
                <a:gd name="T51" fmla="*/ 14 h 156"/>
                <a:gd name="T52" fmla="*/ 133 w 139"/>
                <a:gd name="T53" fmla="*/ 15 h 156"/>
                <a:gd name="T54" fmla="*/ 139 w 139"/>
                <a:gd name="T55" fmla="*/ 18 h 156"/>
                <a:gd name="T56" fmla="*/ 139 w 139"/>
                <a:gd name="T57" fmla="*/ 21 h 156"/>
                <a:gd name="T58" fmla="*/ 129 w 139"/>
                <a:gd name="T59" fmla="*/ 35 h 156"/>
                <a:gd name="T60" fmla="*/ 119 w 139"/>
                <a:gd name="T61" fmla="*/ 48 h 156"/>
                <a:gd name="T62" fmla="*/ 97 w 139"/>
                <a:gd name="T63" fmla="*/ 88 h 156"/>
                <a:gd name="T64" fmla="*/ 95 w 139"/>
                <a:gd name="T65" fmla="*/ 97 h 156"/>
                <a:gd name="T66" fmla="*/ 91 w 139"/>
                <a:gd name="T67" fmla="*/ 121 h 156"/>
                <a:gd name="T68" fmla="*/ 91 w 139"/>
                <a:gd name="T69" fmla="*/ 131 h 156"/>
                <a:gd name="T70" fmla="*/ 89 w 139"/>
                <a:gd name="T71" fmla="*/ 133 h 156"/>
                <a:gd name="T72" fmla="*/ 61 w 139"/>
                <a:gd name="T73" fmla="*/ 146 h 156"/>
                <a:gd name="T74" fmla="*/ 31 w 139"/>
                <a:gd name="T7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56">
                  <a:moveTo>
                    <a:pt x="31" y="156"/>
                  </a:moveTo>
                  <a:lnTo>
                    <a:pt x="31" y="156"/>
                  </a:lnTo>
                  <a:lnTo>
                    <a:pt x="23" y="124"/>
                  </a:lnTo>
                  <a:lnTo>
                    <a:pt x="16" y="99"/>
                  </a:lnTo>
                  <a:lnTo>
                    <a:pt x="12" y="83"/>
                  </a:lnTo>
                  <a:lnTo>
                    <a:pt x="12" y="83"/>
                  </a:lnTo>
                  <a:lnTo>
                    <a:pt x="4" y="58"/>
                  </a:lnTo>
                  <a:lnTo>
                    <a:pt x="0" y="46"/>
                  </a:lnTo>
                  <a:lnTo>
                    <a:pt x="0" y="39"/>
                  </a:lnTo>
                  <a:lnTo>
                    <a:pt x="0" y="39"/>
                  </a:lnTo>
                  <a:lnTo>
                    <a:pt x="1" y="28"/>
                  </a:lnTo>
                  <a:lnTo>
                    <a:pt x="3" y="23"/>
                  </a:lnTo>
                  <a:lnTo>
                    <a:pt x="4" y="19"/>
                  </a:lnTo>
                  <a:lnTo>
                    <a:pt x="4" y="19"/>
                  </a:lnTo>
                  <a:lnTo>
                    <a:pt x="12" y="15"/>
                  </a:lnTo>
                  <a:lnTo>
                    <a:pt x="14" y="14"/>
                  </a:lnTo>
                  <a:lnTo>
                    <a:pt x="16" y="12"/>
                  </a:lnTo>
                  <a:lnTo>
                    <a:pt x="16" y="12"/>
                  </a:lnTo>
                  <a:lnTo>
                    <a:pt x="16" y="8"/>
                  </a:lnTo>
                  <a:lnTo>
                    <a:pt x="18" y="6"/>
                  </a:lnTo>
                  <a:lnTo>
                    <a:pt x="21" y="4"/>
                  </a:lnTo>
                  <a:lnTo>
                    <a:pt x="23" y="4"/>
                  </a:lnTo>
                  <a:lnTo>
                    <a:pt x="23" y="4"/>
                  </a:lnTo>
                  <a:lnTo>
                    <a:pt x="34" y="4"/>
                  </a:lnTo>
                  <a:lnTo>
                    <a:pt x="39" y="4"/>
                  </a:lnTo>
                  <a:lnTo>
                    <a:pt x="42" y="4"/>
                  </a:lnTo>
                  <a:lnTo>
                    <a:pt x="42" y="4"/>
                  </a:lnTo>
                  <a:lnTo>
                    <a:pt x="44" y="1"/>
                  </a:lnTo>
                  <a:lnTo>
                    <a:pt x="48" y="1"/>
                  </a:lnTo>
                  <a:lnTo>
                    <a:pt x="56" y="0"/>
                  </a:lnTo>
                  <a:lnTo>
                    <a:pt x="56" y="0"/>
                  </a:lnTo>
                  <a:lnTo>
                    <a:pt x="61" y="1"/>
                  </a:lnTo>
                  <a:lnTo>
                    <a:pt x="66" y="3"/>
                  </a:lnTo>
                  <a:lnTo>
                    <a:pt x="74" y="8"/>
                  </a:lnTo>
                  <a:lnTo>
                    <a:pt x="74" y="8"/>
                  </a:lnTo>
                  <a:lnTo>
                    <a:pt x="78" y="13"/>
                  </a:lnTo>
                  <a:lnTo>
                    <a:pt x="79" y="17"/>
                  </a:lnTo>
                  <a:lnTo>
                    <a:pt x="79" y="22"/>
                  </a:lnTo>
                  <a:lnTo>
                    <a:pt x="79" y="22"/>
                  </a:lnTo>
                  <a:lnTo>
                    <a:pt x="78" y="34"/>
                  </a:lnTo>
                  <a:lnTo>
                    <a:pt x="78" y="37"/>
                  </a:lnTo>
                  <a:lnTo>
                    <a:pt x="79" y="39"/>
                  </a:lnTo>
                  <a:lnTo>
                    <a:pt x="79" y="39"/>
                  </a:lnTo>
                  <a:lnTo>
                    <a:pt x="95" y="36"/>
                  </a:lnTo>
                  <a:lnTo>
                    <a:pt x="104" y="35"/>
                  </a:lnTo>
                  <a:lnTo>
                    <a:pt x="110" y="32"/>
                  </a:lnTo>
                  <a:lnTo>
                    <a:pt x="110" y="32"/>
                  </a:lnTo>
                  <a:lnTo>
                    <a:pt x="114" y="28"/>
                  </a:lnTo>
                  <a:lnTo>
                    <a:pt x="118" y="23"/>
                  </a:lnTo>
                  <a:lnTo>
                    <a:pt x="122" y="18"/>
                  </a:lnTo>
                  <a:lnTo>
                    <a:pt x="124" y="14"/>
                  </a:lnTo>
                  <a:lnTo>
                    <a:pt x="124" y="14"/>
                  </a:lnTo>
                  <a:lnTo>
                    <a:pt x="128" y="14"/>
                  </a:lnTo>
                  <a:lnTo>
                    <a:pt x="133" y="15"/>
                  </a:lnTo>
                  <a:lnTo>
                    <a:pt x="137" y="17"/>
                  </a:lnTo>
                  <a:lnTo>
                    <a:pt x="139" y="18"/>
                  </a:lnTo>
                  <a:lnTo>
                    <a:pt x="139" y="21"/>
                  </a:lnTo>
                  <a:lnTo>
                    <a:pt x="139" y="21"/>
                  </a:lnTo>
                  <a:lnTo>
                    <a:pt x="136" y="26"/>
                  </a:lnTo>
                  <a:lnTo>
                    <a:pt x="129" y="35"/>
                  </a:lnTo>
                  <a:lnTo>
                    <a:pt x="119" y="48"/>
                  </a:lnTo>
                  <a:lnTo>
                    <a:pt x="119" y="48"/>
                  </a:lnTo>
                  <a:lnTo>
                    <a:pt x="109" y="67"/>
                  </a:lnTo>
                  <a:lnTo>
                    <a:pt x="97" y="88"/>
                  </a:lnTo>
                  <a:lnTo>
                    <a:pt x="97" y="88"/>
                  </a:lnTo>
                  <a:lnTo>
                    <a:pt x="95" y="97"/>
                  </a:lnTo>
                  <a:lnTo>
                    <a:pt x="93" y="110"/>
                  </a:lnTo>
                  <a:lnTo>
                    <a:pt x="91" y="121"/>
                  </a:lnTo>
                  <a:lnTo>
                    <a:pt x="91" y="131"/>
                  </a:lnTo>
                  <a:lnTo>
                    <a:pt x="91" y="131"/>
                  </a:lnTo>
                  <a:lnTo>
                    <a:pt x="91" y="132"/>
                  </a:lnTo>
                  <a:lnTo>
                    <a:pt x="89" y="133"/>
                  </a:lnTo>
                  <a:lnTo>
                    <a:pt x="82" y="137"/>
                  </a:lnTo>
                  <a:lnTo>
                    <a:pt x="61" y="146"/>
                  </a:lnTo>
                  <a:lnTo>
                    <a:pt x="31" y="156"/>
                  </a:lnTo>
                  <a:lnTo>
                    <a:pt x="31" y="156"/>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36" name="Freeform 19"/>
            <p:cNvSpPr>
              <a:spLocks/>
            </p:cNvSpPr>
            <p:nvPr/>
          </p:nvSpPr>
          <p:spPr bwMode="auto">
            <a:xfrm>
              <a:off x="7108836" y="2528894"/>
              <a:ext cx="180975" cy="258764"/>
            </a:xfrm>
            <a:custGeom>
              <a:avLst/>
              <a:gdLst>
                <a:gd name="T0" fmla="*/ 0 w 114"/>
                <a:gd name="T1" fmla="*/ 140 h 163"/>
                <a:gd name="T2" fmla="*/ 0 w 114"/>
                <a:gd name="T3" fmla="*/ 140 h 163"/>
                <a:gd name="T4" fmla="*/ 8 w 114"/>
                <a:gd name="T5" fmla="*/ 117 h 163"/>
                <a:gd name="T6" fmla="*/ 13 w 114"/>
                <a:gd name="T7" fmla="*/ 97 h 163"/>
                <a:gd name="T8" fmla="*/ 16 w 114"/>
                <a:gd name="T9" fmla="*/ 85 h 163"/>
                <a:gd name="T10" fmla="*/ 16 w 114"/>
                <a:gd name="T11" fmla="*/ 85 h 163"/>
                <a:gd name="T12" fmla="*/ 14 w 114"/>
                <a:gd name="T13" fmla="*/ 74 h 163"/>
                <a:gd name="T14" fmla="*/ 13 w 114"/>
                <a:gd name="T15" fmla="*/ 61 h 163"/>
                <a:gd name="T16" fmla="*/ 8 w 114"/>
                <a:gd name="T17" fmla="*/ 41 h 163"/>
                <a:gd name="T18" fmla="*/ 8 w 114"/>
                <a:gd name="T19" fmla="*/ 41 h 163"/>
                <a:gd name="T20" fmla="*/ 8 w 114"/>
                <a:gd name="T21" fmla="*/ 38 h 163"/>
                <a:gd name="T22" fmla="*/ 8 w 114"/>
                <a:gd name="T23" fmla="*/ 34 h 163"/>
                <a:gd name="T24" fmla="*/ 11 w 114"/>
                <a:gd name="T25" fmla="*/ 29 h 163"/>
                <a:gd name="T26" fmla="*/ 14 w 114"/>
                <a:gd name="T27" fmla="*/ 22 h 163"/>
                <a:gd name="T28" fmla="*/ 20 w 114"/>
                <a:gd name="T29" fmla="*/ 19 h 163"/>
                <a:gd name="T30" fmla="*/ 20 w 114"/>
                <a:gd name="T31" fmla="*/ 19 h 163"/>
                <a:gd name="T32" fmla="*/ 34 w 114"/>
                <a:gd name="T33" fmla="*/ 10 h 163"/>
                <a:gd name="T34" fmla="*/ 47 w 114"/>
                <a:gd name="T35" fmla="*/ 3 h 163"/>
                <a:gd name="T36" fmla="*/ 47 w 114"/>
                <a:gd name="T37" fmla="*/ 3 h 163"/>
                <a:gd name="T38" fmla="*/ 51 w 114"/>
                <a:gd name="T39" fmla="*/ 2 h 163"/>
                <a:gd name="T40" fmla="*/ 56 w 114"/>
                <a:gd name="T41" fmla="*/ 0 h 163"/>
                <a:gd name="T42" fmla="*/ 60 w 114"/>
                <a:gd name="T43" fmla="*/ 0 h 163"/>
                <a:gd name="T44" fmla="*/ 61 w 114"/>
                <a:gd name="T45" fmla="*/ 2 h 163"/>
                <a:gd name="T46" fmla="*/ 61 w 114"/>
                <a:gd name="T47" fmla="*/ 3 h 163"/>
                <a:gd name="T48" fmla="*/ 61 w 114"/>
                <a:gd name="T49" fmla="*/ 3 h 163"/>
                <a:gd name="T50" fmla="*/ 62 w 114"/>
                <a:gd name="T51" fmla="*/ 6 h 163"/>
                <a:gd name="T52" fmla="*/ 62 w 114"/>
                <a:gd name="T53" fmla="*/ 7 h 163"/>
                <a:gd name="T54" fmla="*/ 66 w 114"/>
                <a:gd name="T55" fmla="*/ 10 h 163"/>
                <a:gd name="T56" fmla="*/ 74 w 114"/>
                <a:gd name="T57" fmla="*/ 11 h 163"/>
                <a:gd name="T58" fmla="*/ 74 w 114"/>
                <a:gd name="T59" fmla="*/ 11 h 163"/>
                <a:gd name="T60" fmla="*/ 82 w 114"/>
                <a:gd name="T61" fmla="*/ 11 h 163"/>
                <a:gd name="T62" fmla="*/ 86 w 114"/>
                <a:gd name="T63" fmla="*/ 13 h 163"/>
                <a:gd name="T64" fmla="*/ 88 w 114"/>
                <a:gd name="T65" fmla="*/ 15 h 163"/>
                <a:gd name="T66" fmla="*/ 88 w 114"/>
                <a:gd name="T67" fmla="*/ 15 h 163"/>
                <a:gd name="T68" fmla="*/ 88 w 114"/>
                <a:gd name="T69" fmla="*/ 17 h 163"/>
                <a:gd name="T70" fmla="*/ 91 w 114"/>
                <a:gd name="T71" fmla="*/ 21 h 163"/>
                <a:gd name="T72" fmla="*/ 93 w 114"/>
                <a:gd name="T73" fmla="*/ 24 h 163"/>
                <a:gd name="T74" fmla="*/ 96 w 114"/>
                <a:gd name="T75" fmla="*/ 26 h 163"/>
                <a:gd name="T76" fmla="*/ 96 w 114"/>
                <a:gd name="T77" fmla="*/ 26 h 163"/>
                <a:gd name="T78" fmla="*/ 100 w 114"/>
                <a:gd name="T79" fmla="*/ 26 h 163"/>
                <a:gd name="T80" fmla="*/ 102 w 114"/>
                <a:gd name="T81" fmla="*/ 30 h 163"/>
                <a:gd name="T82" fmla="*/ 105 w 114"/>
                <a:gd name="T83" fmla="*/ 33 h 163"/>
                <a:gd name="T84" fmla="*/ 106 w 114"/>
                <a:gd name="T85" fmla="*/ 37 h 163"/>
                <a:gd name="T86" fmla="*/ 106 w 114"/>
                <a:gd name="T87" fmla="*/ 37 h 163"/>
                <a:gd name="T88" fmla="*/ 108 w 114"/>
                <a:gd name="T89" fmla="*/ 39 h 163"/>
                <a:gd name="T90" fmla="*/ 110 w 114"/>
                <a:gd name="T91" fmla="*/ 44 h 163"/>
                <a:gd name="T92" fmla="*/ 113 w 114"/>
                <a:gd name="T93" fmla="*/ 50 h 163"/>
                <a:gd name="T94" fmla="*/ 114 w 114"/>
                <a:gd name="T95" fmla="*/ 52 h 163"/>
                <a:gd name="T96" fmla="*/ 113 w 114"/>
                <a:gd name="T97" fmla="*/ 53 h 163"/>
                <a:gd name="T98" fmla="*/ 113 w 114"/>
                <a:gd name="T99" fmla="*/ 53 h 163"/>
                <a:gd name="T100" fmla="*/ 83 w 114"/>
                <a:gd name="T101" fmla="*/ 81 h 163"/>
                <a:gd name="T102" fmla="*/ 83 w 114"/>
                <a:gd name="T103" fmla="*/ 81 h 163"/>
                <a:gd name="T104" fmla="*/ 78 w 114"/>
                <a:gd name="T105" fmla="*/ 87 h 163"/>
                <a:gd name="T106" fmla="*/ 69 w 114"/>
                <a:gd name="T107" fmla="*/ 100 h 163"/>
                <a:gd name="T108" fmla="*/ 57 w 114"/>
                <a:gd name="T109" fmla="*/ 122 h 163"/>
                <a:gd name="T110" fmla="*/ 57 w 114"/>
                <a:gd name="T111" fmla="*/ 122 h 163"/>
                <a:gd name="T112" fmla="*/ 56 w 114"/>
                <a:gd name="T113" fmla="*/ 131 h 163"/>
                <a:gd name="T114" fmla="*/ 56 w 114"/>
                <a:gd name="T115" fmla="*/ 145 h 163"/>
                <a:gd name="T116" fmla="*/ 57 w 114"/>
                <a:gd name="T117" fmla="*/ 163 h 163"/>
                <a:gd name="T118" fmla="*/ 0 w 114"/>
                <a:gd name="T119" fmla="*/ 14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 h="163">
                  <a:moveTo>
                    <a:pt x="0" y="140"/>
                  </a:moveTo>
                  <a:lnTo>
                    <a:pt x="0" y="140"/>
                  </a:lnTo>
                  <a:lnTo>
                    <a:pt x="8" y="117"/>
                  </a:lnTo>
                  <a:lnTo>
                    <a:pt x="13" y="97"/>
                  </a:lnTo>
                  <a:lnTo>
                    <a:pt x="16" y="85"/>
                  </a:lnTo>
                  <a:lnTo>
                    <a:pt x="16" y="85"/>
                  </a:lnTo>
                  <a:lnTo>
                    <a:pt x="14" y="74"/>
                  </a:lnTo>
                  <a:lnTo>
                    <a:pt x="13" y="61"/>
                  </a:lnTo>
                  <a:lnTo>
                    <a:pt x="8" y="41"/>
                  </a:lnTo>
                  <a:lnTo>
                    <a:pt x="8" y="41"/>
                  </a:lnTo>
                  <a:lnTo>
                    <a:pt x="8" y="38"/>
                  </a:lnTo>
                  <a:lnTo>
                    <a:pt x="8" y="34"/>
                  </a:lnTo>
                  <a:lnTo>
                    <a:pt x="11" y="29"/>
                  </a:lnTo>
                  <a:lnTo>
                    <a:pt x="14" y="22"/>
                  </a:lnTo>
                  <a:lnTo>
                    <a:pt x="20" y="19"/>
                  </a:lnTo>
                  <a:lnTo>
                    <a:pt x="20" y="19"/>
                  </a:lnTo>
                  <a:lnTo>
                    <a:pt x="34" y="10"/>
                  </a:lnTo>
                  <a:lnTo>
                    <a:pt x="47" y="3"/>
                  </a:lnTo>
                  <a:lnTo>
                    <a:pt x="47" y="3"/>
                  </a:lnTo>
                  <a:lnTo>
                    <a:pt x="51" y="2"/>
                  </a:lnTo>
                  <a:lnTo>
                    <a:pt x="56" y="0"/>
                  </a:lnTo>
                  <a:lnTo>
                    <a:pt x="60" y="0"/>
                  </a:lnTo>
                  <a:lnTo>
                    <a:pt x="61" y="2"/>
                  </a:lnTo>
                  <a:lnTo>
                    <a:pt x="61" y="3"/>
                  </a:lnTo>
                  <a:lnTo>
                    <a:pt x="61" y="3"/>
                  </a:lnTo>
                  <a:lnTo>
                    <a:pt x="62" y="6"/>
                  </a:lnTo>
                  <a:lnTo>
                    <a:pt x="62" y="7"/>
                  </a:lnTo>
                  <a:lnTo>
                    <a:pt x="66" y="10"/>
                  </a:lnTo>
                  <a:lnTo>
                    <a:pt x="74" y="11"/>
                  </a:lnTo>
                  <a:lnTo>
                    <a:pt x="74" y="11"/>
                  </a:lnTo>
                  <a:lnTo>
                    <a:pt x="82" y="11"/>
                  </a:lnTo>
                  <a:lnTo>
                    <a:pt x="86" y="13"/>
                  </a:lnTo>
                  <a:lnTo>
                    <a:pt x="88" y="15"/>
                  </a:lnTo>
                  <a:lnTo>
                    <a:pt x="88" y="15"/>
                  </a:lnTo>
                  <a:lnTo>
                    <a:pt x="88" y="17"/>
                  </a:lnTo>
                  <a:lnTo>
                    <a:pt x="91" y="21"/>
                  </a:lnTo>
                  <a:lnTo>
                    <a:pt x="93" y="24"/>
                  </a:lnTo>
                  <a:lnTo>
                    <a:pt x="96" y="26"/>
                  </a:lnTo>
                  <a:lnTo>
                    <a:pt x="96" y="26"/>
                  </a:lnTo>
                  <a:lnTo>
                    <a:pt x="100" y="26"/>
                  </a:lnTo>
                  <a:lnTo>
                    <a:pt x="102" y="30"/>
                  </a:lnTo>
                  <a:lnTo>
                    <a:pt x="105" y="33"/>
                  </a:lnTo>
                  <a:lnTo>
                    <a:pt x="106" y="37"/>
                  </a:lnTo>
                  <a:lnTo>
                    <a:pt x="106" y="37"/>
                  </a:lnTo>
                  <a:lnTo>
                    <a:pt x="108" y="39"/>
                  </a:lnTo>
                  <a:lnTo>
                    <a:pt x="110" y="44"/>
                  </a:lnTo>
                  <a:lnTo>
                    <a:pt x="113" y="50"/>
                  </a:lnTo>
                  <a:lnTo>
                    <a:pt x="114" y="52"/>
                  </a:lnTo>
                  <a:lnTo>
                    <a:pt x="113" y="53"/>
                  </a:lnTo>
                  <a:lnTo>
                    <a:pt x="113" y="53"/>
                  </a:lnTo>
                  <a:lnTo>
                    <a:pt x="83" y="81"/>
                  </a:lnTo>
                  <a:lnTo>
                    <a:pt x="83" y="81"/>
                  </a:lnTo>
                  <a:lnTo>
                    <a:pt x="78" y="87"/>
                  </a:lnTo>
                  <a:lnTo>
                    <a:pt x="69" y="100"/>
                  </a:lnTo>
                  <a:lnTo>
                    <a:pt x="57" y="122"/>
                  </a:lnTo>
                  <a:lnTo>
                    <a:pt x="57" y="122"/>
                  </a:lnTo>
                  <a:lnTo>
                    <a:pt x="56" y="131"/>
                  </a:lnTo>
                  <a:lnTo>
                    <a:pt x="56" y="145"/>
                  </a:lnTo>
                  <a:lnTo>
                    <a:pt x="57" y="163"/>
                  </a:lnTo>
                  <a:lnTo>
                    <a:pt x="0" y="140"/>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37" name="Freeform 20"/>
            <p:cNvSpPr>
              <a:spLocks/>
            </p:cNvSpPr>
            <p:nvPr/>
          </p:nvSpPr>
          <p:spPr bwMode="auto">
            <a:xfrm>
              <a:off x="6381759" y="2895607"/>
              <a:ext cx="314325" cy="441326"/>
            </a:xfrm>
            <a:custGeom>
              <a:avLst/>
              <a:gdLst>
                <a:gd name="T0" fmla="*/ 7 w 198"/>
                <a:gd name="T1" fmla="*/ 108 h 278"/>
                <a:gd name="T2" fmla="*/ 7 w 198"/>
                <a:gd name="T3" fmla="*/ 108 h 278"/>
                <a:gd name="T4" fmla="*/ 2 w 198"/>
                <a:gd name="T5" fmla="*/ 89 h 278"/>
                <a:gd name="T6" fmla="*/ 0 w 198"/>
                <a:gd name="T7" fmla="*/ 75 h 278"/>
                <a:gd name="T8" fmla="*/ 0 w 198"/>
                <a:gd name="T9" fmla="*/ 68 h 278"/>
                <a:gd name="T10" fmla="*/ 2 w 198"/>
                <a:gd name="T11" fmla="*/ 64 h 278"/>
                <a:gd name="T12" fmla="*/ 2 w 198"/>
                <a:gd name="T13" fmla="*/ 64 h 278"/>
                <a:gd name="T14" fmla="*/ 12 w 198"/>
                <a:gd name="T15" fmla="*/ 45 h 278"/>
                <a:gd name="T16" fmla="*/ 17 w 198"/>
                <a:gd name="T17" fmla="*/ 35 h 278"/>
                <a:gd name="T18" fmla="*/ 21 w 198"/>
                <a:gd name="T19" fmla="*/ 31 h 278"/>
                <a:gd name="T20" fmla="*/ 24 w 198"/>
                <a:gd name="T21" fmla="*/ 28 h 278"/>
                <a:gd name="T22" fmla="*/ 24 w 198"/>
                <a:gd name="T23" fmla="*/ 28 h 278"/>
                <a:gd name="T24" fmla="*/ 34 w 198"/>
                <a:gd name="T25" fmla="*/ 26 h 278"/>
                <a:gd name="T26" fmla="*/ 50 w 198"/>
                <a:gd name="T27" fmla="*/ 23 h 278"/>
                <a:gd name="T28" fmla="*/ 64 w 198"/>
                <a:gd name="T29" fmla="*/ 19 h 278"/>
                <a:gd name="T30" fmla="*/ 69 w 198"/>
                <a:gd name="T31" fmla="*/ 18 h 278"/>
                <a:gd name="T32" fmla="*/ 72 w 198"/>
                <a:gd name="T33" fmla="*/ 16 h 278"/>
                <a:gd name="T34" fmla="*/ 72 w 198"/>
                <a:gd name="T35" fmla="*/ 16 h 278"/>
                <a:gd name="T36" fmla="*/ 86 w 198"/>
                <a:gd name="T37" fmla="*/ 6 h 278"/>
                <a:gd name="T38" fmla="*/ 95 w 198"/>
                <a:gd name="T39" fmla="*/ 1 h 278"/>
                <a:gd name="T40" fmla="*/ 100 w 198"/>
                <a:gd name="T41" fmla="*/ 0 h 278"/>
                <a:gd name="T42" fmla="*/ 100 w 198"/>
                <a:gd name="T43" fmla="*/ 0 h 278"/>
                <a:gd name="T44" fmla="*/ 117 w 198"/>
                <a:gd name="T45" fmla="*/ 6 h 278"/>
                <a:gd name="T46" fmla="*/ 136 w 198"/>
                <a:gd name="T47" fmla="*/ 15 h 278"/>
                <a:gd name="T48" fmla="*/ 136 w 198"/>
                <a:gd name="T49" fmla="*/ 15 h 278"/>
                <a:gd name="T50" fmla="*/ 140 w 198"/>
                <a:gd name="T51" fmla="*/ 16 h 278"/>
                <a:gd name="T52" fmla="*/ 144 w 198"/>
                <a:gd name="T53" fmla="*/ 22 h 278"/>
                <a:gd name="T54" fmla="*/ 156 w 198"/>
                <a:gd name="T55" fmla="*/ 35 h 278"/>
                <a:gd name="T56" fmla="*/ 172 w 198"/>
                <a:gd name="T57" fmla="*/ 54 h 278"/>
                <a:gd name="T58" fmla="*/ 172 w 198"/>
                <a:gd name="T59" fmla="*/ 54 h 278"/>
                <a:gd name="T60" fmla="*/ 176 w 198"/>
                <a:gd name="T61" fmla="*/ 59 h 278"/>
                <a:gd name="T62" fmla="*/ 185 w 198"/>
                <a:gd name="T63" fmla="*/ 69 h 278"/>
                <a:gd name="T64" fmla="*/ 194 w 198"/>
                <a:gd name="T65" fmla="*/ 82 h 278"/>
                <a:gd name="T66" fmla="*/ 197 w 198"/>
                <a:gd name="T67" fmla="*/ 88 h 278"/>
                <a:gd name="T68" fmla="*/ 198 w 198"/>
                <a:gd name="T69" fmla="*/ 93 h 278"/>
                <a:gd name="T70" fmla="*/ 198 w 198"/>
                <a:gd name="T71" fmla="*/ 93 h 278"/>
                <a:gd name="T72" fmla="*/ 198 w 198"/>
                <a:gd name="T73" fmla="*/ 125 h 278"/>
                <a:gd name="T74" fmla="*/ 198 w 198"/>
                <a:gd name="T75" fmla="*/ 157 h 278"/>
                <a:gd name="T76" fmla="*/ 198 w 198"/>
                <a:gd name="T77" fmla="*/ 157 h 278"/>
                <a:gd name="T78" fmla="*/ 197 w 198"/>
                <a:gd name="T79" fmla="*/ 168 h 278"/>
                <a:gd name="T80" fmla="*/ 196 w 198"/>
                <a:gd name="T81" fmla="*/ 182 h 278"/>
                <a:gd name="T82" fmla="*/ 191 w 198"/>
                <a:gd name="T83" fmla="*/ 204 h 278"/>
                <a:gd name="T84" fmla="*/ 191 w 198"/>
                <a:gd name="T85" fmla="*/ 204 h 278"/>
                <a:gd name="T86" fmla="*/ 185 w 198"/>
                <a:gd name="T87" fmla="*/ 219 h 278"/>
                <a:gd name="T88" fmla="*/ 175 w 198"/>
                <a:gd name="T89" fmla="*/ 244 h 278"/>
                <a:gd name="T90" fmla="*/ 160 w 198"/>
                <a:gd name="T91" fmla="*/ 278 h 278"/>
                <a:gd name="T92" fmla="*/ 7 w 198"/>
                <a:gd name="T93" fmla="*/ 10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278">
                  <a:moveTo>
                    <a:pt x="7" y="108"/>
                  </a:moveTo>
                  <a:lnTo>
                    <a:pt x="7" y="108"/>
                  </a:lnTo>
                  <a:lnTo>
                    <a:pt x="2" y="89"/>
                  </a:lnTo>
                  <a:lnTo>
                    <a:pt x="0" y="75"/>
                  </a:lnTo>
                  <a:lnTo>
                    <a:pt x="0" y="68"/>
                  </a:lnTo>
                  <a:lnTo>
                    <a:pt x="2" y="64"/>
                  </a:lnTo>
                  <a:lnTo>
                    <a:pt x="2" y="64"/>
                  </a:lnTo>
                  <a:lnTo>
                    <a:pt x="12" y="45"/>
                  </a:lnTo>
                  <a:lnTo>
                    <a:pt x="17" y="35"/>
                  </a:lnTo>
                  <a:lnTo>
                    <a:pt x="21" y="31"/>
                  </a:lnTo>
                  <a:lnTo>
                    <a:pt x="24" y="28"/>
                  </a:lnTo>
                  <a:lnTo>
                    <a:pt x="24" y="28"/>
                  </a:lnTo>
                  <a:lnTo>
                    <a:pt x="34" y="26"/>
                  </a:lnTo>
                  <a:lnTo>
                    <a:pt x="50" y="23"/>
                  </a:lnTo>
                  <a:lnTo>
                    <a:pt x="64" y="19"/>
                  </a:lnTo>
                  <a:lnTo>
                    <a:pt x="69" y="18"/>
                  </a:lnTo>
                  <a:lnTo>
                    <a:pt x="72" y="16"/>
                  </a:lnTo>
                  <a:lnTo>
                    <a:pt x="72" y="16"/>
                  </a:lnTo>
                  <a:lnTo>
                    <a:pt x="86" y="6"/>
                  </a:lnTo>
                  <a:lnTo>
                    <a:pt x="95" y="1"/>
                  </a:lnTo>
                  <a:lnTo>
                    <a:pt x="100" y="0"/>
                  </a:lnTo>
                  <a:lnTo>
                    <a:pt x="100" y="0"/>
                  </a:lnTo>
                  <a:lnTo>
                    <a:pt x="117" y="6"/>
                  </a:lnTo>
                  <a:lnTo>
                    <a:pt x="136" y="15"/>
                  </a:lnTo>
                  <a:lnTo>
                    <a:pt x="136" y="15"/>
                  </a:lnTo>
                  <a:lnTo>
                    <a:pt x="140" y="16"/>
                  </a:lnTo>
                  <a:lnTo>
                    <a:pt x="144" y="22"/>
                  </a:lnTo>
                  <a:lnTo>
                    <a:pt x="156" y="35"/>
                  </a:lnTo>
                  <a:lnTo>
                    <a:pt x="172" y="54"/>
                  </a:lnTo>
                  <a:lnTo>
                    <a:pt x="172" y="54"/>
                  </a:lnTo>
                  <a:lnTo>
                    <a:pt x="176" y="59"/>
                  </a:lnTo>
                  <a:lnTo>
                    <a:pt x="185" y="69"/>
                  </a:lnTo>
                  <a:lnTo>
                    <a:pt x="194" y="82"/>
                  </a:lnTo>
                  <a:lnTo>
                    <a:pt x="197" y="88"/>
                  </a:lnTo>
                  <a:lnTo>
                    <a:pt x="198" y="93"/>
                  </a:lnTo>
                  <a:lnTo>
                    <a:pt x="198" y="93"/>
                  </a:lnTo>
                  <a:lnTo>
                    <a:pt x="198" y="125"/>
                  </a:lnTo>
                  <a:lnTo>
                    <a:pt x="198" y="157"/>
                  </a:lnTo>
                  <a:lnTo>
                    <a:pt x="198" y="157"/>
                  </a:lnTo>
                  <a:lnTo>
                    <a:pt x="197" y="168"/>
                  </a:lnTo>
                  <a:lnTo>
                    <a:pt x="196" y="182"/>
                  </a:lnTo>
                  <a:lnTo>
                    <a:pt x="191" y="204"/>
                  </a:lnTo>
                  <a:lnTo>
                    <a:pt x="191" y="204"/>
                  </a:lnTo>
                  <a:lnTo>
                    <a:pt x="185" y="219"/>
                  </a:lnTo>
                  <a:lnTo>
                    <a:pt x="175" y="244"/>
                  </a:lnTo>
                  <a:lnTo>
                    <a:pt x="160" y="278"/>
                  </a:lnTo>
                  <a:lnTo>
                    <a:pt x="7" y="108"/>
                  </a:lnTo>
                  <a:close/>
                </a:path>
              </a:pathLst>
            </a:custGeom>
            <a:solidFill>
              <a:srgbClr val="563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0" name="Freeform 21"/>
            <p:cNvSpPr>
              <a:spLocks/>
            </p:cNvSpPr>
            <p:nvPr/>
          </p:nvSpPr>
          <p:spPr bwMode="auto">
            <a:xfrm>
              <a:off x="6124583" y="4092582"/>
              <a:ext cx="896938" cy="1919291"/>
            </a:xfrm>
            <a:custGeom>
              <a:avLst/>
              <a:gdLst>
                <a:gd name="T0" fmla="*/ 44 w 565"/>
                <a:gd name="T1" fmla="*/ 46 h 1209"/>
                <a:gd name="T2" fmla="*/ 16 w 565"/>
                <a:gd name="T3" fmla="*/ 113 h 1209"/>
                <a:gd name="T4" fmla="*/ 0 w 565"/>
                <a:gd name="T5" fmla="*/ 164 h 1209"/>
                <a:gd name="T6" fmla="*/ 10 w 565"/>
                <a:gd name="T7" fmla="*/ 376 h 1209"/>
                <a:gd name="T8" fmla="*/ 22 w 565"/>
                <a:gd name="T9" fmla="*/ 455 h 1209"/>
                <a:gd name="T10" fmla="*/ 37 w 565"/>
                <a:gd name="T11" fmla="*/ 545 h 1209"/>
                <a:gd name="T12" fmla="*/ 45 w 565"/>
                <a:gd name="T13" fmla="*/ 734 h 1209"/>
                <a:gd name="T14" fmla="*/ 55 w 565"/>
                <a:gd name="T15" fmla="*/ 884 h 1209"/>
                <a:gd name="T16" fmla="*/ 71 w 565"/>
                <a:gd name="T17" fmla="*/ 925 h 1209"/>
                <a:gd name="T18" fmla="*/ 76 w 565"/>
                <a:gd name="T19" fmla="*/ 1103 h 1209"/>
                <a:gd name="T20" fmla="*/ 94 w 565"/>
                <a:gd name="T21" fmla="*/ 1130 h 1209"/>
                <a:gd name="T22" fmla="*/ 94 w 565"/>
                <a:gd name="T23" fmla="*/ 1159 h 1209"/>
                <a:gd name="T24" fmla="*/ 81 w 565"/>
                <a:gd name="T25" fmla="*/ 1178 h 1209"/>
                <a:gd name="T26" fmla="*/ 82 w 565"/>
                <a:gd name="T27" fmla="*/ 1187 h 1209"/>
                <a:gd name="T28" fmla="*/ 107 w 565"/>
                <a:gd name="T29" fmla="*/ 1202 h 1209"/>
                <a:gd name="T30" fmla="*/ 159 w 565"/>
                <a:gd name="T31" fmla="*/ 1203 h 1209"/>
                <a:gd name="T32" fmla="*/ 175 w 565"/>
                <a:gd name="T33" fmla="*/ 1194 h 1209"/>
                <a:gd name="T34" fmla="*/ 179 w 565"/>
                <a:gd name="T35" fmla="*/ 1181 h 1209"/>
                <a:gd name="T36" fmla="*/ 188 w 565"/>
                <a:gd name="T37" fmla="*/ 1152 h 1209"/>
                <a:gd name="T38" fmla="*/ 191 w 565"/>
                <a:gd name="T39" fmla="*/ 1125 h 1209"/>
                <a:gd name="T40" fmla="*/ 199 w 565"/>
                <a:gd name="T41" fmla="*/ 1064 h 1209"/>
                <a:gd name="T42" fmla="*/ 195 w 565"/>
                <a:gd name="T43" fmla="*/ 909 h 1209"/>
                <a:gd name="T44" fmla="*/ 192 w 565"/>
                <a:gd name="T45" fmla="*/ 743 h 1209"/>
                <a:gd name="T46" fmla="*/ 199 w 565"/>
                <a:gd name="T47" fmla="*/ 594 h 1209"/>
                <a:gd name="T48" fmla="*/ 214 w 565"/>
                <a:gd name="T49" fmla="*/ 501 h 1209"/>
                <a:gd name="T50" fmla="*/ 225 w 565"/>
                <a:gd name="T51" fmla="*/ 419 h 1209"/>
                <a:gd name="T52" fmla="*/ 223 w 565"/>
                <a:gd name="T53" fmla="*/ 371 h 1209"/>
                <a:gd name="T54" fmla="*/ 239 w 565"/>
                <a:gd name="T55" fmla="*/ 395 h 1209"/>
                <a:gd name="T56" fmla="*/ 258 w 565"/>
                <a:gd name="T57" fmla="*/ 438 h 1209"/>
                <a:gd name="T58" fmla="*/ 285 w 565"/>
                <a:gd name="T59" fmla="*/ 553 h 1209"/>
                <a:gd name="T60" fmla="*/ 311 w 565"/>
                <a:gd name="T61" fmla="*/ 647 h 1209"/>
                <a:gd name="T62" fmla="*/ 342 w 565"/>
                <a:gd name="T63" fmla="*/ 695 h 1209"/>
                <a:gd name="T64" fmla="*/ 358 w 565"/>
                <a:gd name="T65" fmla="*/ 757 h 1209"/>
                <a:gd name="T66" fmla="*/ 371 w 565"/>
                <a:gd name="T67" fmla="*/ 849 h 1209"/>
                <a:gd name="T68" fmla="*/ 367 w 565"/>
                <a:gd name="T69" fmla="*/ 931 h 1209"/>
                <a:gd name="T70" fmla="*/ 363 w 565"/>
                <a:gd name="T71" fmla="*/ 994 h 1209"/>
                <a:gd name="T72" fmla="*/ 343 w 565"/>
                <a:gd name="T73" fmla="*/ 1026 h 1209"/>
                <a:gd name="T74" fmla="*/ 319 w 565"/>
                <a:gd name="T75" fmla="*/ 1068 h 1209"/>
                <a:gd name="T76" fmla="*/ 323 w 565"/>
                <a:gd name="T77" fmla="*/ 1083 h 1209"/>
                <a:gd name="T78" fmla="*/ 364 w 565"/>
                <a:gd name="T79" fmla="*/ 1117 h 1209"/>
                <a:gd name="T80" fmla="*/ 380 w 565"/>
                <a:gd name="T81" fmla="*/ 1116 h 1209"/>
                <a:gd name="T82" fmla="*/ 400 w 565"/>
                <a:gd name="T83" fmla="*/ 1128 h 1209"/>
                <a:gd name="T84" fmla="*/ 416 w 565"/>
                <a:gd name="T85" fmla="*/ 1153 h 1209"/>
                <a:gd name="T86" fmla="*/ 456 w 565"/>
                <a:gd name="T87" fmla="*/ 1192 h 1209"/>
                <a:gd name="T88" fmla="*/ 495 w 565"/>
                <a:gd name="T89" fmla="*/ 1206 h 1209"/>
                <a:gd name="T90" fmla="*/ 522 w 565"/>
                <a:gd name="T91" fmla="*/ 1207 h 1209"/>
                <a:gd name="T92" fmla="*/ 563 w 565"/>
                <a:gd name="T93" fmla="*/ 1201 h 1209"/>
                <a:gd name="T94" fmla="*/ 561 w 565"/>
                <a:gd name="T95" fmla="*/ 1171 h 1209"/>
                <a:gd name="T96" fmla="*/ 541 w 565"/>
                <a:gd name="T97" fmla="*/ 1154 h 1209"/>
                <a:gd name="T98" fmla="*/ 510 w 565"/>
                <a:gd name="T99" fmla="*/ 1126 h 1209"/>
                <a:gd name="T100" fmla="*/ 487 w 565"/>
                <a:gd name="T101" fmla="*/ 1079 h 1209"/>
                <a:gd name="T102" fmla="*/ 487 w 565"/>
                <a:gd name="T103" fmla="*/ 940 h 1209"/>
                <a:gd name="T104" fmla="*/ 515 w 565"/>
                <a:gd name="T105" fmla="*/ 712 h 1209"/>
                <a:gd name="T106" fmla="*/ 514 w 565"/>
                <a:gd name="T107" fmla="*/ 655 h 1209"/>
                <a:gd name="T108" fmla="*/ 488 w 565"/>
                <a:gd name="T109" fmla="*/ 512 h 1209"/>
                <a:gd name="T110" fmla="*/ 460 w 565"/>
                <a:gd name="T111" fmla="*/ 375 h 1209"/>
                <a:gd name="T112" fmla="*/ 440 w 565"/>
                <a:gd name="T113" fmla="*/ 300 h 1209"/>
                <a:gd name="T114" fmla="*/ 424 w 565"/>
                <a:gd name="T115" fmla="*/ 257 h 1209"/>
                <a:gd name="T116" fmla="*/ 420 w 565"/>
                <a:gd name="T117" fmla="*/ 218 h 1209"/>
                <a:gd name="T118" fmla="*/ 421 w 565"/>
                <a:gd name="T119" fmla="*/ 191 h 1209"/>
                <a:gd name="T120" fmla="*/ 406 w 565"/>
                <a:gd name="T121" fmla="*/ 116 h 1209"/>
                <a:gd name="T122" fmla="*/ 390 w 565"/>
                <a:gd name="T123" fmla="*/ 76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5" h="1209">
                  <a:moveTo>
                    <a:pt x="62" y="0"/>
                  </a:moveTo>
                  <a:lnTo>
                    <a:pt x="62" y="0"/>
                  </a:lnTo>
                  <a:lnTo>
                    <a:pt x="51" y="24"/>
                  </a:lnTo>
                  <a:lnTo>
                    <a:pt x="44" y="46"/>
                  </a:lnTo>
                  <a:lnTo>
                    <a:pt x="38" y="63"/>
                  </a:lnTo>
                  <a:lnTo>
                    <a:pt x="38" y="63"/>
                  </a:lnTo>
                  <a:lnTo>
                    <a:pt x="29" y="84"/>
                  </a:lnTo>
                  <a:lnTo>
                    <a:pt x="16" y="113"/>
                  </a:lnTo>
                  <a:lnTo>
                    <a:pt x="5" y="143"/>
                  </a:lnTo>
                  <a:lnTo>
                    <a:pt x="1" y="155"/>
                  </a:lnTo>
                  <a:lnTo>
                    <a:pt x="0" y="164"/>
                  </a:lnTo>
                  <a:lnTo>
                    <a:pt x="0" y="164"/>
                  </a:lnTo>
                  <a:lnTo>
                    <a:pt x="0" y="200"/>
                  </a:lnTo>
                  <a:lnTo>
                    <a:pt x="3" y="265"/>
                  </a:lnTo>
                  <a:lnTo>
                    <a:pt x="7" y="341"/>
                  </a:lnTo>
                  <a:lnTo>
                    <a:pt x="10" y="376"/>
                  </a:lnTo>
                  <a:lnTo>
                    <a:pt x="14" y="407"/>
                  </a:lnTo>
                  <a:lnTo>
                    <a:pt x="14" y="407"/>
                  </a:lnTo>
                  <a:lnTo>
                    <a:pt x="16" y="433"/>
                  </a:lnTo>
                  <a:lnTo>
                    <a:pt x="22" y="455"/>
                  </a:lnTo>
                  <a:lnTo>
                    <a:pt x="29" y="491"/>
                  </a:lnTo>
                  <a:lnTo>
                    <a:pt x="32" y="508"/>
                  </a:lnTo>
                  <a:lnTo>
                    <a:pt x="36" y="526"/>
                  </a:lnTo>
                  <a:lnTo>
                    <a:pt x="37" y="545"/>
                  </a:lnTo>
                  <a:lnTo>
                    <a:pt x="38" y="569"/>
                  </a:lnTo>
                  <a:lnTo>
                    <a:pt x="38" y="569"/>
                  </a:lnTo>
                  <a:lnTo>
                    <a:pt x="40" y="641"/>
                  </a:lnTo>
                  <a:lnTo>
                    <a:pt x="45" y="734"/>
                  </a:lnTo>
                  <a:lnTo>
                    <a:pt x="51" y="866"/>
                  </a:lnTo>
                  <a:lnTo>
                    <a:pt x="51" y="866"/>
                  </a:lnTo>
                  <a:lnTo>
                    <a:pt x="53" y="875"/>
                  </a:lnTo>
                  <a:lnTo>
                    <a:pt x="55" y="884"/>
                  </a:lnTo>
                  <a:lnTo>
                    <a:pt x="62" y="902"/>
                  </a:lnTo>
                  <a:lnTo>
                    <a:pt x="68" y="916"/>
                  </a:lnTo>
                  <a:lnTo>
                    <a:pt x="71" y="925"/>
                  </a:lnTo>
                  <a:lnTo>
                    <a:pt x="71" y="925"/>
                  </a:lnTo>
                  <a:lnTo>
                    <a:pt x="73" y="1009"/>
                  </a:lnTo>
                  <a:lnTo>
                    <a:pt x="75" y="1097"/>
                  </a:lnTo>
                  <a:lnTo>
                    <a:pt x="75" y="1097"/>
                  </a:lnTo>
                  <a:lnTo>
                    <a:pt x="76" y="1103"/>
                  </a:lnTo>
                  <a:lnTo>
                    <a:pt x="77" y="1108"/>
                  </a:lnTo>
                  <a:lnTo>
                    <a:pt x="82" y="1117"/>
                  </a:lnTo>
                  <a:lnTo>
                    <a:pt x="94" y="1130"/>
                  </a:lnTo>
                  <a:lnTo>
                    <a:pt x="94" y="1130"/>
                  </a:lnTo>
                  <a:lnTo>
                    <a:pt x="95" y="1136"/>
                  </a:lnTo>
                  <a:lnTo>
                    <a:pt x="95" y="1144"/>
                  </a:lnTo>
                  <a:lnTo>
                    <a:pt x="95" y="1153"/>
                  </a:lnTo>
                  <a:lnTo>
                    <a:pt x="94" y="1159"/>
                  </a:lnTo>
                  <a:lnTo>
                    <a:pt x="94" y="1159"/>
                  </a:lnTo>
                  <a:lnTo>
                    <a:pt x="90" y="1166"/>
                  </a:lnTo>
                  <a:lnTo>
                    <a:pt x="85" y="1171"/>
                  </a:lnTo>
                  <a:lnTo>
                    <a:pt x="81" y="1178"/>
                  </a:lnTo>
                  <a:lnTo>
                    <a:pt x="81" y="1181"/>
                  </a:lnTo>
                  <a:lnTo>
                    <a:pt x="81" y="1184"/>
                  </a:lnTo>
                  <a:lnTo>
                    <a:pt x="81" y="1184"/>
                  </a:lnTo>
                  <a:lnTo>
                    <a:pt x="82" y="1187"/>
                  </a:lnTo>
                  <a:lnTo>
                    <a:pt x="85" y="1189"/>
                  </a:lnTo>
                  <a:lnTo>
                    <a:pt x="93" y="1196"/>
                  </a:lnTo>
                  <a:lnTo>
                    <a:pt x="102" y="1201"/>
                  </a:lnTo>
                  <a:lnTo>
                    <a:pt x="107" y="1202"/>
                  </a:lnTo>
                  <a:lnTo>
                    <a:pt x="111" y="1203"/>
                  </a:lnTo>
                  <a:lnTo>
                    <a:pt x="111" y="1203"/>
                  </a:lnTo>
                  <a:lnTo>
                    <a:pt x="134" y="1203"/>
                  </a:lnTo>
                  <a:lnTo>
                    <a:pt x="159" y="1203"/>
                  </a:lnTo>
                  <a:lnTo>
                    <a:pt x="159" y="1203"/>
                  </a:lnTo>
                  <a:lnTo>
                    <a:pt x="165" y="1201"/>
                  </a:lnTo>
                  <a:lnTo>
                    <a:pt x="173" y="1197"/>
                  </a:lnTo>
                  <a:lnTo>
                    <a:pt x="175" y="1194"/>
                  </a:lnTo>
                  <a:lnTo>
                    <a:pt x="178" y="1191"/>
                  </a:lnTo>
                  <a:lnTo>
                    <a:pt x="179" y="1187"/>
                  </a:lnTo>
                  <a:lnTo>
                    <a:pt x="179" y="1181"/>
                  </a:lnTo>
                  <a:lnTo>
                    <a:pt x="179" y="1181"/>
                  </a:lnTo>
                  <a:lnTo>
                    <a:pt x="181" y="1172"/>
                  </a:lnTo>
                  <a:lnTo>
                    <a:pt x="184" y="1163"/>
                  </a:lnTo>
                  <a:lnTo>
                    <a:pt x="187" y="1156"/>
                  </a:lnTo>
                  <a:lnTo>
                    <a:pt x="188" y="1152"/>
                  </a:lnTo>
                  <a:lnTo>
                    <a:pt x="188" y="1147"/>
                  </a:lnTo>
                  <a:lnTo>
                    <a:pt x="188" y="1147"/>
                  </a:lnTo>
                  <a:lnTo>
                    <a:pt x="188" y="1136"/>
                  </a:lnTo>
                  <a:lnTo>
                    <a:pt x="191" y="1125"/>
                  </a:lnTo>
                  <a:lnTo>
                    <a:pt x="195" y="1108"/>
                  </a:lnTo>
                  <a:lnTo>
                    <a:pt x="195" y="1108"/>
                  </a:lnTo>
                  <a:lnTo>
                    <a:pt x="197" y="1094"/>
                  </a:lnTo>
                  <a:lnTo>
                    <a:pt x="199" y="1064"/>
                  </a:lnTo>
                  <a:lnTo>
                    <a:pt x="200" y="1030"/>
                  </a:lnTo>
                  <a:lnTo>
                    <a:pt x="200" y="998"/>
                  </a:lnTo>
                  <a:lnTo>
                    <a:pt x="200" y="998"/>
                  </a:lnTo>
                  <a:lnTo>
                    <a:pt x="195" y="909"/>
                  </a:lnTo>
                  <a:lnTo>
                    <a:pt x="192" y="858"/>
                  </a:lnTo>
                  <a:lnTo>
                    <a:pt x="191" y="822"/>
                  </a:lnTo>
                  <a:lnTo>
                    <a:pt x="191" y="822"/>
                  </a:lnTo>
                  <a:lnTo>
                    <a:pt x="192" y="743"/>
                  </a:lnTo>
                  <a:lnTo>
                    <a:pt x="194" y="697"/>
                  </a:lnTo>
                  <a:lnTo>
                    <a:pt x="195" y="658"/>
                  </a:lnTo>
                  <a:lnTo>
                    <a:pt x="195" y="658"/>
                  </a:lnTo>
                  <a:lnTo>
                    <a:pt x="199" y="594"/>
                  </a:lnTo>
                  <a:lnTo>
                    <a:pt x="199" y="570"/>
                  </a:lnTo>
                  <a:lnTo>
                    <a:pt x="200" y="557"/>
                  </a:lnTo>
                  <a:lnTo>
                    <a:pt x="200" y="557"/>
                  </a:lnTo>
                  <a:lnTo>
                    <a:pt x="214" y="501"/>
                  </a:lnTo>
                  <a:lnTo>
                    <a:pt x="226" y="446"/>
                  </a:lnTo>
                  <a:lnTo>
                    <a:pt x="226" y="446"/>
                  </a:lnTo>
                  <a:lnTo>
                    <a:pt x="226" y="434"/>
                  </a:lnTo>
                  <a:lnTo>
                    <a:pt x="225" y="419"/>
                  </a:lnTo>
                  <a:lnTo>
                    <a:pt x="221" y="393"/>
                  </a:lnTo>
                  <a:lnTo>
                    <a:pt x="221" y="393"/>
                  </a:lnTo>
                  <a:lnTo>
                    <a:pt x="222" y="381"/>
                  </a:lnTo>
                  <a:lnTo>
                    <a:pt x="223" y="371"/>
                  </a:lnTo>
                  <a:lnTo>
                    <a:pt x="223" y="371"/>
                  </a:lnTo>
                  <a:lnTo>
                    <a:pt x="225" y="372"/>
                  </a:lnTo>
                  <a:lnTo>
                    <a:pt x="228" y="377"/>
                  </a:lnTo>
                  <a:lnTo>
                    <a:pt x="239" y="395"/>
                  </a:lnTo>
                  <a:lnTo>
                    <a:pt x="250" y="419"/>
                  </a:lnTo>
                  <a:lnTo>
                    <a:pt x="256" y="429"/>
                  </a:lnTo>
                  <a:lnTo>
                    <a:pt x="258" y="438"/>
                  </a:lnTo>
                  <a:lnTo>
                    <a:pt x="258" y="438"/>
                  </a:lnTo>
                  <a:lnTo>
                    <a:pt x="272" y="496"/>
                  </a:lnTo>
                  <a:lnTo>
                    <a:pt x="280" y="531"/>
                  </a:lnTo>
                  <a:lnTo>
                    <a:pt x="285" y="553"/>
                  </a:lnTo>
                  <a:lnTo>
                    <a:pt x="285" y="553"/>
                  </a:lnTo>
                  <a:lnTo>
                    <a:pt x="289" y="574"/>
                  </a:lnTo>
                  <a:lnTo>
                    <a:pt x="297" y="602"/>
                  </a:lnTo>
                  <a:lnTo>
                    <a:pt x="311" y="647"/>
                  </a:lnTo>
                  <a:lnTo>
                    <a:pt x="311" y="647"/>
                  </a:lnTo>
                  <a:lnTo>
                    <a:pt x="314" y="653"/>
                  </a:lnTo>
                  <a:lnTo>
                    <a:pt x="318" y="660"/>
                  </a:lnTo>
                  <a:lnTo>
                    <a:pt x="331" y="678"/>
                  </a:lnTo>
                  <a:lnTo>
                    <a:pt x="342" y="695"/>
                  </a:lnTo>
                  <a:lnTo>
                    <a:pt x="346" y="703"/>
                  </a:lnTo>
                  <a:lnTo>
                    <a:pt x="347" y="708"/>
                  </a:lnTo>
                  <a:lnTo>
                    <a:pt x="347" y="708"/>
                  </a:lnTo>
                  <a:lnTo>
                    <a:pt x="358" y="757"/>
                  </a:lnTo>
                  <a:lnTo>
                    <a:pt x="365" y="788"/>
                  </a:lnTo>
                  <a:lnTo>
                    <a:pt x="368" y="808"/>
                  </a:lnTo>
                  <a:lnTo>
                    <a:pt x="368" y="808"/>
                  </a:lnTo>
                  <a:lnTo>
                    <a:pt x="371" y="849"/>
                  </a:lnTo>
                  <a:lnTo>
                    <a:pt x="372" y="876"/>
                  </a:lnTo>
                  <a:lnTo>
                    <a:pt x="372" y="893"/>
                  </a:lnTo>
                  <a:lnTo>
                    <a:pt x="372" y="893"/>
                  </a:lnTo>
                  <a:lnTo>
                    <a:pt x="367" y="931"/>
                  </a:lnTo>
                  <a:lnTo>
                    <a:pt x="363" y="964"/>
                  </a:lnTo>
                  <a:lnTo>
                    <a:pt x="363" y="964"/>
                  </a:lnTo>
                  <a:lnTo>
                    <a:pt x="363" y="982"/>
                  </a:lnTo>
                  <a:lnTo>
                    <a:pt x="363" y="994"/>
                  </a:lnTo>
                  <a:lnTo>
                    <a:pt x="362" y="1000"/>
                  </a:lnTo>
                  <a:lnTo>
                    <a:pt x="362" y="1000"/>
                  </a:lnTo>
                  <a:lnTo>
                    <a:pt x="355" y="1009"/>
                  </a:lnTo>
                  <a:lnTo>
                    <a:pt x="343" y="1026"/>
                  </a:lnTo>
                  <a:lnTo>
                    <a:pt x="325" y="1052"/>
                  </a:lnTo>
                  <a:lnTo>
                    <a:pt x="325" y="1052"/>
                  </a:lnTo>
                  <a:lnTo>
                    <a:pt x="322" y="1059"/>
                  </a:lnTo>
                  <a:lnTo>
                    <a:pt x="319" y="1068"/>
                  </a:lnTo>
                  <a:lnTo>
                    <a:pt x="319" y="1072"/>
                  </a:lnTo>
                  <a:lnTo>
                    <a:pt x="319" y="1075"/>
                  </a:lnTo>
                  <a:lnTo>
                    <a:pt x="320" y="1079"/>
                  </a:lnTo>
                  <a:lnTo>
                    <a:pt x="323" y="1083"/>
                  </a:lnTo>
                  <a:lnTo>
                    <a:pt x="323" y="1083"/>
                  </a:lnTo>
                  <a:lnTo>
                    <a:pt x="346" y="1103"/>
                  </a:lnTo>
                  <a:lnTo>
                    <a:pt x="359" y="1113"/>
                  </a:lnTo>
                  <a:lnTo>
                    <a:pt x="364" y="1117"/>
                  </a:lnTo>
                  <a:lnTo>
                    <a:pt x="368" y="1118"/>
                  </a:lnTo>
                  <a:lnTo>
                    <a:pt x="368" y="1118"/>
                  </a:lnTo>
                  <a:lnTo>
                    <a:pt x="373" y="1117"/>
                  </a:lnTo>
                  <a:lnTo>
                    <a:pt x="380" y="1116"/>
                  </a:lnTo>
                  <a:lnTo>
                    <a:pt x="384" y="1114"/>
                  </a:lnTo>
                  <a:lnTo>
                    <a:pt x="387" y="1113"/>
                  </a:lnTo>
                  <a:lnTo>
                    <a:pt x="387" y="1113"/>
                  </a:lnTo>
                  <a:lnTo>
                    <a:pt x="400" y="1128"/>
                  </a:lnTo>
                  <a:lnTo>
                    <a:pt x="408" y="1140"/>
                  </a:lnTo>
                  <a:lnTo>
                    <a:pt x="415" y="1149"/>
                  </a:lnTo>
                  <a:lnTo>
                    <a:pt x="415" y="1149"/>
                  </a:lnTo>
                  <a:lnTo>
                    <a:pt x="416" y="1153"/>
                  </a:lnTo>
                  <a:lnTo>
                    <a:pt x="421" y="1159"/>
                  </a:lnTo>
                  <a:lnTo>
                    <a:pt x="433" y="1172"/>
                  </a:lnTo>
                  <a:lnTo>
                    <a:pt x="446" y="1184"/>
                  </a:lnTo>
                  <a:lnTo>
                    <a:pt x="456" y="1192"/>
                  </a:lnTo>
                  <a:lnTo>
                    <a:pt x="456" y="1192"/>
                  </a:lnTo>
                  <a:lnTo>
                    <a:pt x="466" y="1196"/>
                  </a:lnTo>
                  <a:lnTo>
                    <a:pt x="481" y="1202"/>
                  </a:lnTo>
                  <a:lnTo>
                    <a:pt x="495" y="1206"/>
                  </a:lnTo>
                  <a:lnTo>
                    <a:pt x="503" y="1207"/>
                  </a:lnTo>
                  <a:lnTo>
                    <a:pt x="508" y="1209"/>
                  </a:lnTo>
                  <a:lnTo>
                    <a:pt x="508" y="1209"/>
                  </a:lnTo>
                  <a:lnTo>
                    <a:pt x="522" y="1207"/>
                  </a:lnTo>
                  <a:lnTo>
                    <a:pt x="537" y="1205"/>
                  </a:lnTo>
                  <a:lnTo>
                    <a:pt x="561" y="1202"/>
                  </a:lnTo>
                  <a:lnTo>
                    <a:pt x="561" y="1202"/>
                  </a:lnTo>
                  <a:lnTo>
                    <a:pt x="563" y="1201"/>
                  </a:lnTo>
                  <a:lnTo>
                    <a:pt x="565" y="1198"/>
                  </a:lnTo>
                  <a:lnTo>
                    <a:pt x="565" y="1188"/>
                  </a:lnTo>
                  <a:lnTo>
                    <a:pt x="563" y="1178"/>
                  </a:lnTo>
                  <a:lnTo>
                    <a:pt x="561" y="1171"/>
                  </a:lnTo>
                  <a:lnTo>
                    <a:pt x="561" y="1171"/>
                  </a:lnTo>
                  <a:lnTo>
                    <a:pt x="558" y="1167"/>
                  </a:lnTo>
                  <a:lnTo>
                    <a:pt x="554" y="1163"/>
                  </a:lnTo>
                  <a:lnTo>
                    <a:pt x="541" y="1154"/>
                  </a:lnTo>
                  <a:lnTo>
                    <a:pt x="527" y="1145"/>
                  </a:lnTo>
                  <a:lnTo>
                    <a:pt x="518" y="1138"/>
                  </a:lnTo>
                  <a:lnTo>
                    <a:pt x="518" y="1138"/>
                  </a:lnTo>
                  <a:lnTo>
                    <a:pt x="510" y="1126"/>
                  </a:lnTo>
                  <a:lnTo>
                    <a:pt x="500" y="1109"/>
                  </a:lnTo>
                  <a:lnTo>
                    <a:pt x="491" y="1091"/>
                  </a:lnTo>
                  <a:lnTo>
                    <a:pt x="487" y="1079"/>
                  </a:lnTo>
                  <a:lnTo>
                    <a:pt x="487" y="1079"/>
                  </a:lnTo>
                  <a:lnTo>
                    <a:pt x="486" y="1059"/>
                  </a:lnTo>
                  <a:lnTo>
                    <a:pt x="486" y="1021"/>
                  </a:lnTo>
                  <a:lnTo>
                    <a:pt x="487" y="940"/>
                  </a:lnTo>
                  <a:lnTo>
                    <a:pt x="487" y="940"/>
                  </a:lnTo>
                  <a:lnTo>
                    <a:pt x="488" y="918"/>
                  </a:lnTo>
                  <a:lnTo>
                    <a:pt x="491" y="889"/>
                  </a:lnTo>
                  <a:lnTo>
                    <a:pt x="500" y="819"/>
                  </a:lnTo>
                  <a:lnTo>
                    <a:pt x="515" y="712"/>
                  </a:lnTo>
                  <a:lnTo>
                    <a:pt x="515" y="712"/>
                  </a:lnTo>
                  <a:lnTo>
                    <a:pt x="515" y="699"/>
                  </a:lnTo>
                  <a:lnTo>
                    <a:pt x="515" y="686"/>
                  </a:lnTo>
                  <a:lnTo>
                    <a:pt x="514" y="655"/>
                  </a:lnTo>
                  <a:lnTo>
                    <a:pt x="512" y="628"/>
                  </a:lnTo>
                  <a:lnTo>
                    <a:pt x="509" y="610"/>
                  </a:lnTo>
                  <a:lnTo>
                    <a:pt x="509" y="610"/>
                  </a:lnTo>
                  <a:lnTo>
                    <a:pt x="488" y="512"/>
                  </a:lnTo>
                  <a:lnTo>
                    <a:pt x="474" y="446"/>
                  </a:lnTo>
                  <a:lnTo>
                    <a:pt x="465" y="403"/>
                  </a:lnTo>
                  <a:lnTo>
                    <a:pt x="465" y="403"/>
                  </a:lnTo>
                  <a:lnTo>
                    <a:pt x="460" y="375"/>
                  </a:lnTo>
                  <a:lnTo>
                    <a:pt x="453" y="342"/>
                  </a:lnTo>
                  <a:lnTo>
                    <a:pt x="446" y="315"/>
                  </a:lnTo>
                  <a:lnTo>
                    <a:pt x="443" y="305"/>
                  </a:lnTo>
                  <a:lnTo>
                    <a:pt x="440" y="300"/>
                  </a:lnTo>
                  <a:lnTo>
                    <a:pt x="440" y="300"/>
                  </a:lnTo>
                  <a:lnTo>
                    <a:pt x="435" y="291"/>
                  </a:lnTo>
                  <a:lnTo>
                    <a:pt x="431" y="278"/>
                  </a:lnTo>
                  <a:lnTo>
                    <a:pt x="424" y="257"/>
                  </a:lnTo>
                  <a:lnTo>
                    <a:pt x="424" y="257"/>
                  </a:lnTo>
                  <a:lnTo>
                    <a:pt x="422" y="247"/>
                  </a:lnTo>
                  <a:lnTo>
                    <a:pt x="421" y="234"/>
                  </a:lnTo>
                  <a:lnTo>
                    <a:pt x="420" y="218"/>
                  </a:lnTo>
                  <a:lnTo>
                    <a:pt x="421" y="206"/>
                  </a:lnTo>
                  <a:lnTo>
                    <a:pt x="421" y="206"/>
                  </a:lnTo>
                  <a:lnTo>
                    <a:pt x="421" y="200"/>
                  </a:lnTo>
                  <a:lnTo>
                    <a:pt x="421" y="191"/>
                  </a:lnTo>
                  <a:lnTo>
                    <a:pt x="417" y="166"/>
                  </a:lnTo>
                  <a:lnTo>
                    <a:pt x="408" y="128"/>
                  </a:lnTo>
                  <a:lnTo>
                    <a:pt x="408" y="128"/>
                  </a:lnTo>
                  <a:lnTo>
                    <a:pt x="406" y="116"/>
                  </a:lnTo>
                  <a:lnTo>
                    <a:pt x="399" y="100"/>
                  </a:lnTo>
                  <a:lnTo>
                    <a:pt x="394" y="85"/>
                  </a:lnTo>
                  <a:lnTo>
                    <a:pt x="390" y="76"/>
                  </a:lnTo>
                  <a:lnTo>
                    <a:pt x="390" y="76"/>
                  </a:lnTo>
                  <a:lnTo>
                    <a:pt x="380" y="19"/>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1" name="Freeform 22"/>
            <p:cNvSpPr>
              <a:spLocks/>
            </p:cNvSpPr>
            <p:nvPr/>
          </p:nvSpPr>
          <p:spPr bwMode="auto">
            <a:xfrm>
              <a:off x="6378583" y="2940056"/>
              <a:ext cx="295274" cy="482602"/>
            </a:xfrm>
            <a:custGeom>
              <a:avLst/>
              <a:gdLst>
                <a:gd name="T0" fmla="*/ 186 w 186"/>
                <a:gd name="T1" fmla="*/ 148 h 304"/>
                <a:gd name="T2" fmla="*/ 185 w 186"/>
                <a:gd name="T3" fmla="*/ 137 h 304"/>
                <a:gd name="T4" fmla="*/ 186 w 186"/>
                <a:gd name="T5" fmla="*/ 128 h 304"/>
                <a:gd name="T6" fmla="*/ 182 w 186"/>
                <a:gd name="T7" fmla="*/ 70 h 304"/>
                <a:gd name="T8" fmla="*/ 181 w 186"/>
                <a:gd name="T9" fmla="*/ 66 h 304"/>
                <a:gd name="T10" fmla="*/ 168 w 186"/>
                <a:gd name="T11" fmla="*/ 43 h 304"/>
                <a:gd name="T12" fmla="*/ 150 w 186"/>
                <a:gd name="T13" fmla="*/ 21 h 304"/>
                <a:gd name="T14" fmla="*/ 145 w 186"/>
                <a:gd name="T15" fmla="*/ 17 h 304"/>
                <a:gd name="T16" fmla="*/ 120 w 186"/>
                <a:gd name="T17" fmla="*/ 5 h 304"/>
                <a:gd name="T18" fmla="*/ 97 w 186"/>
                <a:gd name="T19" fmla="*/ 0 h 304"/>
                <a:gd name="T20" fmla="*/ 88 w 186"/>
                <a:gd name="T21" fmla="*/ 1 h 304"/>
                <a:gd name="T22" fmla="*/ 67 w 186"/>
                <a:gd name="T23" fmla="*/ 10 h 304"/>
                <a:gd name="T24" fmla="*/ 61 w 186"/>
                <a:gd name="T25" fmla="*/ 14 h 304"/>
                <a:gd name="T26" fmla="*/ 46 w 186"/>
                <a:gd name="T27" fmla="*/ 21 h 304"/>
                <a:gd name="T28" fmla="*/ 30 w 186"/>
                <a:gd name="T29" fmla="*/ 27 h 304"/>
                <a:gd name="T30" fmla="*/ 26 w 186"/>
                <a:gd name="T31" fmla="*/ 30 h 304"/>
                <a:gd name="T32" fmla="*/ 14 w 186"/>
                <a:gd name="T33" fmla="*/ 44 h 304"/>
                <a:gd name="T34" fmla="*/ 4 w 186"/>
                <a:gd name="T35" fmla="*/ 60 h 304"/>
                <a:gd name="T36" fmla="*/ 1 w 186"/>
                <a:gd name="T37" fmla="*/ 69 h 304"/>
                <a:gd name="T38" fmla="*/ 0 w 186"/>
                <a:gd name="T39" fmla="*/ 85 h 304"/>
                <a:gd name="T40" fmla="*/ 6 w 186"/>
                <a:gd name="T41" fmla="*/ 110 h 304"/>
                <a:gd name="T42" fmla="*/ 5 w 186"/>
                <a:gd name="T43" fmla="*/ 118 h 304"/>
                <a:gd name="T44" fmla="*/ 0 w 186"/>
                <a:gd name="T45" fmla="*/ 138 h 304"/>
                <a:gd name="T46" fmla="*/ 0 w 186"/>
                <a:gd name="T47" fmla="*/ 144 h 304"/>
                <a:gd name="T48" fmla="*/ 0 w 186"/>
                <a:gd name="T49" fmla="*/ 150 h 304"/>
                <a:gd name="T50" fmla="*/ 6 w 186"/>
                <a:gd name="T51" fmla="*/ 163 h 304"/>
                <a:gd name="T52" fmla="*/ 8 w 186"/>
                <a:gd name="T53" fmla="*/ 166 h 304"/>
                <a:gd name="T54" fmla="*/ 13 w 186"/>
                <a:gd name="T55" fmla="*/ 182 h 304"/>
                <a:gd name="T56" fmla="*/ 21 w 186"/>
                <a:gd name="T57" fmla="*/ 201 h 304"/>
                <a:gd name="T58" fmla="*/ 23 w 186"/>
                <a:gd name="T59" fmla="*/ 206 h 304"/>
                <a:gd name="T60" fmla="*/ 32 w 186"/>
                <a:gd name="T61" fmla="*/ 208 h 304"/>
                <a:gd name="T62" fmla="*/ 37 w 186"/>
                <a:gd name="T63" fmla="*/ 210 h 304"/>
                <a:gd name="T64" fmla="*/ 41 w 186"/>
                <a:gd name="T65" fmla="*/ 217 h 304"/>
                <a:gd name="T66" fmla="*/ 40 w 186"/>
                <a:gd name="T67" fmla="*/ 234 h 304"/>
                <a:gd name="T68" fmla="*/ 37 w 186"/>
                <a:gd name="T69" fmla="*/ 242 h 304"/>
                <a:gd name="T70" fmla="*/ 31 w 186"/>
                <a:gd name="T71" fmla="*/ 252 h 304"/>
                <a:gd name="T72" fmla="*/ 32 w 186"/>
                <a:gd name="T73" fmla="*/ 281 h 304"/>
                <a:gd name="T74" fmla="*/ 130 w 186"/>
                <a:gd name="T75" fmla="*/ 296 h 304"/>
                <a:gd name="T76" fmla="*/ 150 w 186"/>
                <a:gd name="T77" fmla="*/ 283 h 304"/>
                <a:gd name="T78" fmla="*/ 167 w 186"/>
                <a:gd name="T79" fmla="*/ 268 h 304"/>
                <a:gd name="T80" fmla="*/ 168 w 186"/>
                <a:gd name="T81" fmla="*/ 264 h 304"/>
                <a:gd name="T82" fmla="*/ 178 w 186"/>
                <a:gd name="T83" fmla="*/ 193 h 304"/>
                <a:gd name="T84" fmla="*/ 178 w 186"/>
                <a:gd name="T85" fmla="*/ 180 h 304"/>
                <a:gd name="T86" fmla="*/ 181 w 186"/>
                <a:gd name="T87" fmla="*/ 169 h 304"/>
                <a:gd name="T88" fmla="*/ 183 w 186"/>
                <a:gd name="T89" fmla="*/ 166 h 304"/>
                <a:gd name="T90" fmla="*/ 186 w 186"/>
                <a:gd name="T91" fmla="*/ 154 h 304"/>
                <a:gd name="T92" fmla="*/ 186 w 186"/>
                <a:gd name="T93" fmla="*/ 14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6" h="304">
                  <a:moveTo>
                    <a:pt x="186" y="148"/>
                  </a:moveTo>
                  <a:lnTo>
                    <a:pt x="186" y="148"/>
                  </a:lnTo>
                  <a:lnTo>
                    <a:pt x="185" y="141"/>
                  </a:lnTo>
                  <a:lnTo>
                    <a:pt x="185" y="137"/>
                  </a:lnTo>
                  <a:lnTo>
                    <a:pt x="186" y="128"/>
                  </a:lnTo>
                  <a:lnTo>
                    <a:pt x="186" y="128"/>
                  </a:lnTo>
                  <a:lnTo>
                    <a:pt x="185" y="100"/>
                  </a:lnTo>
                  <a:lnTo>
                    <a:pt x="182" y="70"/>
                  </a:lnTo>
                  <a:lnTo>
                    <a:pt x="182" y="70"/>
                  </a:lnTo>
                  <a:lnTo>
                    <a:pt x="181" y="66"/>
                  </a:lnTo>
                  <a:lnTo>
                    <a:pt x="178" y="60"/>
                  </a:lnTo>
                  <a:lnTo>
                    <a:pt x="168" y="43"/>
                  </a:lnTo>
                  <a:lnTo>
                    <a:pt x="156" y="27"/>
                  </a:lnTo>
                  <a:lnTo>
                    <a:pt x="150" y="21"/>
                  </a:lnTo>
                  <a:lnTo>
                    <a:pt x="145" y="17"/>
                  </a:lnTo>
                  <a:lnTo>
                    <a:pt x="145" y="17"/>
                  </a:lnTo>
                  <a:lnTo>
                    <a:pt x="133" y="10"/>
                  </a:lnTo>
                  <a:lnTo>
                    <a:pt x="120" y="5"/>
                  </a:lnTo>
                  <a:lnTo>
                    <a:pt x="106" y="1"/>
                  </a:lnTo>
                  <a:lnTo>
                    <a:pt x="97" y="0"/>
                  </a:lnTo>
                  <a:lnTo>
                    <a:pt x="97" y="0"/>
                  </a:lnTo>
                  <a:lnTo>
                    <a:pt x="88" y="1"/>
                  </a:lnTo>
                  <a:lnTo>
                    <a:pt x="77" y="5"/>
                  </a:lnTo>
                  <a:lnTo>
                    <a:pt x="67" y="10"/>
                  </a:lnTo>
                  <a:lnTo>
                    <a:pt x="61" y="14"/>
                  </a:lnTo>
                  <a:lnTo>
                    <a:pt x="61" y="14"/>
                  </a:lnTo>
                  <a:lnTo>
                    <a:pt x="55" y="18"/>
                  </a:lnTo>
                  <a:lnTo>
                    <a:pt x="46" y="21"/>
                  </a:lnTo>
                  <a:lnTo>
                    <a:pt x="37" y="23"/>
                  </a:lnTo>
                  <a:lnTo>
                    <a:pt x="30" y="27"/>
                  </a:lnTo>
                  <a:lnTo>
                    <a:pt x="30" y="27"/>
                  </a:lnTo>
                  <a:lnTo>
                    <a:pt x="26" y="30"/>
                  </a:lnTo>
                  <a:lnTo>
                    <a:pt x="22" y="34"/>
                  </a:lnTo>
                  <a:lnTo>
                    <a:pt x="14" y="44"/>
                  </a:lnTo>
                  <a:lnTo>
                    <a:pt x="4" y="60"/>
                  </a:lnTo>
                  <a:lnTo>
                    <a:pt x="4" y="60"/>
                  </a:lnTo>
                  <a:lnTo>
                    <a:pt x="2" y="63"/>
                  </a:lnTo>
                  <a:lnTo>
                    <a:pt x="1" y="69"/>
                  </a:lnTo>
                  <a:lnTo>
                    <a:pt x="0" y="85"/>
                  </a:lnTo>
                  <a:lnTo>
                    <a:pt x="0" y="85"/>
                  </a:lnTo>
                  <a:lnTo>
                    <a:pt x="4" y="100"/>
                  </a:lnTo>
                  <a:lnTo>
                    <a:pt x="6" y="110"/>
                  </a:lnTo>
                  <a:lnTo>
                    <a:pt x="6" y="110"/>
                  </a:lnTo>
                  <a:lnTo>
                    <a:pt x="5" y="118"/>
                  </a:lnTo>
                  <a:lnTo>
                    <a:pt x="2" y="128"/>
                  </a:lnTo>
                  <a:lnTo>
                    <a:pt x="0" y="138"/>
                  </a:lnTo>
                  <a:lnTo>
                    <a:pt x="0" y="144"/>
                  </a:lnTo>
                  <a:lnTo>
                    <a:pt x="0" y="144"/>
                  </a:lnTo>
                  <a:lnTo>
                    <a:pt x="0" y="150"/>
                  </a:lnTo>
                  <a:lnTo>
                    <a:pt x="0" y="150"/>
                  </a:lnTo>
                  <a:lnTo>
                    <a:pt x="2" y="158"/>
                  </a:lnTo>
                  <a:lnTo>
                    <a:pt x="6" y="163"/>
                  </a:lnTo>
                  <a:lnTo>
                    <a:pt x="6" y="163"/>
                  </a:lnTo>
                  <a:lnTo>
                    <a:pt x="8" y="166"/>
                  </a:lnTo>
                  <a:lnTo>
                    <a:pt x="9" y="171"/>
                  </a:lnTo>
                  <a:lnTo>
                    <a:pt x="13" y="182"/>
                  </a:lnTo>
                  <a:lnTo>
                    <a:pt x="17" y="195"/>
                  </a:lnTo>
                  <a:lnTo>
                    <a:pt x="21" y="201"/>
                  </a:lnTo>
                  <a:lnTo>
                    <a:pt x="23" y="206"/>
                  </a:lnTo>
                  <a:lnTo>
                    <a:pt x="23" y="206"/>
                  </a:lnTo>
                  <a:lnTo>
                    <a:pt x="28" y="207"/>
                  </a:lnTo>
                  <a:lnTo>
                    <a:pt x="32" y="208"/>
                  </a:lnTo>
                  <a:lnTo>
                    <a:pt x="32" y="208"/>
                  </a:lnTo>
                  <a:lnTo>
                    <a:pt x="37" y="210"/>
                  </a:lnTo>
                  <a:lnTo>
                    <a:pt x="40" y="212"/>
                  </a:lnTo>
                  <a:lnTo>
                    <a:pt x="41" y="217"/>
                  </a:lnTo>
                  <a:lnTo>
                    <a:pt x="41" y="224"/>
                  </a:lnTo>
                  <a:lnTo>
                    <a:pt x="40" y="234"/>
                  </a:lnTo>
                  <a:lnTo>
                    <a:pt x="37" y="242"/>
                  </a:lnTo>
                  <a:lnTo>
                    <a:pt x="37" y="242"/>
                  </a:lnTo>
                  <a:lnTo>
                    <a:pt x="36" y="246"/>
                  </a:lnTo>
                  <a:lnTo>
                    <a:pt x="31" y="252"/>
                  </a:lnTo>
                  <a:lnTo>
                    <a:pt x="19" y="266"/>
                  </a:lnTo>
                  <a:lnTo>
                    <a:pt x="32" y="281"/>
                  </a:lnTo>
                  <a:lnTo>
                    <a:pt x="72" y="304"/>
                  </a:lnTo>
                  <a:lnTo>
                    <a:pt x="130" y="296"/>
                  </a:lnTo>
                  <a:lnTo>
                    <a:pt x="130" y="296"/>
                  </a:lnTo>
                  <a:lnTo>
                    <a:pt x="150" y="283"/>
                  </a:lnTo>
                  <a:lnTo>
                    <a:pt x="163" y="272"/>
                  </a:lnTo>
                  <a:lnTo>
                    <a:pt x="167" y="268"/>
                  </a:lnTo>
                  <a:lnTo>
                    <a:pt x="168" y="264"/>
                  </a:lnTo>
                  <a:lnTo>
                    <a:pt x="168" y="264"/>
                  </a:lnTo>
                  <a:lnTo>
                    <a:pt x="173" y="229"/>
                  </a:lnTo>
                  <a:lnTo>
                    <a:pt x="178" y="193"/>
                  </a:lnTo>
                  <a:lnTo>
                    <a:pt x="178" y="193"/>
                  </a:lnTo>
                  <a:lnTo>
                    <a:pt x="178" y="180"/>
                  </a:lnTo>
                  <a:lnTo>
                    <a:pt x="178" y="175"/>
                  </a:lnTo>
                  <a:lnTo>
                    <a:pt x="181" y="169"/>
                  </a:lnTo>
                  <a:lnTo>
                    <a:pt x="181" y="169"/>
                  </a:lnTo>
                  <a:lnTo>
                    <a:pt x="183" y="166"/>
                  </a:lnTo>
                  <a:lnTo>
                    <a:pt x="186" y="160"/>
                  </a:lnTo>
                  <a:lnTo>
                    <a:pt x="186" y="154"/>
                  </a:lnTo>
                  <a:lnTo>
                    <a:pt x="186" y="148"/>
                  </a:lnTo>
                  <a:lnTo>
                    <a:pt x="186" y="148"/>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2" name="Freeform 23"/>
            <p:cNvSpPr>
              <a:spLocks/>
            </p:cNvSpPr>
            <p:nvPr/>
          </p:nvSpPr>
          <p:spPr bwMode="auto">
            <a:xfrm>
              <a:off x="5946786" y="2640021"/>
              <a:ext cx="1257300" cy="1527180"/>
            </a:xfrm>
            <a:custGeom>
              <a:avLst/>
              <a:gdLst>
                <a:gd name="T0" fmla="*/ 59 w 792"/>
                <a:gd name="T1" fmla="*/ 0 h 962"/>
                <a:gd name="T2" fmla="*/ 70 w 792"/>
                <a:gd name="T3" fmla="*/ 20 h 962"/>
                <a:gd name="T4" fmla="*/ 101 w 792"/>
                <a:gd name="T5" fmla="*/ 102 h 962"/>
                <a:gd name="T6" fmla="*/ 170 w 792"/>
                <a:gd name="T7" fmla="*/ 249 h 962"/>
                <a:gd name="T8" fmla="*/ 201 w 792"/>
                <a:gd name="T9" fmla="*/ 318 h 962"/>
                <a:gd name="T10" fmla="*/ 219 w 792"/>
                <a:gd name="T11" fmla="*/ 388 h 962"/>
                <a:gd name="T12" fmla="*/ 232 w 792"/>
                <a:gd name="T13" fmla="*/ 401 h 962"/>
                <a:gd name="T14" fmla="*/ 256 w 792"/>
                <a:gd name="T15" fmla="*/ 414 h 962"/>
                <a:gd name="T16" fmla="*/ 298 w 792"/>
                <a:gd name="T17" fmla="*/ 428 h 962"/>
                <a:gd name="T18" fmla="*/ 304 w 792"/>
                <a:gd name="T19" fmla="*/ 426 h 962"/>
                <a:gd name="T20" fmla="*/ 365 w 792"/>
                <a:gd name="T21" fmla="*/ 455 h 962"/>
                <a:gd name="T22" fmla="*/ 392 w 792"/>
                <a:gd name="T23" fmla="*/ 461 h 962"/>
                <a:gd name="T24" fmla="*/ 418 w 792"/>
                <a:gd name="T25" fmla="*/ 449 h 962"/>
                <a:gd name="T26" fmla="*/ 449 w 792"/>
                <a:gd name="T27" fmla="*/ 440 h 962"/>
                <a:gd name="T28" fmla="*/ 463 w 792"/>
                <a:gd name="T29" fmla="*/ 445 h 962"/>
                <a:gd name="T30" fmla="*/ 489 w 792"/>
                <a:gd name="T31" fmla="*/ 443 h 962"/>
                <a:gd name="T32" fmla="*/ 518 w 792"/>
                <a:gd name="T33" fmla="*/ 428 h 962"/>
                <a:gd name="T34" fmla="*/ 546 w 792"/>
                <a:gd name="T35" fmla="*/ 405 h 962"/>
                <a:gd name="T36" fmla="*/ 551 w 792"/>
                <a:gd name="T37" fmla="*/ 392 h 962"/>
                <a:gd name="T38" fmla="*/ 600 w 792"/>
                <a:gd name="T39" fmla="*/ 296 h 962"/>
                <a:gd name="T40" fmla="*/ 651 w 792"/>
                <a:gd name="T41" fmla="*/ 215 h 962"/>
                <a:gd name="T42" fmla="*/ 665 w 792"/>
                <a:gd name="T43" fmla="*/ 181 h 962"/>
                <a:gd name="T44" fmla="*/ 731 w 792"/>
                <a:gd name="T45" fmla="*/ 55 h 962"/>
                <a:gd name="T46" fmla="*/ 792 w 792"/>
                <a:gd name="T47" fmla="*/ 77 h 962"/>
                <a:gd name="T48" fmla="*/ 777 w 792"/>
                <a:gd name="T49" fmla="*/ 127 h 962"/>
                <a:gd name="T50" fmla="*/ 757 w 792"/>
                <a:gd name="T51" fmla="*/ 203 h 962"/>
                <a:gd name="T52" fmla="*/ 726 w 792"/>
                <a:gd name="T53" fmla="*/ 287 h 962"/>
                <a:gd name="T54" fmla="*/ 708 w 792"/>
                <a:gd name="T55" fmla="*/ 338 h 962"/>
                <a:gd name="T56" fmla="*/ 682 w 792"/>
                <a:gd name="T57" fmla="*/ 391 h 962"/>
                <a:gd name="T58" fmla="*/ 625 w 792"/>
                <a:gd name="T59" fmla="*/ 507 h 962"/>
                <a:gd name="T60" fmla="*/ 580 w 792"/>
                <a:gd name="T61" fmla="*/ 630 h 962"/>
                <a:gd name="T62" fmla="*/ 537 w 792"/>
                <a:gd name="T63" fmla="*/ 809 h 962"/>
                <a:gd name="T64" fmla="*/ 499 w 792"/>
                <a:gd name="T65" fmla="*/ 939 h 962"/>
                <a:gd name="T66" fmla="*/ 488 w 792"/>
                <a:gd name="T67" fmla="*/ 951 h 962"/>
                <a:gd name="T68" fmla="*/ 421 w 792"/>
                <a:gd name="T69" fmla="*/ 960 h 962"/>
                <a:gd name="T70" fmla="*/ 250 w 792"/>
                <a:gd name="T71" fmla="*/ 960 h 962"/>
                <a:gd name="T72" fmla="*/ 192 w 792"/>
                <a:gd name="T73" fmla="*/ 938 h 962"/>
                <a:gd name="T74" fmla="*/ 145 w 792"/>
                <a:gd name="T75" fmla="*/ 912 h 962"/>
                <a:gd name="T76" fmla="*/ 128 w 792"/>
                <a:gd name="T77" fmla="*/ 837 h 962"/>
                <a:gd name="T78" fmla="*/ 127 w 792"/>
                <a:gd name="T79" fmla="*/ 748 h 962"/>
                <a:gd name="T80" fmla="*/ 128 w 792"/>
                <a:gd name="T81" fmla="*/ 620 h 962"/>
                <a:gd name="T82" fmla="*/ 137 w 792"/>
                <a:gd name="T83" fmla="*/ 581 h 962"/>
                <a:gd name="T84" fmla="*/ 93 w 792"/>
                <a:gd name="T85" fmla="*/ 475 h 962"/>
                <a:gd name="T86" fmla="*/ 66 w 792"/>
                <a:gd name="T87" fmla="*/ 384 h 962"/>
                <a:gd name="T88" fmla="*/ 52 w 792"/>
                <a:gd name="T89" fmla="*/ 317 h 962"/>
                <a:gd name="T90" fmla="*/ 39 w 792"/>
                <a:gd name="T91" fmla="*/ 198 h 962"/>
                <a:gd name="T92" fmla="*/ 16 w 792"/>
                <a:gd name="T93" fmla="*/ 128 h 962"/>
                <a:gd name="T94" fmla="*/ 9 w 792"/>
                <a:gd name="T95" fmla="*/ 88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2" h="962">
                  <a:moveTo>
                    <a:pt x="0" y="29"/>
                  </a:moveTo>
                  <a:lnTo>
                    <a:pt x="0" y="29"/>
                  </a:lnTo>
                  <a:lnTo>
                    <a:pt x="59" y="0"/>
                  </a:lnTo>
                  <a:lnTo>
                    <a:pt x="59" y="0"/>
                  </a:lnTo>
                  <a:lnTo>
                    <a:pt x="61" y="0"/>
                  </a:lnTo>
                  <a:lnTo>
                    <a:pt x="62" y="2"/>
                  </a:lnTo>
                  <a:lnTo>
                    <a:pt x="66" y="8"/>
                  </a:lnTo>
                  <a:lnTo>
                    <a:pt x="70" y="20"/>
                  </a:lnTo>
                  <a:lnTo>
                    <a:pt x="74" y="33"/>
                  </a:lnTo>
                  <a:lnTo>
                    <a:pt x="74" y="33"/>
                  </a:lnTo>
                  <a:lnTo>
                    <a:pt x="83" y="58"/>
                  </a:lnTo>
                  <a:lnTo>
                    <a:pt x="101" y="102"/>
                  </a:lnTo>
                  <a:lnTo>
                    <a:pt x="119" y="146"/>
                  </a:lnTo>
                  <a:lnTo>
                    <a:pt x="132" y="174"/>
                  </a:lnTo>
                  <a:lnTo>
                    <a:pt x="132" y="174"/>
                  </a:lnTo>
                  <a:lnTo>
                    <a:pt x="170" y="249"/>
                  </a:lnTo>
                  <a:lnTo>
                    <a:pt x="190" y="293"/>
                  </a:lnTo>
                  <a:lnTo>
                    <a:pt x="198" y="309"/>
                  </a:lnTo>
                  <a:lnTo>
                    <a:pt x="201" y="318"/>
                  </a:lnTo>
                  <a:lnTo>
                    <a:pt x="201" y="318"/>
                  </a:lnTo>
                  <a:lnTo>
                    <a:pt x="209" y="352"/>
                  </a:lnTo>
                  <a:lnTo>
                    <a:pt x="216" y="383"/>
                  </a:lnTo>
                  <a:lnTo>
                    <a:pt x="216" y="383"/>
                  </a:lnTo>
                  <a:lnTo>
                    <a:pt x="219" y="388"/>
                  </a:lnTo>
                  <a:lnTo>
                    <a:pt x="223" y="393"/>
                  </a:lnTo>
                  <a:lnTo>
                    <a:pt x="228" y="399"/>
                  </a:lnTo>
                  <a:lnTo>
                    <a:pt x="232" y="401"/>
                  </a:lnTo>
                  <a:lnTo>
                    <a:pt x="232" y="401"/>
                  </a:lnTo>
                  <a:lnTo>
                    <a:pt x="242" y="408"/>
                  </a:lnTo>
                  <a:lnTo>
                    <a:pt x="250" y="413"/>
                  </a:lnTo>
                  <a:lnTo>
                    <a:pt x="256" y="414"/>
                  </a:lnTo>
                  <a:lnTo>
                    <a:pt x="256" y="414"/>
                  </a:lnTo>
                  <a:lnTo>
                    <a:pt x="265" y="417"/>
                  </a:lnTo>
                  <a:lnTo>
                    <a:pt x="278" y="419"/>
                  </a:lnTo>
                  <a:lnTo>
                    <a:pt x="290" y="424"/>
                  </a:lnTo>
                  <a:lnTo>
                    <a:pt x="298" y="428"/>
                  </a:lnTo>
                  <a:lnTo>
                    <a:pt x="298" y="428"/>
                  </a:lnTo>
                  <a:lnTo>
                    <a:pt x="303" y="433"/>
                  </a:lnTo>
                  <a:lnTo>
                    <a:pt x="304" y="436"/>
                  </a:lnTo>
                  <a:lnTo>
                    <a:pt x="304" y="426"/>
                  </a:lnTo>
                  <a:lnTo>
                    <a:pt x="304" y="426"/>
                  </a:lnTo>
                  <a:lnTo>
                    <a:pt x="329" y="439"/>
                  </a:lnTo>
                  <a:lnTo>
                    <a:pt x="349" y="449"/>
                  </a:lnTo>
                  <a:lnTo>
                    <a:pt x="365" y="455"/>
                  </a:lnTo>
                  <a:lnTo>
                    <a:pt x="365" y="455"/>
                  </a:lnTo>
                  <a:lnTo>
                    <a:pt x="374" y="458"/>
                  </a:lnTo>
                  <a:lnTo>
                    <a:pt x="381" y="459"/>
                  </a:lnTo>
                  <a:lnTo>
                    <a:pt x="392" y="461"/>
                  </a:lnTo>
                  <a:lnTo>
                    <a:pt x="392" y="461"/>
                  </a:lnTo>
                  <a:lnTo>
                    <a:pt x="396" y="459"/>
                  </a:lnTo>
                  <a:lnTo>
                    <a:pt x="402" y="457"/>
                  </a:lnTo>
                  <a:lnTo>
                    <a:pt x="418" y="449"/>
                  </a:lnTo>
                  <a:lnTo>
                    <a:pt x="439" y="437"/>
                  </a:lnTo>
                  <a:lnTo>
                    <a:pt x="439" y="437"/>
                  </a:lnTo>
                  <a:lnTo>
                    <a:pt x="445" y="439"/>
                  </a:lnTo>
                  <a:lnTo>
                    <a:pt x="449" y="440"/>
                  </a:lnTo>
                  <a:lnTo>
                    <a:pt x="453" y="443"/>
                  </a:lnTo>
                  <a:lnTo>
                    <a:pt x="453" y="443"/>
                  </a:lnTo>
                  <a:lnTo>
                    <a:pt x="457" y="444"/>
                  </a:lnTo>
                  <a:lnTo>
                    <a:pt x="463" y="445"/>
                  </a:lnTo>
                  <a:lnTo>
                    <a:pt x="471" y="446"/>
                  </a:lnTo>
                  <a:lnTo>
                    <a:pt x="479" y="445"/>
                  </a:lnTo>
                  <a:lnTo>
                    <a:pt x="479" y="445"/>
                  </a:lnTo>
                  <a:lnTo>
                    <a:pt x="489" y="443"/>
                  </a:lnTo>
                  <a:lnTo>
                    <a:pt x="499" y="437"/>
                  </a:lnTo>
                  <a:lnTo>
                    <a:pt x="510" y="432"/>
                  </a:lnTo>
                  <a:lnTo>
                    <a:pt x="518" y="428"/>
                  </a:lnTo>
                  <a:lnTo>
                    <a:pt x="518" y="428"/>
                  </a:lnTo>
                  <a:lnTo>
                    <a:pt x="521" y="427"/>
                  </a:lnTo>
                  <a:lnTo>
                    <a:pt x="525" y="424"/>
                  </a:lnTo>
                  <a:lnTo>
                    <a:pt x="537" y="415"/>
                  </a:lnTo>
                  <a:lnTo>
                    <a:pt x="546" y="405"/>
                  </a:lnTo>
                  <a:lnTo>
                    <a:pt x="549" y="401"/>
                  </a:lnTo>
                  <a:lnTo>
                    <a:pt x="550" y="397"/>
                  </a:lnTo>
                  <a:lnTo>
                    <a:pt x="550" y="397"/>
                  </a:lnTo>
                  <a:lnTo>
                    <a:pt x="551" y="392"/>
                  </a:lnTo>
                  <a:lnTo>
                    <a:pt x="554" y="383"/>
                  </a:lnTo>
                  <a:lnTo>
                    <a:pt x="567" y="356"/>
                  </a:lnTo>
                  <a:lnTo>
                    <a:pt x="584" y="325"/>
                  </a:lnTo>
                  <a:lnTo>
                    <a:pt x="600" y="296"/>
                  </a:lnTo>
                  <a:lnTo>
                    <a:pt x="600" y="296"/>
                  </a:lnTo>
                  <a:lnTo>
                    <a:pt x="637" y="241"/>
                  </a:lnTo>
                  <a:lnTo>
                    <a:pt x="637" y="241"/>
                  </a:lnTo>
                  <a:lnTo>
                    <a:pt x="651" y="215"/>
                  </a:lnTo>
                  <a:lnTo>
                    <a:pt x="657" y="199"/>
                  </a:lnTo>
                  <a:lnTo>
                    <a:pt x="661" y="189"/>
                  </a:lnTo>
                  <a:lnTo>
                    <a:pt x="661" y="189"/>
                  </a:lnTo>
                  <a:lnTo>
                    <a:pt x="665" y="181"/>
                  </a:lnTo>
                  <a:lnTo>
                    <a:pt x="673" y="165"/>
                  </a:lnTo>
                  <a:lnTo>
                    <a:pt x="696" y="119"/>
                  </a:lnTo>
                  <a:lnTo>
                    <a:pt x="731" y="55"/>
                  </a:lnTo>
                  <a:lnTo>
                    <a:pt x="731" y="55"/>
                  </a:lnTo>
                  <a:lnTo>
                    <a:pt x="758" y="64"/>
                  </a:lnTo>
                  <a:lnTo>
                    <a:pt x="777" y="70"/>
                  </a:lnTo>
                  <a:lnTo>
                    <a:pt x="792" y="77"/>
                  </a:lnTo>
                  <a:lnTo>
                    <a:pt x="792" y="77"/>
                  </a:lnTo>
                  <a:lnTo>
                    <a:pt x="784" y="99"/>
                  </a:lnTo>
                  <a:lnTo>
                    <a:pt x="780" y="115"/>
                  </a:lnTo>
                  <a:lnTo>
                    <a:pt x="777" y="127"/>
                  </a:lnTo>
                  <a:lnTo>
                    <a:pt x="777" y="127"/>
                  </a:lnTo>
                  <a:lnTo>
                    <a:pt x="775" y="140"/>
                  </a:lnTo>
                  <a:lnTo>
                    <a:pt x="770" y="162"/>
                  </a:lnTo>
                  <a:lnTo>
                    <a:pt x="757" y="203"/>
                  </a:lnTo>
                  <a:lnTo>
                    <a:pt x="757" y="203"/>
                  </a:lnTo>
                  <a:lnTo>
                    <a:pt x="740" y="247"/>
                  </a:lnTo>
                  <a:lnTo>
                    <a:pt x="730" y="272"/>
                  </a:lnTo>
                  <a:lnTo>
                    <a:pt x="727" y="281"/>
                  </a:lnTo>
                  <a:lnTo>
                    <a:pt x="726" y="287"/>
                  </a:lnTo>
                  <a:lnTo>
                    <a:pt x="726" y="287"/>
                  </a:lnTo>
                  <a:lnTo>
                    <a:pt x="724" y="294"/>
                  </a:lnTo>
                  <a:lnTo>
                    <a:pt x="721" y="305"/>
                  </a:lnTo>
                  <a:lnTo>
                    <a:pt x="708" y="338"/>
                  </a:lnTo>
                  <a:lnTo>
                    <a:pt x="693" y="370"/>
                  </a:lnTo>
                  <a:lnTo>
                    <a:pt x="687" y="383"/>
                  </a:lnTo>
                  <a:lnTo>
                    <a:pt x="682" y="391"/>
                  </a:lnTo>
                  <a:lnTo>
                    <a:pt x="682" y="391"/>
                  </a:lnTo>
                  <a:lnTo>
                    <a:pt x="677" y="400"/>
                  </a:lnTo>
                  <a:lnTo>
                    <a:pt x="668" y="417"/>
                  </a:lnTo>
                  <a:lnTo>
                    <a:pt x="646" y="462"/>
                  </a:lnTo>
                  <a:lnTo>
                    <a:pt x="625" y="507"/>
                  </a:lnTo>
                  <a:lnTo>
                    <a:pt x="613" y="534"/>
                  </a:lnTo>
                  <a:lnTo>
                    <a:pt x="613" y="534"/>
                  </a:lnTo>
                  <a:lnTo>
                    <a:pt x="593" y="593"/>
                  </a:lnTo>
                  <a:lnTo>
                    <a:pt x="580" y="630"/>
                  </a:lnTo>
                  <a:lnTo>
                    <a:pt x="572" y="656"/>
                  </a:lnTo>
                  <a:lnTo>
                    <a:pt x="572" y="656"/>
                  </a:lnTo>
                  <a:lnTo>
                    <a:pt x="552" y="737"/>
                  </a:lnTo>
                  <a:lnTo>
                    <a:pt x="537" y="809"/>
                  </a:lnTo>
                  <a:lnTo>
                    <a:pt x="537" y="809"/>
                  </a:lnTo>
                  <a:lnTo>
                    <a:pt x="518" y="878"/>
                  </a:lnTo>
                  <a:lnTo>
                    <a:pt x="505" y="924"/>
                  </a:lnTo>
                  <a:lnTo>
                    <a:pt x="499" y="939"/>
                  </a:lnTo>
                  <a:lnTo>
                    <a:pt x="497" y="947"/>
                  </a:lnTo>
                  <a:lnTo>
                    <a:pt x="497" y="947"/>
                  </a:lnTo>
                  <a:lnTo>
                    <a:pt x="493" y="948"/>
                  </a:lnTo>
                  <a:lnTo>
                    <a:pt x="488" y="951"/>
                  </a:lnTo>
                  <a:lnTo>
                    <a:pt x="468" y="955"/>
                  </a:lnTo>
                  <a:lnTo>
                    <a:pt x="444" y="957"/>
                  </a:lnTo>
                  <a:lnTo>
                    <a:pt x="421" y="960"/>
                  </a:lnTo>
                  <a:lnTo>
                    <a:pt x="421" y="960"/>
                  </a:lnTo>
                  <a:lnTo>
                    <a:pt x="384" y="961"/>
                  </a:lnTo>
                  <a:lnTo>
                    <a:pt x="331" y="962"/>
                  </a:lnTo>
                  <a:lnTo>
                    <a:pt x="281" y="961"/>
                  </a:lnTo>
                  <a:lnTo>
                    <a:pt x="250" y="960"/>
                  </a:lnTo>
                  <a:lnTo>
                    <a:pt x="250" y="960"/>
                  </a:lnTo>
                  <a:lnTo>
                    <a:pt x="240" y="957"/>
                  </a:lnTo>
                  <a:lnTo>
                    <a:pt x="225" y="952"/>
                  </a:lnTo>
                  <a:lnTo>
                    <a:pt x="192" y="938"/>
                  </a:lnTo>
                  <a:lnTo>
                    <a:pt x="159" y="922"/>
                  </a:lnTo>
                  <a:lnTo>
                    <a:pt x="149" y="916"/>
                  </a:lnTo>
                  <a:lnTo>
                    <a:pt x="145" y="912"/>
                  </a:lnTo>
                  <a:lnTo>
                    <a:pt x="145" y="912"/>
                  </a:lnTo>
                  <a:lnTo>
                    <a:pt x="143" y="903"/>
                  </a:lnTo>
                  <a:lnTo>
                    <a:pt x="136" y="881"/>
                  </a:lnTo>
                  <a:lnTo>
                    <a:pt x="130" y="852"/>
                  </a:lnTo>
                  <a:lnTo>
                    <a:pt x="128" y="837"/>
                  </a:lnTo>
                  <a:lnTo>
                    <a:pt x="127" y="823"/>
                  </a:lnTo>
                  <a:lnTo>
                    <a:pt x="127" y="823"/>
                  </a:lnTo>
                  <a:lnTo>
                    <a:pt x="126" y="788"/>
                  </a:lnTo>
                  <a:lnTo>
                    <a:pt x="127" y="748"/>
                  </a:lnTo>
                  <a:lnTo>
                    <a:pt x="128" y="687"/>
                  </a:lnTo>
                  <a:lnTo>
                    <a:pt x="128" y="687"/>
                  </a:lnTo>
                  <a:lnTo>
                    <a:pt x="128" y="643"/>
                  </a:lnTo>
                  <a:lnTo>
                    <a:pt x="128" y="620"/>
                  </a:lnTo>
                  <a:lnTo>
                    <a:pt x="130" y="611"/>
                  </a:lnTo>
                  <a:lnTo>
                    <a:pt x="131" y="605"/>
                  </a:lnTo>
                  <a:lnTo>
                    <a:pt x="131" y="605"/>
                  </a:lnTo>
                  <a:lnTo>
                    <a:pt x="137" y="581"/>
                  </a:lnTo>
                  <a:lnTo>
                    <a:pt x="141" y="564"/>
                  </a:lnTo>
                  <a:lnTo>
                    <a:pt x="141" y="564"/>
                  </a:lnTo>
                  <a:lnTo>
                    <a:pt x="113" y="514"/>
                  </a:lnTo>
                  <a:lnTo>
                    <a:pt x="93" y="475"/>
                  </a:lnTo>
                  <a:lnTo>
                    <a:pt x="86" y="459"/>
                  </a:lnTo>
                  <a:lnTo>
                    <a:pt x="82" y="449"/>
                  </a:lnTo>
                  <a:lnTo>
                    <a:pt x="82" y="449"/>
                  </a:lnTo>
                  <a:lnTo>
                    <a:pt x="66" y="384"/>
                  </a:lnTo>
                  <a:lnTo>
                    <a:pt x="56" y="344"/>
                  </a:lnTo>
                  <a:lnTo>
                    <a:pt x="53" y="329"/>
                  </a:lnTo>
                  <a:lnTo>
                    <a:pt x="52" y="317"/>
                  </a:lnTo>
                  <a:lnTo>
                    <a:pt x="52" y="317"/>
                  </a:lnTo>
                  <a:lnTo>
                    <a:pt x="51" y="293"/>
                  </a:lnTo>
                  <a:lnTo>
                    <a:pt x="47" y="256"/>
                  </a:lnTo>
                  <a:lnTo>
                    <a:pt x="43" y="221"/>
                  </a:lnTo>
                  <a:lnTo>
                    <a:pt x="39" y="198"/>
                  </a:lnTo>
                  <a:lnTo>
                    <a:pt x="39" y="198"/>
                  </a:lnTo>
                  <a:lnTo>
                    <a:pt x="33" y="179"/>
                  </a:lnTo>
                  <a:lnTo>
                    <a:pt x="24" y="153"/>
                  </a:lnTo>
                  <a:lnTo>
                    <a:pt x="16" y="128"/>
                  </a:lnTo>
                  <a:lnTo>
                    <a:pt x="13" y="118"/>
                  </a:lnTo>
                  <a:lnTo>
                    <a:pt x="12" y="109"/>
                  </a:lnTo>
                  <a:lnTo>
                    <a:pt x="12" y="109"/>
                  </a:lnTo>
                  <a:lnTo>
                    <a:pt x="9" y="88"/>
                  </a:lnTo>
                  <a:lnTo>
                    <a:pt x="6" y="62"/>
                  </a:lnTo>
                  <a:lnTo>
                    <a:pt x="0" y="29"/>
                  </a:lnTo>
                  <a:lnTo>
                    <a:pt x="0" y="29"/>
                  </a:lnTo>
                  <a:close/>
                </a:path>
              </a:pathLst>
            </a:custGeom>
            <a:solidFill>
              <a:srgbClr val="9DBB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3" name="Freeform 24"/>
            <p:cNvSpPr>
              <a:spLocks/>
            </p:cNvSpPr>
            <p:nvPr/>
          </p:nvSpPr>
          <p:spPr bwMode="auto">
            <a:xfrm>
              <a:off x="6450023" y="3378208"/>
              <a:ext cx="165101" cy="827088"/>
            </a:xfrm>
            <a:custGeom>
              <a:avLst/>
              <a:gdLst>
                <a:gd name="T0" fmla="*/ 66 w 104"/>
                <a:gd name="T1" fmla="*/ 0 h 521"/>
                <a:gd name="T2" fmla="*/ 66 w 104"/>
                <a:gd name="T3" fmla="*/ 0 h 521"/>
                <a:gd name="T4" fmla="*/ 53 w 104"/>
                <a:gd name="T5" fmla="*/ 24 h 521"/>
                <a:gd name="T6" fmla="*/ 44 w 104"/>
                <a:gd name="T7" fmla="*/ 42 h 521"/>
                <a:gd name="T8" fmla="*/ 39 w 104"/>
                <a:gd name="T9" fmla="*/ 51 h 521"/>
                <a:gd name="T10" fmla="*/ 39 w 104"/>
                <a:gd name="T11" fmla="*/ 51 h 521"/>
                <a:gd name="T12" fmla="*/ 40 w 104"/>
                <a:gd name="T13" fmla="*/ 55 h 521"/>
                <a:gd name="T14" fmla="*/ 44 w 104"/>
                <a:gd name="T15" fmla="*/ 62 h 521"/>
                <a:gd name="T16" fmla="*/ 48 w 104"/>
                <a:gd name="T17" fmla="*/ 69 h 521"/>
                <a:gd name="T18" fmla="*/ 48 w 104"/>
                <a:gd name="T19" fmla="*/ 69 h 521"/>
                <a:gd name="T20" fmla="*/ 36 w 104"/>
                <a:gd name="T21" fmla="*/ 122 h 521"/>
                <a:gd name="T22" fmla="*/ 29 w 104"/>
                <a:gd name="T23" fmla="*/ 169 h 521"/>
                <a:gd name="T24" fmla="*/ 25 w 104"/>
                <a:gd name="T25" fmla="*/ 191 h 521"/>
                <a:gd name="T26" fmla="*/ 23 w 104"/>
                <a:gd name="T27" fmla="*/ 209 h 521"/>
                <a:gd name="T28" fmla="*/ 23 w 104"/>
                <a:gd name="T29" fmla="*/ 209 h 521"/>
                <a:gd name="T30" fmla="*/ 18 w 104"/>
                <a:gd name="T31" fmla="*/ 261 h 521"/>
                <a:gd name="T32" fmla="*/ 10 w 104"/>
                <a:gd name="T33" fmla="*/ 333 h 521"/>
                <a:gd name="T34" fmla="*/ 3 w 104"/>
                <a:gd name="T35" fmla="*/ 399 h 521"/>
                <a:gd name="T36" fmla="*/ 0 w 104"/>
                <a:gd name="T37" fmla="*/ 438 h 521"/>
                <a:gd name="T38" fmla="*/ 0 w 104"/>
                <a:gd name="T39" fmla="*/ 438 h 521"/>
                <a:gd name="T40" fmla="*/ 0 w 104"/>
                <a:gd name="T41" fmla="*/ 447 h 521"/>
                <a:gd name="T42" fmla="*/ 3 w 104"/>
                <a:gd name="T43" fmla="*/ 459 h 521"/>
                <a:gd name="T44" fmla="*/ 12 w 104"/>
                <a:gd name="T45" fmla="*/ 483 h 521"/>
                <a:gd name="T46" fmla="*/ 21 w 104"/>
                <a:gd name="T47" fmla="*/ 506 h 521"/>
                <a:gd name="T48" fmla="*/ 26 w 104"/>
                <a:gd name="T49" fmla="*/ 519 h 521"/>
                <a:gd name="T50" fmla="*/ 26 w 104"/>
                <a:gd name="T51" fmla="*/ 519 h 521"/>
                <a:gd name="T52" fmla="*/ 27 w 104"/>
                <a:gd name="T53" fmla="*/ 521 h 521"/>
                <a:gd name="T54" fmla="*/ 30 w 104"/>
                <a:gd name="T55" fmla="*/ 521 h 521"/>
                <a:gd name="T56" fmla="*/ 38 w 104"/>
                <a:gd name="T57" fmla="*/ 518 h 521"/>
                <a:gd name="T58" fmla="*/ 48 w 104"/>
                <a:gd name="T59" fmla="*/ 512 h 521"/>
                <a:gd name="T60" fmla="*/ 61 w 104"/>
                <a:gd name="T61" fmla="*/ 503 h 521"/>
                <a:gd name="T62" fmla="*/ 73 w 104"/>
                <a:gd name="T63" fmla="*/ 492 h 521"/>
                <a:gd name="T64" fmla="*/ 84 w 104"/>
                <a:gd name="T65" fmla="*/ 479 h 521"/>
                <a:gd name="T66" fmla="*/ 88 w 104"/>
                <a:gd name="T67" fmla="*/ 473 h 521"/>
                <a:gd name="T68" fmla="*/ 92 w 104"/>
                <a:gd name="T69" fmla="*/ 465 h 521"/>
                <a:gd name="T70" fmla="*/ 95 w 104"/>
                <a:gd name="T71" fmla="*/ 457 h 521"/>
                <a:gd name="T72" fmla="*/ 96 w 104"/>
                <a:gd name="T73" fmla="*/ 450 h 521"/>
                <a:gd name="T74" fmla="*/ 96 w 104"/>
                <a:gd name="T75" fmla="*/ 450 h 521"/>
                <a:gd name="T76" fmla="*/ 98 w 104"/>
                <a:gd name="T77" fmla="*/ 430 h 521"/>
                <a:gd name="T78" fmla="*/ 100 w 104"/>
                <a:gd name="T79" fmla="*/ 404 h 521"/>
                <a:gd name="T80" fmla="*/ 102 w 104"/>
                <a:gd name="T81" fmla="*/ 344 h 521"/>
                <a:gd name="T82" fmla="*/ 104 w 104"/>
                <a:gd name="T83" fmla="*/ 256 h 521"/>
                <a:gd name="T84" fmla="*/ 104 w 104"/>
                <a:gd name="T85" fmla="*/ 256 h 521"/>
                <a:gd name="T86" fmla="*/ 102 w 104"/>
                <a:gd name="T87" fmla="*/ 172 h 521"/>
                <a:gd name="T88" fmla="*/ 101 w 104"/>
                <a:gd name="T89" fmla="*/ 120 h 521"/>
                <a:gd name="T90" fmla="*/ 100 w 104"/>
                <a:gd name="T91" fmla="*/ 91 h 521"/>
                <a:gd name="T92" fmla="*/ 100 w 104"/>
                <a:gd name="T93" fmla="*/ 91 h 521"/>
                <a:gd name="T94" fmla="*/ 98 w 104"/>
                <a:gd name="T95" fmla="*/ 82 h 521"/>
                <a:gd name="T96" fmla="*/ 96 w 104"/>
                <a:gd name="T97" fmla="*/ 76 h 521"/>
                <a:gd name="T98" fmla="*/ 93 w 104"/>
                <a:gd name="T99" fmla="*/ 71 h 521"/>
                <a:gd name="T100" fmla="*/ 104 w 104"/>
                <a:gd name="T101" fmla="*/ 47 h 521"/>
                <a:gd name="T102" fmla="*/ 79 w 104"/>
                <a:gd name="T103" fmla="*/ 0 h 521"/>
                <a:gd name="T104" fmla="*/ 66 w 104"/>
                <a:gd name="T10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521">
                  <a:moveTo>
                    <a:pt x="66" y="0"/>
                  </a:moveTo>
                  <a:lnTo>
                    <a:pt x="66" y="0"/>
                  </a:lnTo>
                  <a:lnTo>
                    <a:pt x="53" y="24"/>
                  </a:lnTo>
                  <a:lnTo>
                    <a:pt x="44" y="42"/>
                  </a:lnTo>
                  <a:lnTo>
                    <a:pt x="39" y="51"/>
                  </a:lnTo>
                  <a:lnTo>
                    <a:pt x="39" y="51"/>
                  </a:lnTo>
                  <a:lnTo>
                    <a:pt x="40" y="55"/>
                  </a:lnTo>
                  <a:lnTo>
                    <a:pt x="44" y="62"/>
                  </a:lnTo>
                  <a:lnTo>
                    <a:pt x="48" y="69"/>
                  </a:lnTo>
                  <a:lnTo>
                    <a:pt x="48" y="69"/>
                  </a:lnTo>
                  <a:lnTo>
                    <a:pt x="36" y="122"/>
                  </a:lnTo>
                  <a:lnTo>
                    <a:pt x="29" y="169"/>
                  </a:lnTo>
                  <a:lnTo>
                    <a:pt x="25" y="191"/>
                  </a:lnTo>
                  <a:lnTo>
                    <a:pt x="23" y="209"/>
                  </a:lnTo>
                  <a:lnTo>
                    <a:pt x="23" y="209"/>
                  </a:lnTo>
                  <a:lnTo>
                    <a:pt x="18" y="261"/>
                  </a:lnTo>
                  <a:lnTo>
                    <a:pt x="10" y="333"/>
                  </a:lnTo>
                  <a:lnTo>
                    <a:pt x="3" y="399"/>
                  </a:lnTo>
                  <a:lnTo>
                    <a:pt x="0" y="438"/>
                  </a:lnTo>
                  <a:lnTo>
                    <a:pt x="0" y="438"/>
                  </a:lnTo>
                  <a:lnTo>
                    <a:pt x="0" y="447"/>
                  </a:lnTo>
                  <a:lnTo>
                    <a:pt x="3" y="459"/>
                  </a:lnTo>
                  <a:lnTo>
                    <a:pt x="12" y="483"/>
                  </a:lnTo>
                  <a:lnTo>
                    <a:pt x="21" y="506"/>
                  </a:lnTo>
                  <a:lnTo>
                    <a:pt x="26" y="519"/>
                  </a:lnTo>
                  <a:lnTo>
                    <a:pt x="26" y="519"/>
                  </a:lnTo>
                  <a:lnTo>
                    <a:pt x="27" y="521"/>
                  </a:lnTo>
                  <a:lnTo>
                    <a:pt x="30" y="521"/>
                  </a:lnTo>
                  <a:lnTo>
                    <a:pt x="38" y="518"/>
                  </a:lnTo>
                  <a:lnTo>
                    <a:pt x="48" y="512"/>
                  </a:lnTo>
                  <a:lnTo>
                    <a:pt x="61" y="503"/>
                  </a:lnTo>
                  <a:lnTo>
                    <a:pt x="73" y="492"/>
                  </a:lnTo>
                  <a:lnTo>
                    <a:pt x="84" y="479"/>
                  </a:lnTo>
                  <a:lnTo>
                    <a:pt x="88" y="473"/>
                  </a:lnTo>
                  <a:lnTo>
                    <a:pt x="92" y="465"/>
                  </a:lnTo>
                  <a:lnTo>
                    <a:pt x="95" y="457"/>
                  </a:lnTo>
                  <a:lnTo>
                    <a:pt x="96" y="450"/>
                  </a:lnTo>
                  <a:lnTo>
                    <a:pt x="96" y="450"/>
                  </a:lnTo>
                  <a:lnTo>
                    <a:pt x="98" y="430"/>
                  </a:lnTo>
                  <a:lnTo>
                    <a:pt x="100" y="404"/>
                  </a:lnTo>
                  <a:lnTo>
                    <a:pt x="102" y="344"/>
                  </a:lnTo>
                  <a:lnTo>
                    <a:pt x="104" y="256"/>
                  </a:lnTo>
                  <a:lnTo>
                    <a:pt x="104" y="256"/>
                  </a:lnTo>
                  <a:lnTo>
                    <a:pt x="102" y="172"/>
                  </a:lnTo>
                  <a:lnTo>
                    <a:pt x="101" y="120"/>
                  </a:lnTo>
                  <a:lnTo>
                    <a:pt x="100" y="91"/>
                  </a:lnTo>
                  <a:lnTo>
                    <a:pt x="100" y="91"/>
                  </a:lnTo>
                  <a:lnTo>
                    <a:pt x="98" y="82"/>
                  </a:lnTo>
                  <a:lnTo>
                    <a:pt x="96" y="76"/>
                  </a:lnTo>
                  <a:lnTo>
                    <a:pt x="93" y="71"/>
                  </a:lnTo>
                  <a:lnTo>
                    <a:pt x="104" y="47"/>
                  </a:lnTo>
                  <a:lnTo>
                    <a:pt x="79" y="0"/>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45" name="Freeform 25"/>
            <p:cNvSpPr>
              <a:spLocks/>
            </p:cNvSpPr>
            <p:nvPr/>
          </p:nvSpPr>
          <p:spPr bwMode="auto">
            <a:xfrm>
              <a:off x="6499225" y="2932112"/>
              <a:ext cx="195264" cy="288925"/>
            </a:xfrm>
            <a:custGeom>
              <a:avLst/>
              <a:gdLst>
                <a:gd name="T0" fmla="*/ 65 w 123"/>
                <a:gd name="T1" fmla="*/ 133 h 182"/>
                <a:gd name="T2" fmla="*/ 73 w 123"/>
                <a:gd name="T3" fmla="*/ 124 h 182"/>
                <a:gd name="T4" fmla="*/ 73 w 123"/>
                <a:gd name="T5" fmla="*/ 124 h 182"/>
                <a:gd name="T6" fmla="*/ 75 w 123"/>
                <a:gd name="T7" fmla="*/ 114 h 182"/>
                <a:gd name="T8" fmla="*/ 76 w 123"/>
                <a:gd name="T9" fmla="*/ 106 h 182"/>
                <a:gd name="T10" fmla="*/ 80 w 123"/>
                <a:gd name="T11" fmla="*/ 98 h 182"/>
                <a:gd name="T12" fmla="*/ 80 w 123"/>
                <a:gd name="T13" fmla="*/ 98 h 182"/>
                <a:gd name="T14" fmla="*/ 83 w 123"/>
                <a:gd name="T15" fmla="*/ 96 h 182"/>
                <a:gd name="T16" fmla="*/ 87 w 123"/>
                <a:gd name="T17" fmla="*/ 96 h 182"/>
                <a:gd name="T18" fmla="*/ 89 w 123"/>
                <a:gd name="T19" fmla="*/ 97 h 182"/>
                <a:gd name="T20" fmla="*/ 93 w 123"/>
                <a:gd name="T21" fmla="*/ 99 h 182"/>
                <a:gd name="T22" fmla="*/ 98 w 123"/>
                <a:gd name="T23" fmla="*/ 105 h 182"/>
                <a:gd name="T24" fmla="*/ 100 w 123"/>
                <a:gd name="T25" fmla="*/ 109 h 182"/>
                <a:gd name="T26" fmla="*/ 101 w 123"/>
                <a:gd name="T27" fmla="*/ 111 h 182"/>
                <a:gd name="T28" fmla="*/ 101 w 123"/>
                <a:gd name="T29" fmla="*/ 111 h 182"/>
                <a:gd name="T30" fmla="*/ 101 w 123"/>
                <a:gd name="T31" fmla="*/ 149 h 182"/>
                <a:gd name="T32" fmla="*/ 102 w 123"/>
                <a:gd name="T33" fmla="*/ 182 h 182"/>
                <a:gd name="T34" fmla="*/ 102 w 123"/>
                <a:gd name="T35" fmla="*/ 182 h 182"/>
                <a:gd name="T36" fmla="*/ 102 w 123"/>
                <a:gd name="T37" fmla="*/ 182 h 182"/>
                <a:gd name="T38" fmla="*/ 104 w 123"/>
                <a:gd name="T39" fmla="*/ 182 h 182"/>
                <a:gd name="T40" fmla="*/ 106 w 123"/>
                <a:gd name="T41" fmla="*/ 180 h 182"/>
                <a:gd name="T42" fmla="*/ 113 w 123"/>
                <a:gd name="T43" fmla="*/ 169 h 182"/>
                <a:gd name="T44" fmla="*/ 123 w 123"/>
                <a:gd name="T45" fmla="*/ 151 h 182"/>
                <a:gd name="T46" fmla="*/ 117 w 123"/>
                <a:gd name="T47" fmla="*/ 96 h 182"/>
                <a:gd name="T48" fmla="*/ 110 w 123"/>
                <a:gd name="T49" fmla="*/ 58 h 182"/>
                <a:gd name="T50" fmla="*/ 93 w 123"/>
                <a:gd name="T51" fmla="*/ 34 h 182"/>
                <a:gd name="T52" fmla="*/ 65 w 123"/>
                <a:gd name="T53" fmla="*/ 9 h 182"/>
                <a:gd name="T54" fmla="*/ 30 w 123"/>
                <a:gd name="T55" fmla="*/ 0 h 182"/>
                <a:gd name="T56" fmla="*/ 0 w 123"/>
                <a:gd name="T57" fmla="*/ 5 h 182"/>
                <a:gd name="T58" fmla="*/ 0 w 123"/>
                <a:gd name="T59" fmla="*/ 5 h 182"/>
                <a:gd name="T60" fmla="*/ 9 w 123"/>
                <a:gd name="T61" fmla="*/ 9 h 182"/>
                <a:gd name="T62" fmla="*/ 25 w 123"/>
                <a:gd name="T63" fmla="*/ 15 h 182"/>
                <a:gd name="T64" fmla="*/ 25 w 123"/>
                <a:gd name="T65" fmla="*/ 15 h 182"/>
                <a:gd name="T66" fmla="*/ 35 w 123"/>
                <a:gd name="T67" fmla="*/ 23 h 182"/>
                <a:gd name="T68" fmla="*/ 47 w 123"/>
                <a:gd name="T69" fmla="*/ 34 h 182"/>
                <a:gd name="T70" fmla="*/ 57 w 123"/>
                <a:gd name="T71" fmla="*/ 45 h 182"/>
                <a:gd name="T72" fmla="*/ 60 w 123"/>
                <a:gd name="T73" fmla="*/ 50 h 182"/>
                <a:gd name="T74" fmla="*/ 61 w 123"/>
                <a:gd name="T75" fmla="*/ 53 h 182"/>
                <a:gd name="T76" fmla="*/ 61 w 123"/>
                <a:gd name="T77" fmla="*/ 53 h 182"/>
                <a:gd name="T78" fmla="*/ 65 w 123"/>
                <a:gd name="T79" fmla="*/ 133 h 182"/>
                <a:gd name="T80" fmla="*/ 65 w 123"/>
                <a:gd name="T81" fmla="*/ 13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182">
                  <a:moveTo>
                    <a:pt x="65" y="133"/>
                  </a:moveTo>
                  <a:lnTo>
                    <a:pt x="73" y="124"/>
                  </a:lnTo>
                  <a:lnTo>
                    <a:pt x="73" y="124"/>
                  </a:lnTo>
                  <a:lnTo>
                    <a:pt x="75" y="114"/>
                  </a:lnTo>
                  <a:lnTo>
                    <a:pt x="76" y="106"/>
                  </a:lnTo>
                  <a:lnTo>
                    <a:pt x="80" y="98"/>
                  </a:lnTo>
                  <a:lnTo>
                    <a:pt x="80" y="98"/>
                  </a:lnTo>
                  <a:lnTo>
                    <a:pt x="83" y="96"/>
                  </a:lnTo>
                  <a:lnTo>
                    <a:pt x="87" y="96"/>
                  </a:lnTo>
                  <a:lnTo>
                    <a:pt x="89" y="97"/>
                  </a:lnTo>
                  <a:lnTo>
                    <a:pt x="93" y="99"/>
                  </a:lnTo>
                  <a:lnTo>
                    <a:pt x="98" y="105"/>
                  </a:lnTo>
                  <a:lnTo>
                    <a:pt x="100" y="109"/>
                  </a:lnTo>
                  <a:lnTo>
                    <a:pt x="101" y="111"/>
                  </a:lnTo>
                  <a:lnTo>
                    <a:pt x="101" y="111"/>
                  </a:lnTo>
                  <a:lnTo>
                    <a:pt x="101" y="149"/>
                  </a:lnTo>
                  <a:lnTo>
                    <a:pt x="102" y="182"/>
                  </a:lnTo>
                  <a:lnTo>
                    <a:pt x="102" y="182"/>
                  </a:lnTo>
                  <a:lnTo>
                    <a:pt x="102" y="182"/>
                  </a:lnTo>
                  <a:lnTo>
                    <a:pt x="104" y="182"/>
                  </a:lnTo>
                  <a:lnTo>
                    <a:pt x="106" y="180"/>
                  </a:lnTo>
                  <a:lnTo>
                    <a:pt x="113" y="169"/>
                  </a:lnTo>
                  <a:lnTo>
                    <a:pt x="123" y="151"/>
                  </a:lnTo>
                  <a:lnTo>
                    <a:pt x="117" y="96"/>
                  </a:lnTo>
                  <a:lnTo>
                    <a:pt x="110" y="58"/>
                  </a:lnTo>
                  <a:lnTo>
                    <a:pt x="93" y="34"/>
                  </a:lnTo>
                  <a:lnTo>
                    <a:pt x="65" y="9"/>
                  </a:lnTo>
                  <a:lnTo>
                    <a:pt x="30" y="0"/>
                  </a:lnTo>
                  <a:lnTo>
                    <a:pt x="0" y="5"/>
                  </a:lnTo>
                  <a:lnTo>
                    <a:pt x="0" y="5"/>
                  </a:lnTo>
                  <a:lnTo>
                    <a:pt x="9" y="9"/>
                  </a:lnTo>
                  <a:lnTo>
                    <a:pt x="25" y="15"/>
                  </a:lnTo>
                  <a:lnTo>
                    <a:pt x="25" y="15"/>
                  </a:lnTo>
                  <a:lnTo>
                    <a:pt x="35" y="23"/>
                  </a:lnTo>
                  <a:lnTo>
                    <a:pt x="47" y="34"/>
                  </a:lnTo>
                  <a:lnTo>
                    <a:pt x="57" y="45"/>
                  </a:lnTo>
                  <a:lnTo>
                    <a:pt x="60" y="50"/>
                  </a:lnTo>
                  <a:lnTo>
                    <a:pt x="61" y="53"/>
                  </a:lnTo>
                  <a:lnTo>
                    <a:pt x="61" y="53"/>
                  </a:lnTo>
                  <a:lnTo>
                    <a:pt x="65" y="133"/>
                  </a:lnTo>
                  <a:lnTo>
                    <a:pt x="65" y="133"/>
                  </a:lnTo>
                  <a:close/>
                </a:path>
              </a:pathLst>
            </a:custGeom>
            <a:solidFill>
              <a:srgbClr val="563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grpSp>
      <p:sp>
        <p:nvSpPr>
          <p:cNvPr id="34" name="Rectangle 33"/>
          <p:cNvSpPr/>
          <p:nvPr/>
        </p:nvSpPr>
        <p:spPr bwMode="auto">
          <a:xfrm>
            <a:off x="2803271" y="1261440"/>
            <a:ext cx="2020538" cy="5204871"/>
          </a:xfrm>
          <a:prstGeom prst="rect">
            <a:avLst/>
          </a:prstGeom>
          <a:solidFill>
            <a:srgbClr val="1A80CC"/>
          </a:solidFill>
          <a:ln w="10795" cap="flat" cmpd="sng" algn="ctr">
            <a:noFill/>
            <a:prstDash val="solid"/>
          </a:ln>
          <a:effectLst>
            <a:outerShdw blurRad="107950" dist="12700" dir="5400000" algn="ctr">
              <a:srgbClr val="000000"/>
            </a:outerShdw>
          </a:effectLst>
        </p:spPr>
        <p:txBody>
          <a:bodyPr rtlCol="0" anchor="b"/>
          <a:lstStyle/>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p:txBody>
      </p:sp>
      <p:sp>
        <p:nvSpPr>
          <p:cNvPr id="35" name="Rectangle 34"/>
          <p:cNvSpPr/>
          <p:nvPr/>
        </p:nvSpPr>
        <p:spPr bwMode="auto">
          <a:xfrm>
            <a:off x="2803262" y="1261442"/>
            <a:ext cx="2020538" cy="8319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Potentials</a:t>
            </a:r>
          </a:p>
        </p:txBody>
      </p:sp>
      <p:pic>
        <p:nvPicPr>
          <p:cNvPr id="47" name="Picture 12" descr="http://www.showeet.com/wp-content/gallery/1-0002-business-emotions/diapositive-01.png"/>
          <p:cNvPicPr>
            <a:picLocks noChangeAspect="1" noChangeArrowheads="1"/>
          </p:cNvPicPr>
          <p:nvPr/>
        </p:nvPicPr>
        <p:blipFill rotWithShape="1">
          <a:blip r:embed="rId5">
            <a:extLst>
              <a:ext uri="{28A0092B-C50C-407E-A947-70E740481C1C}">
                <a14:useLocalDpi xmlns:a14="http://schemas.microsoft.com/office/drawing/2010/main" val="0"/>
              </a:ext>
            </a:extLst>
          </a:blip>
          <a:srcRect l="9755" t="41091" r="62588" b="6761"/>
          <a:stretch/>
        </p:blipFill>
        <p:spPr bwMode="auto">
          <a:xfrm>
            <a:off x="4115889" y="5364019"/>
            <a:ext cx="577727" cy="1081000"/>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5213971" y="1261441"/>
            <a:ext cx="2020538" cy="5204870"/>
          </a:xfrm>
          <a:prstGeom prst="rect">
            <a:avLst/>
          </a:prstGeom>
          <a:solidFill>
            <a:srgbClr val="E0501A"/>
          </a:solidFill>
          <a:ln w="10795" cap="flat" cmpd="sng" algn="ctr">
            <a:noFill/>
            <a:prstDash val="solid"/>
          </a:ln>
          <a:effectLst>
            <a:outerShdw blurRad="107950" dist="12700" dir="5400000" algn="ctr">
              <a:srgbClr val="000000"/>
            </a:outerShdw>
          </a:effectLst>
        </p:spPr>
        <p:txBody>
          <a:bodyPr rtlCol="0" anchor="b"/>
          <a:lstStyle/>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dirty="0">
              <a:solidFill>
                <a:prstClr val="white"/>
              </a:solidFill>
            </a:endParaRPr>
          </a:p>
          <a:p>
            <a:pPr defTabSz="932563"/>
            <a:endParaRPr lang="en-US" sz="1199" kern="0" dirty="0">
              <a:solidFill>
                <a:srgbClr val="FFFFFF"/>
              </a:solidFill>
            </a:endParaRPr>
          </a:p>
        </p:txBody>
      </p:sp>
      <p:sp>
        <p:nvSpPr>
          <p:cNvPr id="46" name="Rectangle 45"/>
          <p:cNvSpPr/>
          <p:nvPr/>
        </p:nvSpPr>
        <p:spPr bwMode="auto">
          <a:xfrm>
            <a:off x="5213969" y="1261443"/>
            <a:ext cx="2020538" cy="8319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Evaluators</a:t>
            </a:r>
          </a:p>
        </p:txBody>
      </p:sp>
      <p:pic>
        <p:nvPicPr>
          <p:cNvPr id="48" name="Picture 8" descr="http://www.showeet.com/wp-content/gallery/1-0002-business-emotions/diapositive-01.png"/>
          <p:cNvPicPr>
            <a:picLocks noChangeAspect="1" noChangeArrowheads="1"/>
          </p:cNvPicPr>
          <p:nvPr/>
        </p:nvPicPr>
        <p:blipFill rotWithShape="1">
          <a:blip r:embed="rId6">
            <a:extLst>
              <a:ext uri="{28A0092B-C50C-407E-A947-70E740481C1C}">
                <a14:useLocalDpi xmlns:a14="http://schemas.microsoft.com/office/drawing/2010/main" val="0"/>
              </a:ext>
            </a:extLst>
          </a:blip>
          <a:srcRect l="40999" t="41836" r="28096"/>
          <a:stretch/>
        </p:blipFill>
        <p:spPr bwMode="auto">
          <a:xfrm>
            <a:off x="6562619" y="5349669"/>
            <a:ext cx="625397" cy="118588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bwMode="auto">
          <a:xfrm>
            <a:off x="7624671" y="1261440"/>
            <a:ext cx="2020538" cy="5204870"/>
          </a:xfrm>
          <a:prstGeom prst="rect">
            <a:avLst/>
          </a:prstGeom>
          <a:solidFill>
            <a:srgbClr val="FF961A"/>
          </a:solidFill>
          <a:ln w="10795" cap="flat" cmpd="sng" algn="ctr">
            <a:noFill/>
            <a:prstDash val="solid"/>
          </a:ln>
          <a:effectLst>
            <a:outerShdw blurRad="107950" dist="12700" dir="5400000" algn="ctr">
              <a:srgbClr val="000000"/>
            </a:outerShdw>
          </a:effectLst>
        </p:spPr>
        <p:txBody>
          <a:bodyPr rtlCol="0" anchor="b"/>
          <a:lstStyle/>
          <a:p>
            <a:pPr defTabSz="932563"/>
            <a:r>
              <a:rPr lang="en-US" sz="1099" dirty="0">
                <a:solidFill>
                  <a:prstClr val="white"/>
                </a:solidFill>
              </a:rPr>
              <a:t> </a:t>
            </a:r>
          </a:p>
          <a:p>
            <a:pPr defTabSz="932563"/>
            <a:endParaRPr lang="en-US" sz="1099" dirty="0">
              <a:solidFill>
                <a:prstClr val="white"/>
              </a:solidFill>
            </a:endParaRPr>
          </a:p>
          <a:p>
            <a:pPr defTabSz="932563"/>
            <a:endParaRPr lang="en-US" sz="1099" b="1" dirty="0">
              <a:solidFill>
                <a:prstClr val="white"/>
              </a:solidFill>
            </a:endParaRPr>
          </a:p>
          <a:p>
            <a:pPr defTabSz="932563"/>
            <a:endParaRPr lang="en-US" sz="1199" dirty="0">
              <a:solidFill>
                <a:prstClr val="white"/>
              </a:solidFill>
            </a:endParaRPr>
          </a:p>
        </p:txBody>
      </p:sp>
      <p:sp>
        <p:nvSpPr>
          <p:cNvPr id="52" name="Rectangle 51"/>
          <p:cNvSpPr/>
          <p:nvPr/>
        </p:nvSpPr>
        <p:spPr bwMode="auto">
          <a:xfrm>
            <a:off x="7661956" y="1261440"/>
            <a:ext cx="1983254" cy="8319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Dabblers</a:t>
            </a:r>
          </a:p>
        </p:txBody>
      </p:sp>
      <p:pic>
        <p:nvPicPr>
          <p:cNvPr id="53" name="Picture 2" descr="http://www.showeet.com/wp-content/gallery/1-0002-business-emotions/diapositive-01.png"/>
          <p:cNvPicPr>
            <a:picLocks noChangeAspect="1" noChangeArrowheads="1"/>
          </p:cNvPicPr>
          <p:nvPr/>
        </p:nvPicPr>
        <p:blipFill rotWithShape="1">
          <a:blip r:embed="rId7">
            <a:extLst>
              <a:ext uri="{28A0092B-C50C-407E-A947-70E740481C1C}">
                <a14:useLocalDpi xmlns:a14="http://schemas.microsoft.com/office/drawing/2010/main" val="0"/>
              </a:ext>
            </a:extLst>
          </a:blip>
          <a:srcRect l="-1139" t="39229" r="82422" b="6761"/>
          <a:stretch/>
        </p:blipFill>
        <p:spPr bwMode="auto">
          <a:xfrm>
            <a:off x="8969553" y="5330072"/>
            <a:ext cx="625371" cy="1086907"/>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bwMode="auto">
          <a:xfrm>
            <a:off x="10072667" y="1231079"/>
            <a:ext cx="2020538" cy="5233540"/>
          </a:xfrm>
          <a:prstGeom prst="rect">
            <a:avLst/>
          </a:prstGeom>
          <a:solidFill>
            <a:srgbClr val="57396A"/>
          </a:solidFill>
          <a:ln w="10795" cap="flat" cmpd="sng" algn="ctr">
            <a:noFill/>
            <a:prstDash val="solid"/>
          </a:ln>
          <a:effectLst>
            <a:outerShdw blurRad="107950" dist="12700" dir="5400000" algn="ctr">
              <a:srgbClr val="000000"/>
            </a:outerShdw>
          </a:effectLst>
        </p:spPr>
        <p:txBody>
          <a:bodyPr rtlCol="0" anchor="b"/>
          <a:lstStyle/>
          <a:p>
            <a:pPr defTabSz="932563"/>
            <a:r>
              <a:rPr lang="en-US" sz="1099" dirty="0">
                <a:solidFill>
                  <a:prstClr val="white"/>
                </a:solidFill>
              </a:rPr>
              <a:t> </a:t>
            </a: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dirty="0">
              <a:solidFill>
                <a:prstClr val="white"/>
              </a:solidFill>
            </a:endParaRPr>
          </a:p>
          <a:p>
            <a:pPr defTabSz="932563"/>
            <a:endParaRPr lang="en-US" sz="1099" b="1" dirty="0">
              <a:solidFill>
                <a:prstClr val="white"/>
              </a:solidFill>
            </a:endParaRPr>
          </a:p>
          <a:p>
            <a:pPr defTabSz="932563"/>
            <a:endParaRPr lang="en-US" sz="1099" b="1" dirty="0">
              <a:solidFill>
                <a:prstClr val="white"/>
              </a:solidFill>
            </a:endParaRPr>
          </a:p>
          <a:p>
            <a:pPr defTabSz="932563"/>
            <a:endParaRPr lang="en-US" sz="1199" kern="0" dirty="0">
              <a:solidFill>
                <a:srgbClr val="FFFFFF"/>
              </a:solidFill>
            </a:endParaRPr>
          </a:p>
        </p:txBody>
      </p:sp>
      <p:sp>
        <p:nvSpPr>
          <p:cNvPr id="60" name="Rectangle 59"/>
          <p:cNvSpPr/>
          <p:nvPr/>
        </p:nvSpPr>
        <p:spPr bwMode="auto">
          <a:xfrm>
            <a:off x="10072658" y="1261441"/>
            <a:ext cx="1983248" cy="8319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3" fontAlgn="base">
              <a:spcBef>
                <a:spcPct val="0"/>
              </a:spcBef>
              <a:spcAft>
                <a:spcPct val="0"/>
              </a:spcAft>
              <a:defRPr/>
            </a:pPr>
            <a:r>
              <a:rPr lang="en-US" sz="2400" kern="0" spc="-50" dirty="0">
                <a:gradFill>
                  <a:gsLst>
                    <a:gs pos="0">
                      <a:srgbClr val="FFFFFF"/>
                    </a:gs>
                    <a:gs pos="100000">
                      <a:srgbClr val="FFFFFF"/>
                    </a:gs>
                  </a:gsLst>
                  <a:lin ang="5400000" scaled="0"/>
                </a:gradFill>
                <a:ea typeface="Segoe UI" pitchFamily="34" charset="0"/>
                <a:cs typeface="Segoe UI" pitchFamily="34" charset="0"/>
              </a:rPr>
              <a:t>Disengaged</a:t>
            </a:r>
          </a:p>
        </p:txBody>
      </p:sp>
      <p:grpSp>
        <p:nvGrpSpPr>
          <p:cNvPr id="54" name="Group 53"/>
          <p:cNvGrpSpPr/>
          <p:nvPr/>
        </p:nvGrpSpPr>
        <p:grpSpPr>
          <a:xfrm>
            <a:off x="11345945" y="5491804"/>
            <a:ext cx="560427" cy="794435"/>
            <a:chOff x="8604770" y="3802017"/>
            <a:chExt cx="549566" cy="779039"/>
          </a:xfrm>
        </p:grpSpPr>
        <p:sp>
          <p:nvSpPr>
            <p:cNvPr id="57" name="Freeform 30"/>
            <p:cNvSpPr>
              <a:spLocks/>
            </p:cNvSpPr>
            <p:nvPr/>
          </p:nvSpPr>
          <p:spPr bwMode="auto">
            <a:xfrm>
              <a:off x="8604770" y="3882181"/>
              <a:ext cx="109570" cy="97666"/>
            </a:xfrm>
            <a:custGeom>
              <a:avLst/>
              <a:gdLst>
                <a:gd name="T0" fmla="*/ 84 w 158"/>
                <a:gd name="T1" fmla="*/ 168 h 178"/>
                <a:gd name="T2" fmla="*/ 84 w 158"/>
                <a:gd name="T3" fmla="*/ 168 h 178"/>
                <a:gd name="T4" fmla="*/ 79 w 158"/>
                <a:gd name="T5" fmla="*/ 143 h 178"/>
                <a:gd name="T6" fmla="*/ 75 w 158"/>
                <a:gd name="T7" fmla="*/ 127 h 178"/>
                <a:gd name="T8" fmla="*/ 73 w 158"/>
                <a:gd name="T9" fmla="*/ 120 h 178"/>
                <a:gd name="T10" fmla="*/ 71 w 158"/>
                <a:gd name="T11" fmla="*/ 116 h 178"/>
                <a:gd name="T12" fmla="*/ 71 w 158"/>
                <a:gd name="T13" fmla="*/ 116 h 178"/>
                <a:gd name="T14" fmla="*/ 39 w 158"/>
                <a:gd name="T15" fmla="*/ 88 h 178"/>
                <a:gd name="T16" fmla="*/ 18 w 158"/>
                <a:gd name="T17" fmla="*/ 68 h 178"/>
                <a:gd name="T18" fmla="*/ 4 w 158"/>
                <a:gd name="T19" fmla="*/ 58 h 178"/>
                <a:gd name="T20" fmla="*/ 4 w 158"/>
                <a:gd name="T21" fmla="*/ 58 h 178"/>
                <a:gd name="T22" fmla="*/ 2 w 158"/>
                <a:gd name="T23" fmla="*/ 57 h 178"/>
                <a:gd name="T24" fmla="*/ 1 w 158"/>
                <a:gd name="T25" fmla="*/ 54 h 178"/>
                <a:gd name="T26" fmla="*/ 0 w 158"/>
                <a:gd name="T27" fmla="*/ 46 h 178"/>
                <a:gd name="T28" fmla="*/ 0 w 158"/>
                <a:gd name="T29" fmla="*/ 37 h 178"/>
                <a:gd name="T30" fmla="*/ 1 w 158"/>
                <a:gd name="T31" fmla="*/ 27 h 178"/>
                <a:gd name="T32" fmla="*/ 2 w 158"/>
                <a:gd name="T33" fmla="*/ 9 h 178"/>
                <a:gd name="T34" fmla="*/ 4 w 158"/>
                <a:gd name="T35" fmla="*/ 1 h 178"/>
                <a:gd name="T36" fmla="*/ 4 w 158"/>
                <a:gd name="T37" fmla="*/ 1 h 178"/>
                <a:gd name="T38" fmla="*/ 6 w 158"/>
                <a:gd name="T39" fmla="*/ 0 h 178"/>
                <a:gd name="T40" fmla="*/ 11 w 158"/>
                <a:gd name="T41" fmla="*/ 0 h 178"/>
                <a:gd name="T42" fmla="*/ 14 w 158"/>
                <a:gd name="T43" fmla="*/ 1 h 178"/>
                <a:gd name="T44" fmla="*/ 17 w 158"/>
                <a:gd name="T45" fmla="*/ 2 h 178"/>
                <a:gd name="T46" fmla="*/ 18 w 158"/>
                <a:gd name="T47" fmla="*/ 5 h 178"/>
                <a:gd name="T48" fmla="*/ 18 w 158"/>
                <a:gd name="T49" fmla="*/ 8 h 178"/>
                <a:gd name="T50" fmla="*/ 18 w 158"/>
                <a:gd name="T51" fmla="*/ 8 h 178"/>
                <a:gd name="T52" fmla="*/ 18 w 158"/>
                <a:gd name="T53" fmla="*/ 10 h 178"/>
                <a:gd name="T54" fmla="*/ 19 w 158"/>
                <a:gd name="T55" fmla="*/ 13 h 178"/>
                <a:gd name="T56" fmla="*/ 26 w 158"/>
                <a:gd name="T57" fmla="*/ 19 h 178"/>
                <a:gd name="T58" fmla="*/ 33 w 158"/>
                <a:gd name="T59" fmla="*/ 26 h 178"/>
                <a:gd name="T60" fmla="*/ 44 w 158"/>
                <a:gd name="T61" fmla="*/ 33 h 178"/>
                <a:gd name="T62" fmla="*/ 63 w 158"/>
                <a:gd name="T63" fmla="*/ 46 h 178"/>
                <a:gd name="T64" fmla="*/ 71 w 158"/>
                <a:gd name="T65" fmla="*/ 52 h 178"/>
                <a:gd name="T66" fmla="*/ 71 w 158"/>
                <a:gd name="T67" fmla="*/ 52 h 178"/>
                <a:gd name="T68" fmla="*/ 81 w 158"/>
                <a:gd name="T69" fmla="*/ 54 h 178"/>
                <a:gd name="T70" fmla="*/ 104 w 158"/>
                <a:gd name="T71" fmla="*/ 62 h 178"/>
                <a:gd name="T72" fmla="*/ 117 w 158"/>
                <a:gd name="T73" fmla="*/ 66 h 178"/>
                <a:gd name="T74" fmla="*/ 129 w 158"/>
                <a:gd name="T75" fmla="*/ 72 h 178"/>
                <a:gd name="T76" fmla="*/ 138 w 158"/>
                <a:gd name="T77" fmla="*/ 77 h 178"/>
                <a:gd name="T78" fmla="*/ 141 w 158"/>
                <a:gd name="T79" fmla="*/ 81 h 178"/>
                <a:gd name="T80" fmla="*/ 143 w 158"/>
                <a:gd name="T81" fmla="*/ 84 h 178"/>
                <a:gd name="T82" fmla="*/ 143 w 158"/>
                <a:gd name="T83" fmla="*/ 84 h 178"/>
                <a:gd name="T84" fmla="*/ 147 w 158"/>
                <a:gd name="T85" fmla="*/ 93 h 178"/>
                <a:gd name="T86" fmla="*/ 150 w 158"/>
                <a:gd name="T87" fmla="*/ 106 h 178"/>
                <a:gd name="T88" fmla="*/ 154 w 158"/>
                <a:gd name="T89" fmla="*/ 138 h 178"/>
                <a:gd name="T90" fmla="*/ 158 w 158"/>
                <a:gd name="T91" fmla="*/ 178 h 178"/>
                <a:gd name="T92" fmla="*/ 79 w 158"/>
                <a:gd name="T93"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 h="178">
                  <a:moveTo>
                    <a:pt x="84" y="168"/>
                  </a:moveTo>
                  <a:lnTo>
                    <a:pt x="84" y="168"/>
                  </a:lnTo>
                  <a:lnTo>
                    <a:pt x="79" y="143"/>
                  </a:lnTo>
                  <a:lnTo>
                    <a:pt x="75" y="127"/>
                  </a:lnTo>
                  <a:lnTo>
                    <a:pt x="73" y="120"/>
                  </a:lnTo>
                  <a:lnTo>
                    <a:pt x="71" y="116"/>
                  </a:lnTo>
                  <a:lnTo>
                    <a:pt x="71" y="116"/>
                  </a:lnTo>
                  <a:lnTo>
                    <a:pt x="39" y="88"/>
                  </a:lnTo>
                  <a:lnTo>
                    <a:pt x="18" y="68"/>
                  </a:lnTo>
                  <a:lnTo>
                    <a:pt x="4" y="58"/>
                  </a:lnTo>
                  <a:lnTo>
                    <a:pt x="4" y="58"/>
                  </a:lnTo>
                  <a:lnTo>
                    <a:pt x="2" y="57"/>
                  </a:lnTo>
                  <a:lnTo>
                    <a:pt x="1" y="54"/>
                  </a:lnTo>
                  <a:lnTo>
                    <a:pt x="0" y="46"/>
                  </a:lnTo>
                  <a:lnTo>
                    <a:pt x="0" y="37"/>
                  </a:lnTo>
                  <a:lnTo>
                    <a:pt x="1" y="27"/>
                  </a:lnTo>
                  <a:lnTo>
                    <a:pt x="2" y="9"/>
                  </a:lnTo>
                  <a:lnTo>
                    <a:pt x="4" y="1"/>
                  </a:lnTo>
                  <a:lnTo>
                    <a:pt x="4" y="1"/>
                  </a:lnTo>
                  <a:lnTo>
                    <a:pt x="6" y="0"/>
                  </a:lnTo>
                  <a:lnTo>
                    <a:pt x="11" y="0"/>
                  </a:lnTo>
                  <a:lnTo>
                    <a:pt x="14" y="1"/>
                  </a:lnTo>
                  <a:lnTo>
                    <a:pt x="17" y="2"/>
                  </a:lnTo>
                  <a:lnTo>
                    <a:pt x="18" y="5"/>
                  </a:lnTo>
                  <a:lnTo>
                    <a:pt x="18" y="8"/>
                  </a:lnTo>
                  <a:lnTo>
                    <a:pt x="18" y="8"/>
                  </a:lnTo>
                  <a:lnTo>
                    <a:pt x="18" y="10"/>
                  </a:lnTo>
                  <a:lnTo>
                    <a:pt x="19" y="13"/>
                  </a:lnTo>
                  <a:lnTo>
                    <a:pt x="26" y="19"/>
                  </a:lnTo>
                  <a:lnTo>
                    <a:pt x="33" y="26"/>
                  </a:lnTo>
                  <a:lnTo>
                    <a:pt x="44" y="33"/>
                  </a:lnTo>
                  <a:lnTo>
                    <a:pt x="63" y="46"/>
                  </a:lnTo>
                  <a:lnTo>
                    <a:pt x="71" y="52"/>
                  </a:lnTo>
                  <a:lnTo>
                    <a:pt x="71" y="52"/>
                  </a:lnTo>
                  <a:lnTo>
                    <a:pt x="81" y="54"/>
                  </a:lnTo>
                  <a:lnTo>
                    <a:pt x="104" y="62"/>
                  </a:lnTo>
                  <a:lnTo>
                    <a:pt x="117" y="66"/>
                  </a:lnTo>
                  <a:lnTo>
                    <a:pt x="129" y="72"/>
                  </a:lnTo>
                  <a:lnTo>
                    <a:pt x="138" y="77"/>
                  </a:lnTo>
                  <a:lnTo>
                    <a:pt x="141" y="81"/>
                  </a:lnTo>
                  <a:lnTo>
                    <a:pt x="143" y="84"/>
                  </a:lnTo>
                  <a:lnTo>
                    <a:pt x="143" y="84"/>
                  </a:lnTo>
                  <a:lnTo>
                    <a:pt x="147" y="93"/>
                  </a:lnTo>
                  <a:lnTo>
                    <a:pt x="150" y="106"/>
                  </a:lnTo>
                  <a:lnTo>
                    <a:pt x="154" y="138"/>
                  </a:lnTo>
                  <a:lnTo>
                    <a:pt x="158" y="178"/>
                  </a:lnTo>
                  <a:lnTo>
                    <a:pt x="79" y="1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58" name="Freeform 26"/>
            <p:cNvSpPr>
              <a:spLocks/>
            </p:cNvSpPr>
            <p:nvPr/>
          </p:nvSpPr>
          <p:spPr bwMode="auto">
            <a:xfrm>
              <a:off x="8804335" y="3894207"/>
              <a:ext cx="54944" cy="89567"/>
            </a:xfrm>
            <a:custGeom>
              <a:avLst/>
              <a:gdLst>
                <a:gd name="T0" fmla="*/ 116 w 116"/>
                <a:gd name="T1" fmla="*/ 0 h 239"/>
                <a:gd name="T2" fmla="*/ 116 w 116"/>
                <a:gd name="T3" fmla="*/ 0 h 239"/>
                <a:gd name="T4" fmla="*/ 109 w 116"/>
                <a:gd name="T5" fmla="*/ 6 h 239"/>
                <a:gd name="T6" fmla="*/ 91 w 116"/>
                <a:gd name="T7" fmla="*/ 19 h 239"/>
                <a:gd name="T8" fmla="*/ 80 w 116"/>
                <a:gd name="T9" fmla="*/ 28 h 239"/>
                <a:gd name="T10" fmla="*/ 71 w 116"/>
                <a:gd name="T11" fmla="*/ 37 h 239"/>
                <a:gd name="T12" fmla="*/ 65 w 116"/>
                <a:gd name="T13" fmla="*/ 45 h 239"/>
                <a:gd name="T14" fmla="*/ 62 w 116"/>
                <a:gd name="T15" fmla="*/ 49 h 239"/>
                <a:gd name="T16" fmla="*/ 61 w 116"/>
                <a:gd name="T17" fmla="*/ 53 h 239"/>
                <a:gd name="T18" fmla="*/ 61 w 116"/>
                <a:gd name="T19" fmla="*/ 53 h 239"/>
                <a:gd name="T20" fmla="*/ 39 w 116"/>
                <a:gd name="T21" fmla="*/ 50 h 239"/>
                <a:gd name="T22" fmla="*/ 19 w 116"/>
                <a:gd name="T23" fmla="*/ 47 h 239"/>
                <a:gd name="T24" fmla="*/ 5 w 116"/>
                <a:gd name="T25" fmla="*/ 47 h 239"/>
                <a:gd name="T26" fmla="*/ 5 w 116"/>
                <a:gd name="T27" fmla="*/ 47 h 239"/>
                <a:gd name="T28" fmla="*/ 4 w 116"/>
                <a:gd name="T29" fmla="*/ 49 h 239"/>
                <a:gd name="T30" fmla="*/ 3 w 116"/>
                <a:gd name="T31" fmla="*/ 50 h 239"/>
                <a:gd name="T32" fmla="*/ 1 w 116"/>
                <a:gd name="T33" fmla="*/ 54 h 239"/>
                <a:gd name="T34" fmla="*/ 0 w 116"/>
                <a:gd name="T35" fmla="*/ 62 h 239"/>
                <a:gd name="T36" fmla="*/ 0 w 116"/>
                <a:gd name="T37" fmla="*/ 72 h 239"/>
                <a:gd name="T38" fmla="*/ 3 w 116"/>
                <a:gd name="T39" fmla="*/ 97 h 239"/>
                <a:gd name="T40" fmla="*/ 5 w 116"/>
                <a:gd name="T41" fmla="*/ 124 h 239"/>
                <a:gd name="T42" fmla="*/ 13 w 116"/>
                <a:gd name="T43" fmla="*/ 175 h 239"/>
                <a:gd name="T44" fmla="*/ 17 w 116"/>
                <a:gd name="T45" fmla="*/ 200 h 239"/>
                <a:gd name="T46" fmla="*/ 106 w 116"/>
                <a:gd name="T47" fmla="*/ 239 h 239"/>
                <a:gd name="T48" fmla="*/ 116 w 116"/>
                <a:gd name="T4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239">
                  <a:moveTo>
                    <a:pt x="116" y="0"/>
                  </a:moveTo>
                  <a:lnTo>
                    <a:pt x="116" y="0"/>
                  </a:lnTo>
                  <a:lnTo>
                    <a:pt x="109" y="6"/>
                  </a:lnTo>
                  <a:lnTo>
                    <a:pt x="91" y="19"/>
                  </a:lnTo>
                  <a:lnTo>
                    <a:pt x="80" y="28"/>
                  </a:lnTo>
                  <a:lnTo>
                    <a:pt x="71" y="37"/>
                  </a:lnTo>
                  <a:lnTo>
                    <a:pt x="65" y="45"/>
                  </a:lnTo>
                  <a:lnTo>
                    <a:pt x="62" y="49"/>
                  </a:lnTo>
                  <a:lnTo>
                    <a:pt x="61" y="53"/>
                  </a:lnTo>
                  <a:lnTo>
                    <a:pt x="61" y="53"/>
                  </a:lnTo>
                  <a:lnTo>
                    <a:pt x="39" y="50"/>
                  </a:lnTo>
                  <a:lnTo>
                    <a:pt x="19" y="47"/>
                  </a:lnTo>
                  <a:lnTo>
                    <a:pt x="5" y="47"/>
                  </a:lnTo>
                  <a:lnTo>
                    <a:pt x="5" y="47"/>
                  </a:lnTo>
                  <a:lnTo>
                    <a:pt x="4" y="49"/>
                  </a:lnTo>
                  <a:lnTo>
                    <a:pt x="3" y="50"/>
                  </a:lnTo>
                  <a:lnTo>
                    <a:pt x="1" y="54"/>
                  </a:lnTo>
                  <a:lnTo>
                    <a:pt x="0" y="62"/>
                  </a:lnTo>
                  <a:lnTo>
                    <a:pt x="0" y="72"/>
                  </a:lnTo>
                  <a:lnTo>
                    <a:pt x="3" y="97"/>
                  </a:lnTo>
                  <a:lnTo>
                    <a:pt x="5" y="124"/>
                  </a:lnTo>
                  <a:lnTo>
                    <a:pt x="13" y="175"/>
                  </a:lnTo>
                  <a:lnTo>
                    <a:pt x="17" y="200"/>
                  </a:lnTo>
                  <a:lnTo>
                    <a:pt x="106" y="239"/>
                  </a:lnTo>
                  <a:lnTo>
                    <a:pt x="116" y="0"/>
                  </a:lnTo>
                  <a:close/>
                </a:path>
              </a:pathLst>
            </a:custGeom>
            <a:solidFill>
              <a:srgbClr val="8D97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1" name="Freeform 28"/>
            <p:cNvSpPr>
              <a:spLocks/>
            </p:cNvSpPr>
            <p:nvPr/>
          </p:nvSpPr>
          <p:spPr bwMode="auto">
            <a:xfrm>
              <a:off x="8730918" y="3802017"/>
              <a:ext cx="150623" cy="88069"/>
            </a:xfrm>
            <a:custGeom>
              <a:avLst/>
              <a:gdLst>
                <a:gd name="T0" fmla="*/ 318 w 318"/>
                <a:gd name="T1" fmla="*/ 106 h 235"/>
                <a:gd name="T2" fmla="*/ 300 w 318"/>
                <a:gd name="T3" fmla="*/ 108 h 235"/>
                <a:gd name="T4" fmla="*/ 275 w 318"/>
                <a:gd name="T5" fmla="*/ 107 h 235"/>
                <a:gd name="T6" fmla="*/ 257 w 318"/>
                <a:gd name="T7" fmla="*/ 103 h 235"/>
                <a:gd name="T8" fmla="*/ 246 w 318"/>
                <a:gd name="T9" fmla="*/ 97 h 235"/>
                <a:gd name="T10" fmla="*/ 242 w 318"/>
                <a:gd name="T11" fmla="*/ 92 h 235"/>
                <a:gd name="T12" fmla="*/ 225 w 318"/>
                <a:gd name="T13" fmla="*/ 80 h 235"/>
                <a:gd name="T14" fmla="*/ 208 w 318"/>
                <a:gd name="T15" fmla="*/ 77 h 235"/>
                <a:gd name="T16" fmla="*/ 196 w 318"/>
                <a:gd name="T17" fmla="*/ 80 h 235"/>
                <a:gd name="T18" fmla="*/ 193 w 318"/>
                <a:gd name="T19" fmla="*/ 83 h 235"/>
                <a:gd name="T20" fmla="*/ 187 w 318"/>
                <a:gd name="T21" fmla="*/ 93 h 235"/>
                <a:gd name="T22" fmla="*/ 187 w 318"/>
                <a:gd name="T23" fmla="*/ 111 h 235"/>
                <a:gd name="T24" fmla="*/ 195 w 318"/>
                <a:gd name="T25" fmla="*/ 128 h 235"/>
                <a:gd name="T26" fmla="*/ 207 w 318"/>
                <a:gd name="T27" fmla="*/ 142 h 235"/>
                <a:gd name="T28" fmla="*/ 194 w 318"/>
                <a:gd name="T29" fmla="*/ 155 h 235"/>
                <a:gd name="T30" fmla="*/ 176 w 318"/>
                <a:gd name="T31" fmla="*/ 145 h 235"/>
                <a:gd name="T32" fmla="*/ 154 w 318"/>
                <a:gd name="T33" fmla="*/ 136 h 235"/>
                <a:gd name="T34" fmla="*/ 150 w 318"/>
                <a:gd name="T35" fmla="*/ 134 h 235"/>
                <a:gd name="T36" fmla="*/ 125 w 318"/>
                <a:gd name="T37" fmla="*/ 137 h 235"/>
                <a:gd name="T38" fmla="*/ 110 w 318"/>
                <a:gd name="T39" fmla="*/ 142 h 235"/>
                <a:gd name="T40" fmla="*/ 107 w 318"/>
                <a:gd name="T41" fmla="*/ 145 h 235"/>
                <a:gd name="T42" fmla="*/ 90 w 318"/>
                <a:gd name="T43" fmla="*/ 163 h 235"/>
                <a:gd name="T44" fmla="*/ 79 w 318"/>
                <a:gd name="T45" fmla="*/ 177 h 235"/>
                <a:gd name="T46" fmla="*/ 77 w 318"/>
                <a:gd name="T47" fmla="*/ 181 h 235"/>
                <a:gd name="T48" fmla="*/ 79 w 318"/>
                <a:gd name="T49" fmla="*/ 222 h 235"/>
                <a:gd name="T50" fmla="*/ 77 w 318"/>
                <a:gd name="T51" fmla="*/ 233 h 235"/>
                <a:gd name="T52" fmla="*/ 76 w 318"/>
                <a:gd name="T53" fmla="*/ 234 h 235"/>
                <a:gd name="T54" fmla="*/ 67 w 318"/>
                <a:gd name="T55" fmla="*/ 234 h 235"/>
                <a:gd name="T56" fmla="*/ 46 w 318"/>
                <a:gd name="T57" fmla="*/ 226 h 235"/>
                <a:gd name="T58" fmla="*/ 40 w 318"/>
                <a:gd name="T59" fmla="*/ 224 h 235"/>
                <a:gd name="T60" fmla="*/ 24 w 318"/>
                <a:gd name="T61" fmla="*/ 213 h 235"/>
                <a:gd name="T62" fmla="*/ 13 w 318"/>
                <a:gd name="T63" fmla="*/ 195 h 235"/>
                <a:gd name="T64" fmla="*/ 9 w 318"/>
                <a:gd name="T65" fmla="*/ 181 h 235"/>
                <a:gd name="T66" fmla="*/ 1 w 318"/>
                <a:gd name="T67" fmla="*/ 141 h 235"/>
                <a:gd name="T68" fmla="*/ 0 w 318"/>
                <a:gd name="T69" fmla="*/ 125 h 235"/>
                <a:gd name="T70" fmla="*/ 1 w 318"/>
                <a:gd name="T71" fmla="*/ 107 h 235"/>
                <a:gd name="T72" fmla="*/ 13 w 318"/>
                <a:gd name="T73" fmla="*/ 70 h 235"/>
                <a:gd name="T74" fmla="*/ 23 w 318"/>
                <a:gd name="T75" fmla="*/ 48 h 235"/>
                <a:gd name="T76" fmla="*/ 28 w 318"/>
                <a:gd name="T77" fmla="*/ 41 h 235"/>
                <a:gd name="T78" fmla="*/ 49 w 318"/>
                <a:gd name="T79" fmla="*/ 27 h 235"/>
                <a:gd name="T80" fmla="*/ 68 w 318"/>
                <a:gd name="T81" fmla="*/ 15 h 235"/>
                <a:gd name="T82" fmla="*/ 81 w 318"/>
                <a:gd name="T83" fmla="*/ 9 h 235"/>
                <a:gd name="T84" fmla="*/ 121 w 318"/>
                <a:gd name="T85" fmla="*/ 0 h 235"/>
                <a:gd name="T86" fmla="*/ 136 w 318"/>
                <a:gd name="T87" fmla="*/ 0 h 235"/>
                <a:gd name="T88" fmla="*/ 147 w 318"/>
                <a:gd name="T89" fmla="*/ 5 h 235"/>
                <a:gd name="T90" fmla="*/ 190 w 318"/>
                <a:gd name="T91" fmla="*/ 31 h 235"/>
                <a:gd name="T92" fmla="*/ 211 w 318"/>
                <a:gd name="T93" fmla="*/ 45 h 235"/>
                <a:gd name="T94" fmla="*/ 264 w 318"/>
                <a:gd name="T95" fmla="*/ 84 h 235"/>
                <a:gd name="T96" fmla="*/ 292 w 318"/>
                <a:gd name="T97" fmla="*/ 99 h 235"/>
                <a:gd name="T98" fmla="*/ 310 w 318"/>
                <a:gd name="T99" fmla="*/ 105 h 235"/>
                <a:gd name="T100" fmla="*/ 318 w 318"/>
                <a:gd name="T101" fmla="*/ 10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235">
                  <a:moveTo>
                    <a:pt x="318" y="106"/>
                  </a:moveTo>
                  <a:lnTo>
                    <a:pt x="318" y="106"/>
                  </a:lnTo>
                  <a:lnTo>
                    <a:pt x="309" y="107"/>
                  </a:lnTo>
                  <a:lnTo>
                    <a:pt x="300" y="108"/>
                  </a:lnTo>
                  <a:lnTo>
                    <a:pt x="288" y="108"/>
                  </a:lnTo>
                  <a:lnTo>
                    <a:pt x="275" y="107"/>
                  </a:lnTo>
                  <a:lnTo>
                    <a:pt x="262" y="105"/>
                  </a:lnTo>
                  <a:lnTo>
                    <a:pt x="257" y="103"/>
                  </a:lnTo>
                  <a:lnTo>
                    <a:pt x="251" y="101"/>
                  </a:lnTo>
                  <a:lnTo>
                    <a:pt x="246" y="97"/>
                  </a:lnTo>
                  <a:lnTo>
                    <a:pt x="242" y="92"/>
                  </a:lnTo>
                  <a:lnTo>
                    <a:pt x="242" y="92"/>
                  </a:lnTo>
                  <a:lnTo>
                    <a:pt x="233" y="84"/>
                  </a:lnTo>
                  <a:lnTo>
                    <a:pt x="225" y="80"/>
                  </a:lnTo>
                  <a:lnTo>
                    <a:pt x="216" y="77"/>
                  </a:lnTo>
                  <a:lnTo>
                    <a:pt x="208" y="77"/>
                  </a:lnTo>
                  <a:lnTo>
                    <a:pt x="202" y="79"/>
                  </a:lnTo>
                  <a:lnTo>
                    <a:pt x="196" y="80"/>
                  </a:lnTo>
                  <a:lnTo>
                    <a:pt x="193" y="83"/>
                  </a:lnTo>
                  <a:lnTo>
                    <a:pt x="193" y="83"/>
                  </a:lnTo>
                  <a:lnTo>
                    <a:pt x="190" y="86"/>
                  </a:lnTo>
                  <a:lnTo>
                    <a:pt x="187" y="93"/>
                  </a:lnTo>
                  <a:lnTo>
                    <a:pt x="186" y="101"/>
                  </a:lnTo>
                  <a:lnTo>
                    <a:pt x="187" y="111"/>
                  </a:lnTo>
                  <a:lnTo>
                    <a:pt x="191" y="121"/>
                  </a:lnTo>
                  <a:lnTo>
                    <a:pt x="195" y="128"/>
                  </a:lnTo>
                  <a:lnTo>
                    <a:pt x="200" y="136"/>
                  </a:lnTo>
                  <a:lnTo>
                    <a:pt x="207" y="142"/>
                  </a:lnTo>
                  <a:lnTo>
                    <a:pt x="213" y="150"/>
                  </a:lnTo>
                  <a:lnTo>
                    <a:pt x="194" y="155"/>
                  </a:lnTo>
                  <a:lnTo>
                    <a:pt x="194" y="155"/>
                  </a:lnTo>
                  <a:lnTo>
                    <a:pt x="176" y="145"/>
                  </a:lnTo>
                  <a:lnTo>
                    <a:pt x="160" y="138"/>
                  </a:lnTo>
                  <a:lnTo>
                    <a:pt x="154" y="136"/>
                  </a:lnTo>
                  <a:lnTo>
                    <a:pt x="150" y="134"/>
                  </a:lnTo>
                  <a:lnTo>
                    <a:pt x="150" y="134"/>
                  </a:lnTo>
                  <a:lnTo>
                    <a:pt x="140" y="134"/>
                  </a:lnTo>
                  <a:lnTo>
                    <a:pt x="125" y="137"/>
                  </a:lnTo>
                  <a:lnTo>
                    <a:pt x="114" y="140"/>
                  </a:lnTo>
                  <a:lnTo>
                    <a:pt x="110" y="142"/>
                  </a:lnTo>
                  <a:lnTo>
                    <a:pt x="107" y="145"/>
                  </a:lnTo>
                  <a:lnTo>
                    <a:pt x="107" y="145"/>
                  </a:lnTo>
                  <a:lnTo>
                    <a:pt x="101" y="152"/>
                  </a:lnTo>
                  <a:lnTo>
                    <a:pt x="90" y="163"/>
                  </a:lnTo>
                  <a:lnTo>
                    <a:pt x="81" y="173"/>
                  </a:lnTo>
                  <a:lnTo>
                    <a:pt x="79" y="177"/>
                  </a:lnTo>
                  <a:lnTo>
                    <a:pt x="77" y="181"/>
                  </a:lnTo>
                  <a:lnTo>
                    <a:pt x="77" y="181"/>
                  </a:lnTo>
                  <a:lnTo>
                    <a:pt x="79" y="208"/>
                  </a:lnTo>
                  <a:lnTo>
                    <a:pt x="79" y="222"/>
                  </a:lnTo>
                  <a:lnTo>
                    <a:pt x="79" y="229"/>
                  </a:lnTo>
                  <a:lnTo>
                    <a:pt x="77" y="233"/>
                  </a:lnTo>
                  <a:lnTo>
                    <a:pt x="77" y="233"/>
                  </a:lnTo>
                  <a:lnTo>
                    <a:pt x="76" y="234"/>
                  </a:lnTo>
                  <a:lnTo>
                    <a:pt x="74" y="235"/>
                  </a:lnTo>
                  <a:lnTo>
                    <a:pt x="67" y="234"/>
                  </a:lnTo>
                  <a:lnTo>
                    <a:pt x="57" y="230"/>
                  </a:lnTo>
                  <a:lnTo>
                    <a:pt x="46" y="226"/>
                  </a:lnTo>
                  <a:lnTo>
                    <a:pt x="46" y="226"/>
                  </a:lnTo>
                  <a:lnTo>
                    <a:pt x="40" y="224"/>
                  </a:lnTo>
                  <a:lnTo>
                    <a:pt x="35" y="221"/>
                  </a:lnTo>
                  <a:lnTo>
                    <a:pt x="24" y="213"/>
                  </a:lnTo>
                  <a:lnTo>
                    <a:pt x="18" y="204"/>
                  </a:lnTo>
                  <a:lnTo>
                    <a:pt x="13" y="195"/>
                  </a:lnTo>
                  <a:lnTo>
                    <a:pt x="13" y="195"/>
                  </a:lnTo>
                  <a:lnTo>
                    <a:pt x="9" y="181"/>
                  </a:lnTo>
                  <a:lnTo>
                    <a:pt x="5" y="161"/>
                  </a:lnTo>
                  <a:lnTo>
                    <a:pt x="1" y="141"/>
                  </a:lnTo>
                  <a:lnTo>
                    <a:pt x="0" y="125"/>
                  </a:lnTo>
                  <a:lnTo>
                    <a:pt x="0" y="125"/>
                  </a:lnTo>
                  <a:lnTo>
                    <a:pt x="0" y="118"/>
                  </a:lnTo>
                  <a:lnTo>
                    <a:pt x="1" y="107"/>
                  </a:lnTo>
                  <a:lnTo>
                    <a:pt x="9" y="83"/>
                  </a:lnTo>
                  <a:lnTo>
                    <a:pt x="13" y="70"/>
                  </a:lnTo>
                  <a:lnTo>
                    <a:pt x="18" y="58"/>
                  </a:lnTo>
                  <a:lnTo>
                    <a:pt x="23" y="48"/>
                  </a:lnTo>
                  <a:lnTo>
                    <a:pt x="28" y="41"/>
                  </a:lnTo>
                  <a:lnTo>
                    <a:pt x="28" y="41"/>
                  </a:lnTo>
                  <a:lnTo>
                    <a:pt x="37" y="33"/>
                  </a:lnTo>
                  <a:lnTo>
                    <a:pt x="49" y="27"/>
                  </a:lnTo>
                  <a:lnTo>
                    <a:pt x="68" y="15"/>
                  </a:lnTo>
                  <a:lnTo>
                    <a:pt x="68" y="15"/>
                  </a:lnTo>
                  <a:lnTo>
                    <a:pt x="74" y="11"/>
                  </a:lnTo>
                  <a:lnTo>
                    <a:pt x="81" y="9"/>
                  </a:lnTo>
                  <a:lnTo>
                    <a:pt x="102" y="4"/>
                  </a:lnTo>
                  <a:lnTo>
                    <a:pt x="121" y="0"/>
                  </a:lnTo>
                  <a:lnTo>
                    <a:pt x="131" y="0"/>
                  </a:lnTo>
                  <a:lnTo>
                    <a:pt x="136" y="0"/>
                  </a:lnTo>
                  <a:lnTo>
                    <a:pt x="136" y="0"/>
                  </a:lnTo>
                  <a:lnTo>
                    <a:pt x="147" y="5"/>
                  </a:lnTo>
                  <a:lnTo>
                    <a:pt x="162" y="14"/>
                  </a:lnTo>
                  <a:lnTo>
                    <a:pt x="190" y="31"/>
                  </a:lnTo>
                  <a:lnTo>
                    <a:pt x="190" y="31"/>
                  </a:lnTo>
                  <a:lnTo>
                    <a:pt x="211" y="45"/>
                  </a:lnTo>
                  <a:lnTo>
                    <a:pt x="244" y="71"/>
                  </a:lnTo>
                  <a:lnTo>
                    <a:pt x="264" y="84"/>
                  </a:lnTo>
                  <a:lnTo>
                    <a:pt x="283" y="94"/>
                  </a:lnTo>
                  <a:lnTo>
                    <a:pt x="292" y="99"/>
                  </a:lnTo>
                  <a:lnTo>
                    <a:pt x="301" y="102"/>
                  </a:lnTo>
                  <a:lnTo>
                    <a:pt x="310" y="105"/>
                  </a:lnTo>
                  <a:lnTo>
                    <a:pt x="318" y="106"/>
                  </a:lnTo>
                  <a:lnTo>
                    <a:pt x="318" y="106"/>
                  </a:lnTo>
                  <a:close/>
                </a:path>
              </a:pathLst>
            </a:custGeom>
            <a:solidFill>
              <a:srgbClr val="5636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2" name="Freeform 29"/>
            <p:cNvSpPr>
              <a:spLocks/>
            </p:cNvSpPr>
            <p:nvPr/>
          </p:nvSpPr>
          <p:spPr bwMode="auto">
            <a:xfrm>
              <a:off x="8753654" y="3874719"/>
              <a:ext cx="74837" cy="66707"/>
            </a:xfrm>
            <a:custGeom>
              <a:avLst/>
              <a:gdLst>
                <a:gd name="T0" fmla="*/ 84 w 158"/>
                <a:gd name="T1" fmla="*/ 168 h 178"/>
                <a:gd name="T2" fmla="*/ 84 w 158"/>
                <a:gd name="T3" fmla="*/ 168 h 178"/>
                <a:gd name="T4" fmla="*/ 79 w 158"/>
                <a:gd name="T5" fmla="*/ 143 h 178"/>
                <a:gd name="T6" fmla="*/ 75 w 158"/>
                <a:gd name="T7" fmla="*/ 127 h 178"/>
                <a:gd name="T8" fmla="*/ 73 w 158"/>
                <a:gd name="T9" fmla="*/ 120 h 178"/>
                <a:gd name="T10" fmla="*/ 71 w 158"/>
                <a:gd name="T11" fmla="*/ 116 h 178"/>
                <a:gd name="T12" fmla="*/ 71 w 158"/>
                <a:gd name="T13" fmla="*/ 116 h 178"/>
                <a:gd name="T14" fmla="*/ 39 w 158"/>
                <a:gd name="T15" fmla="*/ 88 h 178"/>
                <a:gd name="T16" fmla="*/ 18 w 158"/>
                <a:gd name="T17" fmla="*/ 68 h 178"/>
                <a:gd name="T18" fmla="*/ 4 w 158"/>
                <a:gd name="T19" fmla="*/ 58 h 178"/>
                <a:gd name="T20" fmla="*/ 4 w 158"/>
                <a:gd name="T21" fmla="*/ 58 h 178"/>
                <a:gd name="T22" fmla="*/ 2 w 158"/>
                <a:gd name="T23" fmla="*/ 57 h 178"/>
                <a:gd name="T24" fmla="*/ 1 w 158"/>
                <a:gd name="T25" fmla="*/ 54 h 178"/>
                <a:gd name="T26" fmla="*/ 0 w 158"/>
                <a:gd name="T27" fmla="*/ 46 h 178"/>
                <a:gd name="T28" fmla="*/ 0 w 158"/>
                <a:gd name="T29" fmla="*/ 37 h 178"/>
                <a:gd name="T30" fmla="*/ 1 w 158"/>
                <a:gd name="T31" fmla="*/ 27 h 178"/>
                <a:gd name="T32" fmla="*/ 2 w 158"/>
                <a:gd name="T33" fmla="*/ 9 h 178"/>
                <a:gd name="T34" fmla="*/ 4 w 158"/>
                <a:gd name="T35" fmla="*/ 1 h 178"/>
                <a:gd name="T36" fmla="*/ 4 w 158"/>
                <a:gd name="T37" fmla="*/ 1 h 178"/>
                <a:gd name="T38" fmla="*/ 6 w 158"/>
                <a:gd name="T39" fmla="*/ 0 h 178"/>
                <a:gd name="T40" fmla="*/ 11 w 158"/>
                <a:gd name="T41" fmla="*/ 0 h 178"/>
                <a:gd name="T42" fmla="*/ 14 w 158"/>
                <a:gd name="T43" fmla="*/ 1 h 178"/>
                <a:gd name="T44" fmla="*/ 17 w 158"/>
                <a:gd name="T45" fmla="*/ 2 h 178"/>
                <a:gd name="T46" fmla="*/ 18 w 158"/>
                <a:gd name="T47" fmla="*/ 5 h 178"/>
                <a:gd name="T48" fmla="*/ 18 w 158"/>
                <a:gd name="T49" fmla="*/ 8 h 178"/>
                <a:gd name="T50" fmla="*/ 18 w 158"/>
                <a:gd name="T51" fmla="*/ 8 h 178"/>
                <a:gd name="T52" fmla="*/ 18 w 158"/>
                <a:gd name="T53" fmla="*/ 10 h 178"/>
                <a:gd name="T54" fmla="*/ 19 w 158"/>
                <a:gd name="T55" fmla="*/ 13 h 178"/>
                <a:gd name="T56" fmla="*/ 26 w 158"/>
                <a:gd name="T57" fmla="*/ 19 h 178"/>
                <a:gd name="T58" fmla="*/ 33 w 158"/>
                <a:gd name="T59" fmla="*/ 26 h 178"/>
                <a:gd name="T60" fmla="*/ 44 w 158"/>
                <a:gd name="T61" fmla="*/ 33 h 178"/>
                <a:gd name="T62" fmla="*/ 63 w 158"/>
                <a:gd name="T63" fmla="*/ 46 h 178"/>
                <a:gd name="T64" fmla="*/ 71 w 158"/>
                <a:gd name="T65" fmla="*/ 52 h 178"/>
                <a:gd name="T66" fmla="*/ 71 w 158"/>
                <a:gd name="T67" fmla="*/ 52 h 178"/>
                <a:gd name="T68" fmla="*/ 81 w 158"/>
                <a:gd name="T69" fmla="*/ 54 h 178"/>
                <a:gd name="T70" fmla="*/ 104 w 158"/>
                <a:gd name="T71" fmla="*/ 62 h 178"/>
                <a:gd name="T72" fmla="*/ 117 w 158"/>
                <a:gd name="T73" fmla="*/ 66 h 178"/>
                <a:gd name="T74" fmla="*/ 129 w 158"/>
                <a:gd name="T75" fmla="*/ 72 h 178"/>
                <a:gd name="T76" fmla="*/ 138 w 158"/>
                <a:gd name="T77" fmla="*/ 77 h 178"/>
                <a:gd name="T78" fmla="*/ 141 w 158"/>
                <a:gd name="T79" fmla="*/ 81 h 178"/>
                <a:gd name="T80" fmla="*/ 143 w 158"/>
                <a:gd name="T81" fmla="*/ 84 h 178"/>
                <a:gd name="T82" fmla="*/ 143 w 158"/>
                <a:gd name="T83" fmla="*/ 84 h 178"/>
                <a:gd name="T84" fmla="*/ 147 w 158"/>
                <a:gd name="T85" fmla="*/ 93 h 178"/>
                <a:gd name="T86" fmla="*/ 150 w 158"/>
                <a:gd name="T87" fmla="*/ 106 h 178"/>
                <a:gd name="T88" fmla="*/ 154 w 158"/>
                <a:gd name="T89" fmla="*/ 138 h 178"/>
                <a:gd name="T90" fmla="*/ 158 w 158"/>
                <a:gd name="T91" fmla="*/ 178 h 178"/>
                <a:gd name="T92" fmla="*/ 79 w 158"/>
                <a:gd name="T93" fmla="*/ 177 h 178"/>
                <a:gd name="T94" fmla="*/ 84 w 158"/>
                <a:gd name="T95" fmla="*/ 16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8" h="178">
                  <a:moveTo>
                    <a:pt x="84" y="168"/>
                  </a:moveTo>
                  <a:lnTo>
                    <a:pt x="84" y="168"/>
                  </a:lnTo>
                  <a:lnTo>
                    <a:pt x="79" y="143"/>
                  </a:lnTo>
                  <a:lnTo>
                    <a:pt x="75" y="127"/>
                  </a:lnTo>
                  <a:lnTo>
                    <a:pt x="73" y="120"/>
                  </a:lnTo>
                  <a:lnTo>
                    <a:pt x="71" y="116"/>
                  </a:lnTo>
                  <a:lnTo>
                    <a:pt x="71" y="116"/>
                  </a:lnTo>
                  <a:lnTo>
                    <a:pt x="39" y="88"/>
                  </a:lnTo>
                  <a:lnTo>
                    <a:pt x="18" y="68"/>
                  </a:lnTo>
                  <a:lnTo>
                    <a:pt x="4" y="58"/>
                  </a:lnTo>
                  <a:lnTo>
                    <a:pt x="4" y="58"/>
                  </a:lnTo>
                  <a:lnTo>
                    <a:pt x="2" y="57"/>
                  </a:lnTo>
                  <a:lnTo>
                    <a:pt x="1" y="54"/>
                  </a:lnTo>
                  <a:lnTo>
                    <a:pt x="0" y="46"/>
                  </a:lnTo>
                  <a:lnTo>
                    <a:pt x="0" y="37"/>
                  </a:lnTo>
                  <a:lnTo>
                    <a:pt x="1" y="27"/>
                  </a:lnTo>
                  <a:lnTo>
                    <a:pt x="2" y="9"/>
                  </a:lnTo>
                  <a:lnTo>
                    <a:pt x="4" y="1"/>
                  </a:lnTo>
                  <a:lnTo>
                    <a:pt x="4" y="1"/>
                  </a:lnTo>
                  <a:lnTo>
                    <a:pt x="6" y="0"/>
                  </a:lnTo>
                  <a:lnTo>
                    <a:pt x="11" y="0"/>
                  </a:lnTo>
                  <a:lnTo>
                    <a:pt x="14" y="1"/>
                  </a:lnTo>
                  <a:lnTo>
                    <a:pt x="17" y="2"/>
                  </a:lnTo>
                  <a:lnTo>
                    <a:pt x="18" y="5"/>
                  </a:lnTo>
                  <a:lnTo>
                    <a:pt x="18" y="8"/>
                  </a:lnTo>
                  <a:lnTo>
                    <a:pt x="18" y="8"/>
                  </a:lnTo>
                  <a:lnTo>
                    <a:pt x="18" y="10"/>
                  </a:lnTo>
                  <a:lnTo>
                    <a:pt x="19" y="13"/>
                  </a:lnTo>
                  <a:lnTo>
                    <a:pt x="26" y="19"/>
                  </a:lnTo>
                  <a:lnTo>
                    <a:pt x="33" y="26"/>
                  </a:lnTo>
                  <a:lnTo>
                    <a:pt x="44" y="33"/>
                  </a:lnTo>
                  <a:lnTo>
                    <a:pt x="63" y="46"/>
                  </a:lnTo>
                  <a:lnTo>
                    <a:pt x="71" y="52"/>
                  </a:lnTo>
                  <a:lnTo>
                    <a:pt x="71" y="52"/>
                  </a:lnTo>
                  <a:lnTo>
                    <a:pt x="81" y="54"/>
                  </a:lnTo>
                  <a:lnTo>
                    <a:pt x="104" y="62"/>
                  </a:lnTo>
                  <a:lnTo>
                    <a:pt x="117" y="66"/>
                  </a:lnTo>
                  <a:lnTo>
                    <a:pt x="129" y="72"/>
                  </a:lnTo>
                  <a:lnTo>
                    <a:pt x="138" y="77"/>
                  </a:lnTo>
                  <a:lnTo>
                    <a:pt x="141" y="81"/>
                  </a:lnTo>
                  <a:lnTo>
                    <a:pt x="143" y="84"/>
                  </a:lnTo>
                  <a:lnTo>
                    <a:pt x="143" y="84"/>
                  </a:lnTo>
                  <a:lnTo>
                    <a:pt x="147" y="93"/>
                  </a:lnTo>
                  <a:lnTo>
                    <a:pt x="150" y="106"/>
                  </a:lnTo>
                  <a:lnTo>
                    <a:pt x="154" y="138"/>
                  </a:lnTo>
                  <a:lnTo>
                    <a:pt x="158" y="178"/>
                  </a:lnTo>
                  <a:lnTo>
                    <a:pt x="79" y="177"/>
                  </a:lnTo>
                  <a:lnTo>
                    <a:pt x="84" y="168"/>
                  </a:lnTo>
                  <a:close/>
                </a:path>
              </a:pathLst>
            </a:custGeom>
            <a:solidFill>
              <a:srgbClr val="FFC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5" name="Freeform 30"/>
            <p:cNvSpPr>
              <a:spLocks/>
            </p:cNvSpPr>
            <p:nvPr/>
          </p:nvSpPr>
          <p:spPr bwMode="auto">
            <a:xfrm>
              <a:off x="8753654" y="3874719"/>
              <a:ext cx="74837" cy="66707"/>
            </a:xfrm>
            <a:custGeom>
              <a:avLst/>
              <a:gdLst>
                <a:gd name="T0" fmla="*/ 84 w 158"/>
                <a:gd name="T1" fmla="*/ 168 h 178"/>
                <a:gd name="T2" fmla="*/ 84 w 158"/>
                <a:gd name="T3" fmla="*/ 168 h 178"/>
                <a:gd name="T4" fmla="*/ 79 w 158"/>
                <a:gd name="T5" fmla="*/ 143 h 178"/>
                <a:gd name="T6" fmla="*/ 75 w 158"/>
                <a:gd name="T7" fmla="*/ 127 h 178"/>
                <a:gd name="T8" fmla="*/ 73 w 158"/>
                <a:gd name="T9" fmla="*/ 120 h 178"/>
                <a:gd name="T10" fmla="*/ 71 w 158"/>
                <a:gd name="T11" fmla="*/ 116 h 178"/>
                <a:gd name="T12" fmla="*/ 71 w 158"/>
                <a:gd name="T13" fmla="*/ 116 h 178"/>
                <a:gd name="T14" fmla="*/ 39 w 158"/>
                <a:gd name="T15" fmla="*/ 88 h 178"/>
                <a:gd name="T16" fmla="*/ 18 w 158"/>
                <a:gd name="T17" fmla="*/ 68 h 178"/>
                <a:gd name="T18" fmla="*/ 4 w 158"/>
                <a:gd name="T19" fmla="*/ 58 h 178"/>
                <a:gd name="T20" fmla="*/ 4 w 158"/>
                <a:gd name="T21" fmla="*/ 58 h 178"/>
                <a:gd name="T22" fmla="*/ 2 w 158"/>
                <a:gd name="T23" fmla="*/ 57 h 178"/>
                <a:gd name="T24" fmla="*/ 1 w 158"/>
                <a:gd name="T25" fmla="*/ 54 h 178"/>
                <a:gd name="T26" fmla="*/ 0 w 158"/>
                <a:gd name="T27" fmla="*/ 46 h 178"/>
                <a:gd name="T28" fmla="*/ 0 w 158"/>
                <a:gd name="T29" fmla="*/ 37 h 178"/>
                <a:gd name="T30" fmla="*/ 1 w 158"/>
                <a:gd name="T31" fmla="*/ 27 h 178"/>
                <a:gd name="T32" fmla="*/ 2 w 158"/>
                <a:gd name="T33" fmla="*/ 9 h 178"/>
                <a:gd name="T34" fmla="*/ 4 w 158"/>
                <a:gd name="T35" fmla="*/ 1 h 178"/>
                <a:gd name="T36" fmla="*/ 4 w 158"/>
                <a:gd name="T37" fmla="*/ 1 h 178"/>
                <a:gd name="T38" fmla="*/ 6 w 158"/>
                <a:gd name="T39" fmla="*/ 0 h 178"/>
                <a:gd name="T40" fmla="*/ 11 w 158"/>
                <a:gd name="T41" fmla="*/ 0 h 178"/>
                <a:gd name="T42" fmla="*/ 14 w 158"/>
                <a:gd name="T43" fmla="*/ 1 h 178"/>
                <a:gd name="T44" fmla="*/ 17 w 158"/>
                <a:gd name="T45" fmla="*/ 2 h 178"/>
                <a:gd name="T46" fmla="*/ 18 w 158"/>
                <a:gd name="T47" fmla="*/ 5 h 178"/>
                <a:gd name="T48" fmla="*/ 18 w 158"/>
                <a:gd name="T49" fmla="*/ 8 h 178"/>
                <a:gd name="T50" fmla="*/ 18 w 158"/>
                <a:gd name="T51" fmla="*/ 8 h 178"/>
                <a:gd name="T52" fmla="*/ 18 w 158"/>
                <a:gd name="T53" fmla="*/ 10 h 178"/>
                <a:gd name="T54" fmla="*/ 19 w 158"/>
                <a:gd name="T55" fmla="*/ 13 h 178"/>
                <a:gd name="T56" fmla="*/ 26 w 158"/>
                <a:gd name="T57" fmla="*/ 19 h 178"/>
                <a:gd name="T58" fmla="*/ 33 w 158"/>
                <a:gd name="T59" fmla="*/ 26 h 178"/>
                <a:gd name="T60" fmla="*/ 44 w 158"/>
                <a:gd name="T61" fmla="*/ 33 h 178"/>
                <a:gd name="T62" fmla="*/ 63 w 158"/>
                <a:gd name="T63" fmla="*/ 46 h 178"/>
                <a:gd name="T64" fmla="*/ 71 w 158"/>
                <a:gd name="T65" fmla="*/ 52 h 178"/>
                <a:gd name="T66" fmla="*/ 71 w 158"/>
                <a:gd name="T67" fmla="*/ 52 h 178"/>
                <a:gd name="T68" fmla="*/ 81 w 158"/>
                <a:gd name="T69" fmla="*/ 54 h 178"/>
                <a:gd name="T70" fmla="*/ 104 w 158"/>
                <a:gd name="T71" fmla="*/ 62 h 178"/>
                <a:gd name="T72" fmla="*/ 117 w 158"/>
                <a:gd name="T73" fmla="*/ 66 h 178"/>
                <a:gd name="T74" fmla="*/ 129 w 158"/>
                <a:gd name="T75" fmla="*/ 72 h 178"/>
                <a:gd name="T76" fmla="*/ 138 w 158"/>
                <a:gd name="T77" fmla="*/ 77 h 178"/>
                <a:gd name="T78" fmla="*/ 141 w 158"/>
                <a:gd name="T79" fmla="*/ 81 h 178"/>
                <a:gd name="T80" fmla="*/ 143 w 158"/>
                <a:gd name="T81" fmla="*/ 84 h 178"/>
                <a:gd name="T82" fmla="*/ 143 w 158"/>
                <a:gd name="T83" fmla="*/ 84 h 178"/>
                <a:gd name="T84" fmla="*/ 147 w 158"/>
                <a:gd name="T85" fmla="*/ 93 h 178"/>
                <a:gd name="T86" fmla="*/ 150 w 158"/>
                <a:gd name="T87" fmla="*/ 106 h 178"/>
                <a:gd name="T88" fmla="*/ 154 w 158"/>
                <a:gd name="T89" fmla="*/ 138 h 178"/>
                <a:gd name="T90" fmla="*/ 158 w 158"/>
                <a:gd name="T91" fmla="*/ 178 h 178"/>
                <a:gd name="T92" fmla="*/ 79 w 158"/>
                <a:gd name="T93" fmla="*/ 1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 h="178">
                  <a:moveTo>
                    <a:pt x="84" y="168"/>
                  </a:moveTo>
                  <a:lnTo>
                    <a:pt x="84" y="168"/>
                  </a:lnTo>
                  <a:lnTo>
                    <a:pt x="79" y="143"/>
                  </a:lnTo>
                  <a:lnTo>
                    <a:pt x="75" y="127"/>
                  </a:lnTo>
                  <a:lnTo>
                    <a:pt x="73" y="120"/>
                  </a:lnTo>
                  <a:lnTo>
                    <a:pt x="71" y="116"/>
                  </a:lnTo>
                  <a:lnTo>
                    <a:pt x="71" y="116"/>
                  </a:lnTo>
                  <a:lnTo>
                    <a:pt x="39" y="88"/>
                  </a:lnTo>
                  <a:lnTo>
                    <a:pt x="18" y="68"/>
                  </a:lnTo>
                  <a:lnTo>
                    <a:pt x="4" y="58"/>
                  </a:lnTo>
                  <a:lnTo>
                    <a:pt x="4" y="58"/>
                  </a:lnTo>
                  <a:lnTo>
                    <a:pt x="2" y="57"/>
                  </a:lnTo>
                  <a:lnTo>
                    <a:pt x="1" y="54"/>
                  </a:lnTo>
                  <a:lnTo>
                    <a:pt x="0" y="46"/>
                  </a:lnTo>
                  <a:lnTo>
                    <a:pt x="0" y="37"/>
                  </a:lnTo>
                  <a:lnTo>
                    <a:pt x="1" y="27"/>
                  </a:lnTo>
                  <a:lnTo>
                    <a:pt x="2" y="9"/>
                  </a:lnTo>
                  <a:lnTo>
                    <a:pt x="4" y="1"/>
                  </a:lnTo>
                  <a:lnTo>
                    <a:pt x="4" y="1"/>
                  </a:lnTo>
                  <a:lnTo>
                    <a:pt x="6" y="0"/>
                  </a:lnTo>
                  <a:lnTo>
                    <a:pt x="11" y="0"/>
                  </a:lnTo>
                  <a:lnTo>
                    <a:pt x="14" y="1"/>
                  </a:lnTo>
                  <a:lnTo>
                    <a:pt x="17" y="2"/>
                  </a:lnTo>
                  <a:lnTo>
                    <a:pt x="18" y="5"/>
                  </a:lnTo>
                  <a:lnTo>
                    <a:pt x="18" y="8"/>
                  </a:lnTo>
                  <a:lnTo>
                    <a:pt x="18" y="8"/>
                  </a:lnTo>
                  <a:lnTo>
                    <a:pt x="18" y="10"/>
                  </a:lnTo>
                  <a:lnTo>
                    <a:pt x="19" y="13"/>
                  </a:lnTo>
                  <a:lnTo>
                    <a:pt x="26" y="19"/>
                  </a:lnTo>
                  <a:lnTo>
                    <a:pt x="33" y="26"/>
                  </a:lnTo>
                  <a:lnTo>
                    <a:pt x="44" y="33"/>
                  </a:lnTo>
                  <a:lnTo>
                    <a:pt x="63" y="46"/>
                  </a:lnTo>
                  <a:lnTo>
                    <a:pt x="71" y="52"/>
                  </a:lnTo>
                  <a:lnTo>
                    <a:pt x="71" y="52"/>
                  </a:lnTo>
                  <a:lnTo>
                    <a:pt x="81" y="54"/>
                  </a:lnTo>
                  <a:lnTo>
                    <a:pt x="104" y="62"/>
                  </a:lnTo>
                  <a:lnTo>
                    <a:pt x="117" y="66"/>
                  </a:lnTo>
                  <a:lnTo>
                    <a:pt x="129" y="72"/>
                  </a:lnTo>
                  <a:lnTo>
                    <a:pt x="138" y="77"/>
                  </a:lnTo>
                  <a:lnTo>
                    <a:pt x="141" y="81"/>
                  </a:lnTo>
                  <a:lnTo>
                    <a:pt x="143" y="84"/>
                  </a:lnTo>
                  <a:lnTo>
                    <a:pt x="143" y="84"/>
                  </a:lnTo>
                  <a:lnTo>
                    <a:pt x="147" y="93"/>
                  </a:lnTo>
                  <a:lnTo>
                    <a:pt x="150" y="106"/>
                  </a:lnTo>
                  <a:lnTo>
                    <a:pt x="154" y="138"/>
                  </a:lnTo>
                  <a:lnTo>
                    <a:pt x="158" y="178"/>
                  </a:lnTo>
                  <a:lnTo>
                    <a:pt x="79" y="1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6" name="Freeform 31"/>
            <p:cNvSpPr>
              <a:spLocks/>
            </p:cNvSpPr>
            <p:nvPr/>
          </p:nvSpPr>
          <p:spPr bwMode="auto">
            <a:xfrm>
              <a:off x="8787283" y="3932807"/>
              <a:ext cx="45945" cy="40849"/>
            </a:xfrm>
            <a:custGeom>
              <a:avLst/>
              <a:gdLst>
                <a:gd name="T0" fmla="*/ 0 w 97"/>
                <a:gd name="T1" fmla="*/ 83 h 109"/>
                <a:gd name="T2" fmla="*/ 0 w 97"/>
                <a:gd name="T3" fmla="*/ 83 h 109"/>
                <a:gd name="T4" fmla="*/ 0 w 97"/>
                <a:gd name="T5" fmla="*/ 45 h 109"/>
                <a:gd name="T6" fmla="*/ 0 w 97"/>
                <a:gd name="T7" fmla="*/ 3 h 109"/>
                <a:gd name="T8" fmla="*/ 0 w 97"/>
                <a:gd name="T9" fmla="*/ 3 h 109"/>
                <a:gd name="T10" fmla="*/ 1 w 97"/>
                <a:gd name="T11" fmla="*/ 1 h 109"/>
                <a:gd name="T12" fmla="*/ 2 w 97"/>
                <a:gd name="T13" fmla="*/ 0 h 109"/>
                <a:gd name="T14" fmla="*/ 12 w 97"/>
                <a:gd name="T15" fmla="*/ 3 h 109"/>
                <a:gd name="T16" fmla="*/ 22 w 97"/>
                <a:gd name="T17" fmla="*/ 5 h 109"/>
                <a:gd name="T18" fmla="*/ 33 w 97"/>
                <a:gd name="T19" fmla="*/ 6 h 109"/>
                <a:gd name="T20" fmla="*/ 33 w 97"/>
                <a:gd name="T21" fmla="*/ 6 h 109"/>
                <a:gd name="T22" fmla="*/ 65 w 97"/>
                <a:gd name="T23" fmla="*/ 9 h 109"/>
                <a:gd name="T24" fmla="*/ 81 w 97"/>
                <a:gd name="T25" fmla="*/ 9 h 109"/>
                <a:gd name="T26" fmla="*/ 88 w 97"/>
                <a:gd name="T27" fmla="*/ 8 h 109"/>
                <a:gd name="T28" fmla="*/ 90 w 97"/>
                <a:gd name="T29" fmla="*/ 8 h 109"/>
                <a:gd name="T30" fmla="*/ 90 w 97"/>
                <a:gd name="T31" fmla="*/ 8 h 109"/>
                <a:gd name="T32" fmla="*/ 92 w 97"/>
                <a:gd name="T33" fmla="*/ 8 h 109"/>
                <a:gd name="T34" fmla="*/ 93 w 97"/>
                <a:gd name="T35" fmla="*/ 9 h 109"/>
                <a:gd name="T36" fmla="*/ 94 w 97"/>
                <a:gd name="T37" fmla="*/ 16 h 109"/>
                <a:gd name="T38" fmla="*/ 96 w 97"/>
                <a:gd name="T39" fmla="*/ 39 h 109"/>
                <a:gd name="T40" fmla="*/ 97 w 97"/>
                <a:gd name="T41" fmla="*/ 72 h 109"/>
                <a:gd name="T42" fmla="*/ 97 w 97"/>
                <a:gd name="T43" fmla="*/ 72 h 109"/>
                <a:gd name="T44" fmla="*/ 74 w 97"/>
                <a:gd name="T45" fmla="*/ 92 h 109"/>
                <a:gd name="T46" fmla="*/ 57 w 97"/>
                <a:gd name="T47" fmla="*/ 103 h 109"/>
                <a:gd name="T48" fmla="*/ 49 w 97"/>
                <a:gd name="T49" fmla="*/ 107 h 109"/>
                <a:gd name="T50" fmla="*/ 44 w 97"/>
                <a:gd name="T51" fmla="*/ 109 h 109"/>
                <a:gd name="T52" fmla="*/ 44 w 97"/>
                <a:gd name="T53" fmla="*/ 109 h 109"/>
                <a:gd name="T54" fmla="*/ 39 w 97"/>
                <a:gd name="T55" fmla="*/ 107 h 109"/>
                <a:gd name="T56" fmla="*/ 32 w 97"/>
                <a:gd name="T57" fmla="*/ 105 h 109"/>
                <a:gd name="T58" fmla="*/ 18 w 97"/>
                <a:gd name="T59" fmla="*/ 96 h 109"/>
                <a:gd name="T60" fmla="*/ 0 w 97"/>
                <a:gd name="T61" fmla="*/ 83 h 109"/>
                <a:gd name="T62" fmla="*/ 0 w 9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109">
                  <a:moveTo>
                    <a:pt x="0" y="83"/>
                  </a:moveTo>
                  <a:lnTo>
                    <a:pt x="0" y="83"/>
                  </a:lnTo>
                  <a:lnTo>
                    <a:pt x="0" y="45"/>
                  </a:lnTo>
                  <a:lnTo>
                    <a:pt x="0" y="3"/>
                  </a:lnTo>
                  <a:lnTo>
                    <a:pt x="0" y="3"/>
                  </a:lnTo>
                  <a:lnTo>
                    <a:pt x="1" y="1"/>
                  </a:lnTo>
                  <a:lnTo>
                    <a:pt x="2" y="0"/>
                  </a:lnTo>
                  <a:lnTo>
                    <a:pt x="12" y="3"/>
                  </a:lnTo>
                  <a:lnTo>
                    <a:pt x="22" y="5"/>
                  </a:lnTo>
                  <a:lnTo>
                    <a:pt x="33" y="6"/>
                  </a:lnTo>
                  <a:lnTo>
                    <a:pt x="33" y="6"/>
                  </a:lnTo>
                  <a:lnTo>
                    <a:pt x="65" y="9"/>
                  </a:lnTo>
                  <a:lnTo>
                    <a:pt x="81" y="9"/>
                  </a:lnTo>
                  <a:lnTo>
                    <a:pt x="88" y="8"/>
                  </a:lnTo>
                  <a:lnTo>
                    <a:pt x="90" y="8"/>
                  </a:lnTo>
                  <a:lnTo>
                    <a:pt x="90" y="8"/>
                  </a:lnTo>
                  <a:lnTo>
                    <a:pt x="92" y="8"/>
                  </a:lnTo>
                  <a:lnTo>
                    <a:pt x="93" y="9"/>
                  </a:lnTo>
                  <a:lnTo>
                    <a:pt x="94" y="16"/>
                  </a:lnTo>
                  <a:lnTo>
                    <a:pt x="96" y="39"/>
                  </a:lnTo>
                  <a:lnTo>
                    <a:pt x="97" y="72"/>
                  </a:lnTo>
                  <a:lnTo>
                    <a:pt x="97" y="72"/>
                  </a:lnTo>
                  <a:lnTo>
                    <a:pt x="74" y="92"/>
                  </a:lnTo>
                  <a:lnTo>
                    <a:pt x="57" y="103"/>
                  </a:lnTo>
                  <a:lnTo>
                    <a:pt x="49" y="107"/>
                  </a:lnTo>
                  <a:lnTo>
                    <a:pt x="44" y="109"/>
                  </a:lnTo>
                  <a:lnTo>
                    <a:pt x="44" y="109"/>
                  </a:lnTo>
                  <a:lnTo>
                    <a:pt x="39" y="107"/>
                  </a:lnTo>
                  <a:lnTo>
                    <a:pt x="32" y="105"/>
                  </a:lnTo>
                  <a:lnTo>
                    <a:pt x="18" y="96"/>
                  </a:lnTo>
                  <a:lnTo>
                    <a:pt x="0" y="83"/>
                  </a:lnTo>
                  <a:lnTo>
                    <a:pt x="0" y="83"/>
                  </a:lnTo>
                  <a:close/>
                </a:path>
              </a:pathLst>
            </a:custGeom>
            <a:solidFill>
              <a:srgbClr val="8DC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7" name="Freeform 27"/>
            <p:cNvSpPr>
              <a:spLocks/>
            </p:cNvSpPr>
            <p:nvPr/>
          </p:nvSpPr>
          <p:spPr bwMode="auto">
            <a:xfrm>
              <a:off x="8752707" y="3824128"/>
              <a:ext cx="160569" cy="93315"/>
            </a:xfrm>
            <a:custGeom>
              <a:avLst/>
              <a:gdLst>
                <a:gd name="T0" fmla="*/ 0 w 339"/>
                <a:gd name="T1" fmla="*/ 139 h 249"/>
                <a:gd name="T2" fmla="*/ 0 w 339"/>
                <a:gd name="T3" fmla="*/ 139 h 249"/>
                <a:gd name="T4" fmla="*/ 6 w 339"/>
                <a:gd name="T5" fmla="*/ 145 h 249"/>
                <a:gd name="T6" fmla="*/ 17 w 339"/>
                <a:gd name="T7" fmla="*/ 158 h 249"/>
                <a:gd name="T8" fmla="*/ 33 w 339"/>
                <a:gd name="T9" fmla="*/ 172 h 249"/>
                <a:gd name="T10" fmla="*/ 39 w 339"/>
                <a:gd name="T11" fmla="*/ 177 h 249"/>
                <a:gd name="T12" fmla="*/ 46 w 339"/>
                <a:gd name="T13" fmla="*/ 180 h 249"/>
                <a:gd name="T14" fmla="*/ 46 w 339"/>
                <a:gd name="T15" fmla="*/ 180 h 249"/>
                <a:gd name="T16" fmla="*/ 65 w 339"/>
                <a:gd name="T17" fmla="*/ 185 h 249"/>
                <a:gd name="T18" fmla="*/ 72 w 339"/>
                <a:gd name="T19" fmla="*/ 188 h 249"/>
                <a:gd name="T20" fmla="*/ 74 w 339"/>
                <a:gd name="T21" fmla="*/ 190 h 249"/>
                <a:gd name="T22" fmla="*/ 74 w 339"/>
                <a:gd name="T23" fmla="*/ 190 h 249"/>
                <a:gd name="T24" fmla="*/ 83 w 339"/>
                <a:gd name="T25" fmla="*/ 234 h 249"/>
                <a:gd name="T26" fmla="*/ 83 w 339"/>
                <a:gd name="T27" fmla="*/ 234 h 249"/>
                <a:gd name="T28" fmla="*/ 85 w 339"/>
                <a:gd name="T29" fmla="*/ 236 h 249"/>
                <a:gd name="T30" fmla="*/ 88 w 339"/>
                <a:gd name="T31" fmla="*/ 236 h 249"/>
                <a:gd name="T32" fmla="*/ 96 w 339"/>
                <a:gd name="T33" fmla="*/ 234 h 249"/>
                <a:gd name="T34" fmla="*/ 106 w 339"/>
                <a:gd name="T35" fmla="*/ 232 h 249"/>
                <a:gd name="T36" fmla="*/ 112 w 339"/>
                <a:gd name="T37" fmla="*/ 229 h 249"/>
                <a:gd name="T38" fmla="*/ 112 w 339"/>
                <a:gd name="T39" fmla="*/ 229 h 249"/>
                <a:gd name="T40" fmla="*/ 113 w 339"/>
                <a:gd name="T41" fmla="*/ 228 h 249"/>
                <a:gd name="T42" fmla="*/ 117 w 339"/>
                <a:gd name="T43" fmla="*/ 229 h 249"/>
                <a:gd name="T44" fmla="*/ 126 w 339"/>
                <a:gd name="T45" fmla="*/ 234 h 249"/>
                <a:gd name="T46" fmla="*/ 135 w 339"/>
                <a:gd name="T47" fmla="*/ 240 h 249"/>
                <a:gd name="T48" fmla="*/ 141 w 339"/>
                <a:gd name="T49" fmla="*/ 246 h 249"/>
                <a:gd name="T50" fmla="*/ 141 w 339"/>
                <a:gd name="T51" fmla="*/ 246 h 249"/>
                <a:gd name="T52" fmla="*/ 144 w 339"/>
                <a:gd name="T53" fmla="*/ 247 h 249"/>
                <a:gd name="T54" fmla="*/ 149 w 339"/>
                <a:gd name="T55" fmla="*/ 249 h 249"/>
                <a:gd name="T56" fmla="*/ 157 w 339"/>
                <a:gd name="T57" fmla="*/ 247 h 249"/>
                <a:gd name="T58" fmla="*/ 165 w 339"/>
                <a:gd name="T59" fmla="*/ 246 h 249"/>
                <a:gd name="T60" fmla="*/ 174 w 339"/>
                <a:gd name="T61" fmla="*/ 241 h 249"/>
                <a:gd name="T62" fmla="*/ 183 w 339"/>
                <a:gd name="T63" fmla="*/ 234 h 249"/>
                <a:gd name="T64" fmla="*/ 191 w 339"/>
                <a:gd name="T65" fmla="*/ 225 h 249"/>
                <a:gd name="T66" fmla="*/ 198 w 339"/>
                <a:gd name="T67" fmla="*/ 212 h 249"/>
                <a:gd name="T68" fmla="*/ 198 w 339"/>
                <a:gd name="T69" fmla="*/ 212 h 249"/>
                <a:gd name="T70" fmla="*/ 201 w 339"/>
                <a:gd name="T71" fmla="*/ 206 h 249"/>
                <a:gd name="T72" fmla="*/ 205 w 339"/>
                <a:gd name="T73" fmla="*/ 201 h 249"/>
                <a:gd name="T74" fmla="*/ 209 w 339"/>
                <a:gd name="T75" fmla="*/ 197 h 249"/>
                <a:gd name="T76" fmla="*/ 214 w 339"/>
                <a:gd name="T77" fmla="*/ 193 h 249"/>
                <a:gd name="T78" fmla="*/ 218 w 339"/>
                <a:gd name="T79" fmla="*/ 192 h 249"/>
                <a:gd name="T80" fmla="*/ 222 w 339"/>
                <a:gd name="T81" fmla="*/ 190 h 249"/>
                <a:gd name="T82" fmla="*/ 231 w 339"/>
                <a:gd name="T83" fmla="*/ 189 h 249"/>
                <a:gd name="T84" fmla="*/ 238 w 339"/>
                <a:gd name="T85" fmla="*/ 189 h 249"/>
                <a:gd name="T86" fmla="*/ 245 w 339"/>
                <a:gd name="T87" fmla="*/ 192 h 249"/>
                <a:gd name="T88" fmla="*/ 250 w 339"/>
                <a:gd name="T89" fmla="*/ 193 h 249"/>
                <a:gd name="T90" fmla="*/ 320 w 339"/>
                <a:gd name="T91" fmla="*/ 135 h 249"/>
                <a:gd name="T92" fmla="*/ 339 w 339"/>
                <a:gd name="T93" fmla="*/ 88 h 249"/>
                <a:gd name="T94" fmla="*/ 321 w 339"/>
                <a:gd name="T95" fmla="*/ 62 h 249"/>
                <a:gd name="T96" fmla="*/ 321 w 339"/>
                <a:gd name="T97" fmla="*/ 62 h 249"/>
                <a:gd name="T98" fmla="*/ 290 w 339"/>
                <a:gd name="T99" fmla="*/ 57 h 249"/>
                <a:gd name="T100" fmla="*/ 266 w 339"/>
                <a:gd name="T101" fmla="*/ 51 h 249"/>
                <a:gd name="T102" fmla="*/ 256 w 339"/>
                <a:gd name="T103" fmla="*/ 48 h 249"/>
                <a:gd name="T104" fmla="*/ 250 w 339"/>
                <a:gd name="T105" fmla="*/ 46 h 249"/>
                <a:gd name="T106" fmla="*/ 250 w 339"/>
                <a:gd name="T107" fmla="*/ 46 h 249"/>
                <a:gd name="T108" fmla="*/ 170 w 339"/>
                <a:gd name="T109" fmla="*/ 0 h 249"/>
                <a:gd name="T110" fmla="*/ 170 w 339"/>
                <a:gd name="T111" fmla="*/ 0 h 249"/>
                <a:gd name="T112" fmla="*/ 153 w 339"/>
                <a:gd name="T113" fmla="*/ 2 h 249"/>
                <a:gd name="T114" fmla="*/ 132 w 339"/>
                <a:gd name="T115" fmla="*/ 5 h 249"/>
                <a:gd name="T116" fmla="*/ 85 w 339"/>
                <a:gd name="T117" fmla="*/ 16 h 249"/>
                <a:gd name="T118" fmla="*/ 26 w 339"/>
                <a:gd name="T119" fmla="*/ 30 h 249"/>
                <a:gd name="T120" fmla="*/ 7 w 339"/>
                <a:gd name="T121" fmla="*/ 108 h 249"/>
                <a:gd name="T122" fmla="*/ 0 w 339"/>
                <a:gd name="T123" fmla="*/ 13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9" h="249">
                  <a:moveTo>
                    <a:pt x="0" y="139"/>
                  </a:moveTo>
                  <a:lnTo>
                    <a:pt x="0" y="139"/>
                  </a:lnTo>
                  <a:lnTo>
                    <a:pt x="6" y="145"/>
                  </a:lnTo>
                  <a:lnTo>
                    <a:pt x="17" y="158"/>
                  </a:lnTo>
                  <a:lnTo>
                    <a:pt x="33" y="172"/>
                  </a:lnTo>
                  <a:lnTo>
                    <a:pt x="39" y="177"/>
                  </a:lnTo>
                  <a:lnTo>
                    <a:pt x="46" y="180"/>
                  </a:lnTo>
                  <a:lnTo>
                    <a:pt x="46" y="180"/>
                  </a:lnTo>
                  <a:lnTo>
                    <a:pt x="65" y="185"/>
                  </a:lnTo>
                  <a:lnTo>
                    <a:pt x="72" y="188"/>
                  </a:lnTo>
                  <a:lnTo>
                    <a:pt x="74" y="190"/>
                  </a:lnTo>
                  <a:lnTo>
                    <a:pt x="74" y="190"/>
                  </a:lnTo>
                  <a:lnTo>
                    <a:pt x="83" y="234"/>
                  </a:lnTo>
                  <a:lnTo>
                    <a:pt x="83" y="234"/>
                  </a:lnTo>
                  <a:lnTo>
                    <a:pt x="85" y="236"/>
                  </a:lnTo>
                  <a:lnTo>
                    <a:pt x="88" y="236"/>
                  </a:lnTo>
                  <a:lnTo>
                    <a:pt x="96" y="234"/>
                  </a:lnTo>
                  <a:lnTo>
                    <a:pt x="106" y="232"/>
                  </a:lnTo>
                  <a:lnTo>
                    <a:pt x="112" y="229"/>
                  </a:lnTo>
                  <a:lnTo>
                    <a:pt x="112" y="229"/>
                  </a:lnTo>
                  <a:lnTo>
                    <a:pt x="113" y="228"/>
                  </a:lnTo>
                  <a:lnTo>
                    <a:pt x="117" y="229"/>
                  </a:lnTo>
                  <a:lnTo>
                    <a:pt x="126" y="234"/>
                  </a:lnTo>
                  <a:lnTo>
                    <a:pt x="135" y="240"/>
                  </a:lnTo>
                  <a:lnTo>
                    <a:pt x="141" y="246"/>
                  </a:lnTo>
                  <a:lnTo>
                    <a:pt x="141" y="246"/>
                  </a:lnTo>
                  <a:lnTo>
                    <a:pt x="144" y="247"/>
                  </a:lnTo>
                  <a:lnTo>
                    <a:pt x="149" y="249"/>
                  </a:lnTo>
                  <a:lnTo>
                    <a:pt x="157" y="247"/>
                  </a:lnTo>
                  <a:lnTo>
                    <a:pt x="165" y="246"/>
                  </a:lnTo>
                  <a:lnTo>
                    <a:pt x="174" y="241"/>
                  </a:lnTo>
                  <a:lnTo>
                    <a:pt x="183" y="234"/>
                  </a:lnTo>
                  <a:lnTo>
                    <a:pt x="191" y="225"/>
                  </a:lnTo>
                  <a:lnTo>
                    <a:pt x="198" y="212"/>
                  </a:lnTo>
                  <a:lnTo>
                    <a:pt x="198" y="212"/>
                  </a:lnTo>
                  <a:lnTo>
                    <a:pt x="201" y="206"/>
                  </a:lnTo>
                  <a:lnTo>
                    <a:pt x="205" y="201"/>
                  </a:lnTo>
                  <a:lnTo>
                    <a:pt x="209" y="197"/>
                  </a:lnTo>
                  <a:lnTo>
                    <a:pt x="214" y="193"/>
                  </a:lnTo>
                  <a:lnTo>
                    <a:pt x="218" y="192"/>
                  </a:lnTo>
                  <a:lnTo>
                    <a:pt x="222" y="190"/>
                  </a:lnTo>
                  <a:lnTo>
                    <a:pt x="231" y="189"/>
                  </a:lnTo>
                  <a:lnTo>
                    <a:pt x="238" y="189"/>
                  </a:lnTo>
                  <a:lnTo>
                    <a:pt x="245" y="192"/>
                  </a:lnTo>
                  <a:lnTo>
                    <a:pt x="250" y="193"/>
                  </a:lnTo>
                  <a:lnTo>
                    <a:pt x="320" y="135"/>
                  </a:lnTo>
                  <a:lnTo>
                    <a:pt x="339" y="88"/>
                  </a:lnTo>
                  <a:lnTo>
                    <a:pt x="321" y="62"/>
                  </a:lnTo>
                  <a:lnTo>
                    <a:pt x="321" y="62"/>
                  </a:lnTo>
                  <a:lnTo>
                    <a:pt x="290" y="57"/>
                  </a:lnTo>
                  <a:lnTo>
                    <a:pt x="266" y="51"/>
                  </a:lnTo>
                  <a:lnTo>
                    <a:pt x="256" y="48"/>
                  </a:lnTo>
                  <a:lnTo>
                    <a:pt x="250" y="46"/>
                  </a:lnTo>
                  <a:lnTo>
                    <a:pt x="250" y="46"/>
                  </a:lnTo>
                  <a:lnTo>
                    <a:pt x="170" y="0"/>
                  </a:lnTo>
                  <a:lnTo>
                    <a:pt x="170" y="0"/>
                  </a:lnTo>
                  <a:lnTo>
                    <a:pt x="153" y="2"/>
                  </a:lnTo>
                  <a:lnTo>
                    <a:pt x="132" y="5"/>
                  </a:lnTo>
                  <a:lnTo>
                    <a:pt x="85" y="16"/>
                  </a:lnTo>
                  <a:lnTo>
                    <a:pt x="26" y="30"/>
                  </a:lnTo>
                  <a:lnTo>
                    <a:pt x="7" y="108"/>
                  </a:lnTo>
                  <a:lnTo>
                    <a:pt x="0" y="139"/>
                  </a:lnTo>
                  <a:close/>
                </a:path>
              </a:pathLst>
            </a:custGeom>
            <a:solidFill>
              <a:srgbClr val="FFCD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8" name="Freeform 32"/>
            <p:cNvSpPr>
              <a:spLocks noEditPoints="1"/>
            </p:cNvSpPr>
            <p:nvPr/>
          </p:nvSpPr>
          <p:spPr bwMode="auto">
            <a:xfrm>
              <a:off x="8729466" y="3878008"/>
              <a:ext cx="424870" cy="703048"/>
            </a:xfrm>
            <a:custGeom>
              <a:avLst/>
              <a:gdLst>
                <a:gd name="T0" fmla="*/ 878 w 897"/>
                <a:gd name="T1" fmla="*/ 1104 h 1876"/>
                <a:gd name="T2" fmla="*/ 714 w 897"/>
                <a:gd name="T3" fmla="*/ 1069 h 1876"/>
                <a:gd name="T4" fmla="*/ 693 w 897"/>
                <a:gd name="T5" fmla="*/ 1026 h 1876"/>
                <a:gd name="T6" fmla="*/ 584 w 897"/>
                <a:gd name="T7" fmla="*/ 1028 h 1876"/>
                <a:gd name="T8" fmla="*/ 557 w 897"/>
                <a:gd name="T9" fmla="*/ 1066 h 1876"/>
                <a:gd name="T10" fmla="*/ 476 w 897"/>
                <a:gd name="T11" fmla="*/ 1098 h 1876"/>
                <a:gd name="T12" fmla="*/ 507 w 897"/>
                <a:gd name="T13" fmla="*/ 982 h 1876"/>
                <a:gd name="T14" fmla="*/ 613 w 897"/>
                <a:gd name="T15" fmla="*/ 927 h 1876"/>
                <a:gd name="T16" fmla="*/ 679 w 897"/>
                <a:gd name="T17" fmla="*/ 883 h 1876"/>
                <a:gd name="T18" fmla="*/ 701 w 897"/>
                <a:gd name="T19" fmla="*/ 863 h 1876"/>
                <a:gd name="T20" fmla="*/ 689 w 897"/>
                <a:gd name="T21" fmla="*/ 719 h 1876"/>
                <a:gd name="T22" fmla="*/ 672 w 897"/>
                <a:gd name="T23" fmla="*/ 486 h 1876"/>
                <a:gd name="T24" fmla="*/ 675 w 897"/>
                <a:gd name="T25" fmla="*/ 380 h 1876"/>
                <a:gd name="T26" fmla="*/ 625 w 897"/>
                <a:gd name="T27" fmla="*/ 164 h 1876"/>
                <a:gd name="T28" fmla="*/ 577 w 897"/>
                <a:gd name="T29" fmla="*/ 104 h 1876"/>
                <a:gd name="T30" fmla="*/ 473 w 897"/>
                <a:gd name="T31" fmla="*/ 68 h 1876"/>
                <a:gd name="T32" fmla="*/ 416 w 897"/>
                <a:gd name="T33" fmla="*/ 18 h 1876"/>
                <a:gd name="T34" fmla="*/ 366 w 897"/>
                <a:gd name="T35" fmla="*/ 1 h 1876"/>
                <a:gd name="T36" fmla="*/ 361 w 897"/>
                <a:gd name="T37" fmla="*/ 24 h 1876"/>
                <a:gd name="T38" fmla="*/ 372 w 897"/>
                <a:gd name="T39" fmla="*/ 55 h 1876"/>
                <a:gd name="T40" fmla="*/ 295 w 897"/>
                <a:gd name="T41" fmla="*/ 156 h 1876"/>
                <a:gd name="T42" fmla="*/ 261 w 897"/>
                <a:gd name="T43" fmla="*/ 227 h 1876"/>
                <a:gd name="T44" fmla="*/ 222 w 897"/>
                <a:gd name="T45" fmla="*/ 337 h 1876"/>
                <a:gd name="T46" fmla="*/ 169 w 897"/>
                <a:gd name="T47" fmla="*/ 338 h 1876"/>
                <a:gd name="T48" fmla="*/ 127 w 897"/>
                <a:gd name="T49" fmla="*/ 398 h 1876"/>
                <a:gd name="T50" fmla="*/ 105 w 897"/>
                <a:gd name="T51" fmla="*/ 470 h 1876"/>
                <a:gd name="T52" fmla="*/ 151 w 897"/>
                <a:gd name="T53" fmla="*/ 566 h 1876"/>
                <a:gd name="T54" fmla="*/ 191 w 897"/>
                <a:gd name="T55" fmla="*/ 563 h 1876"/>
                <a:gd name="T56" fmla="*/ 202 w 897"/>
                <a:gd name="T57" fmla="*/ 623 h 1876"/>
                <a:gd name="T58" fmla="*/ 89 w 897"/>
                <a:gd name="T59" fmla="*/ 928 h 1876"/>
                <a:gd name="T60" fmla="*/ 89 w 897"/>
                <a:gd name="T61" fmla="*/ 966 h 1876"/>
                <a:gd name="T62" fmla="*/ 67 w 897"/>
                <a:gd name="T63" fmla="*/ 1201 h 1876"/>
                <a:gd name="T64" fmla="*/ 122 w 897"/>
                <a:gd name="T65" fmla="*/ 1551 h 1876"/>
                <a:gd name="T66" fmla="*/ 171 w 897"/>
                <a:gd name="T67" fmla="*/ 1732 h 1876"/>
                <a:gd name="T68" fmla="*/ 154 w 897"/>
                <a:gd name="T69" fmla="*/ 1774 h 1876"/>
                <a:gd name="T70" fmla="*/ 74 w 897"/>
                <a:gd name="T71" fmla="*/ 1804 h 1876"/>
                <a:gd name="T72" fmla="*/ 16 w 897"/>
                <a:gd name="T73" fmla="*/ 1813 h 1876"/>
                <a:gd name="T74" fmla="*/ 3 w 897"/>
                <a:gd name="T75" fmla="*/ 1840 h 1876"/>
                <a:gd name="T76" fmla="*/ 100 w 897"/>
                <a:gd name="T77" fmla="*/ 1857 h 1876"/>
                <a:gd name="T78" fmla="*/ 246 w 897"/>
                <a:gd name="T79" fmla="*/ 1841 h 1876"/>
                <a:gd name="T80" fmla="*/ 262 w 897"/>
                <a:gd name="T81" fmla="*/ 1862 h 1876"/>
                <a:gd name="T82" fmla="*/ 383 w 897"/>
                <a:gd name="T83" fmla="*/ 1876 h 1876"/>
                <a:gd name="T84" fmla="*/ 546 w 897"/>
                <a:gd name="T85" fmla="*/ 1802 h 1876"/>
                <a:gd name="T86" fmla="*/ 531 w 897"/>
                <a:gd name="T87" fmla="*/ 1740 h 1876"/>
                <a:gd name="T88" fmla="*/ 581 w 897"/>
                <a:gd name="T89" fmla="*/ 1473 h 1876"/>
                <a:gd name="T90" fmla="*/ 896 w 897"/>
                <a:gd name="T91" fmla="*/ 1453 h 1876"/>
                <a:gd name="T92" fmla="*/ 387 w 897"/>
                <a:gd name="T93" fmla="*/ 1792 h 1876"/>
                <a:gd name="T94" fmla="*/ 365 w 897"/>
                <a:gd name="T95" fmla="*/ 1754 h 1876"/>
                <a:gd name="T96" fmla="*/ 336 w 897"/>
                <a:gd name="T97" fmla="*/ 1646 h 1876"/>
                <a:gd name="T98" fmla="*/ 288 w 897"/>
                <a:gd name="T99" fmla="*/ 1363 h 1876"/>
                <a:gd name="T100" fmla="*/ 274 w 897"/>
                <a:gd name="T101" fmla="*/ 1273 h 1876"/>
                <a:gd name="T102" fmla="*/ 275 w 897"/>
                <a:gd name="T103" fmla="*/ 1180 h 1876"/>
                <a:gd name="T104" fmla="*/ 313 w 897"/>
                <a:gd name="T105" fmla="*/ 1289 h 1876"/>
                <a:gd name="T106" fmla="*/ 381 w 897"/>
                <a:gd name="T107" fmla="*/ 1664 h 1876"/>
                <a:gd name="T108" fmla="*/ 392 w 897"/>
                <a:gd name="T109" fmla="*/ 1779 h 1876"/>
                <a:gd name="T110" fmla="*/ 581 w 897"/>
                <a:gd name="T111" fmla="*/ 1088 h 1876"/>
                <a:gd name="T112" fmla="*/ 605 w 897"/>
                <a:gd name="T113" fmla="*/ 1046 h 1876"/>
                <a:gd name="T114" fmla="*/ 690 w 897"/>
                <a:gd name="T115" fmla="*/ 1055 h 1876"/>
                <a:gd name="T116" fmla="*/ 690 w 897"/>
                <a:gd name="T117" fmla="*/ 1088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7" h="1876">
                  <a:moveTo>
                    <a:pt x="892" y="1144"/>
                  </a:moveTo>
                  <a:lnTo>
                    <a:pt x="892" y="1144"/>
                  </a:lnTo>
                  <a:lnTo>
                    <a:pt x="891" y="1132"/>
                  </a:lnTo>
                  <a:lnTo>
                    <a:pt x="890" y="1125"/>
                  </a:lnTo>
                  <a:lnTo>
                    <a:pt x="887" y="1117"/>
                  </a:lnTo>
                  <a:lnTo>
                    <a:pt x="883" y="1110"/>
                  </a:lnTo>
                  <a:lnTo>
                    <a:pt x="878" y="1104"/>
                  </a:lnTo>
                  <a:lnTo>
                    <a:pt x="872" y="1100"/>
                  </a:lnTo>
                  <a:lnTo>
                    <a:pt x="864" y="1098"/>
                  </a:lnTo>
                  <a:lnTo>
                    <a:pt x="864" y="1098"/>
                  </a:lnTo>
                  <a:lnTo>
                    <a:pt x="715" y="1087"/>
                  </a:lnTo>
                  <a:lnTo>
                    <a:pt x="715" y="1087"/>
                  </a:lnTo>
                  <a:lnTo>
                    <a:pt x="715" y="1082"/>
                  </a:lnTo>
                  <a:lnTo>
                    <a:pt x="714" y="1069"/>
                  </a:lnTo>
                  <a:lnTo>
                    <a:pt x="712" y="1060"/>
                  </a:lnTo>
                  <a:lnTo>
                    <a:pt x="710" y="1051"/>
                  </a:lnTo>
                  <a:lnTo>
                    <a:pt x="706" y="1042"/>
                  </a:lnTo>
                  <a:lnTo>
                    <a:pt x="702" y="1033"/>
                  </a:lnTo>
                  <a:lnTo>
                    <a:pt x="702" y="1033"/>
                  </a:lnTo>
                  <a:lnTo>
                    <a:pt x="698" y="1029"/>
                  </a:lnTo>
                  <a:lnTo>
                    <a:pt x="693" y="1026"/>
                  </a:lnTo>
                  <a:lnTo>
                    <a:pt x="687" y="1024"/>
                  </a:lnTo>
                  <a:lnTo>
                    <a:pt x="679" y="1021"/>
                  </a:lnTo>
                  <a:lnTo>
                    <a:pt x="659" y="1019"/>
                  </a:lnTo>
                  <a:lnTo>
                    <a:pt x="640" y="1019"/>
                  </a:lnTo>
                  <a:lnTo>
                    <a:pt x="619" y="1020"/>
                  </a:lnTo>
                  <a:lnTo>
                    <a:pt x="600" y="1024"/>
                  </a:lnTo>
                  <a:lnTo>
                    <a:pt x="584" y="1028"/>
                  </a:lnTo>
                  <a:lnTo>
                    <a:pt x="579" y="1030"/>
                  </a:lnTo>
                  <a:lnTo>
                    <a:pt x="575" y="1033"/>
                  </a:lnTo>
                  <a:lnTo>
                    <a:pt x="575" y="1033"/>
                  </a:lnTo>
                  <a:lnTo>
                    <a:pt x="569" y="1039"/>
                  </a:lnTo>
                  <a:lnTo>
                    <a:pt x="564" y="1047"/>
                  </a:lnTo>
                  <a:lnTo>
                    <a:pt x="560" y="1056"/>
                  </a:lnTo>
                  <a:lnTo>
                    <a:pt x="557" y="1066"/>
                  </a:lnTo>
                  <a:lnTo>
                    <a:pt x="553" y="1082"/>
                  </a:lnTo>
                  <a:lnTo>
                    <a:pt x="553" y="1088"/>
                  </a:lnTo>
                  <a:lnTo>
                    <a:pt x="553" y="1088"/>
                  </a:lnTo>
                  <a:lnTo>
                    <a:pt x="531" y="1090"/>
                  </a:lnTo>
                  <a:lnTo>
                    <a:pt x="506" y="1094"/>
                  </a:lnTo>
                  <a:lnTo>
                    <a:pt x="476" y="1098"/>
                  </a:lnTo>
                  <a:lnTo>
                    <a:pt x="476" y="1098"/>
                  </a:lnTo>
                  <a:lnTo>
                    <a:pt x="481" y="1059"/>
                  </a:lnTo>
                  <a:lnTo>
                    <a:pt x="486" y="1032"/>
                  </a:lnTo>
                  <a:lnTo>
                    <a:pt x="487" y="1021"/>
                  </a:lnTo>
                  <a:lnTo>
                    <a:pt x="490" y="1016"/>
                  </a:lnTo>
                  <a:lnTo>
                    <a:pt x="490" y="1016"/>
                  </a:lnTo>
                  <a:lnTo>
                    <a:pt x="495" y="1003"/>
                  </a:lnTo>
                  <a:lnTo>
                    <a:pt x="507" y="982"/>
                  </a:lnTo>
                  <a:lnTo>
                    <a:pt x="513" y="972"/>
                  </a:lnTo>
                  <a:lnTo>
                    <a:pt x="520" y="962"/>
                  </a:lnTo>
                  <a:lnTo>
                    <a:pt x="526" y="954"/>
                  </a:lnTo>
                  <a:lnTo>
                    <a:pt x="530" y="951"/>
                  </a:lnTo>
                  <a:lnTo>
                    <a:pt x="534" y="950"/>
                  </a:lnTo>
                  <a:lnTo>
                    <a:pt x="534" y="950"/>
                  </a:lnTo>
                  <a:lnTo>
                    <a:pt x="613" y="927"/>
                  </a:lnTo>
                  <a:lnTo>
                    <a:pt x="658" y="913"/>
                  </a:lnTo>
                  <a:lnTo>
                    <a:pt x="672" y="907"/>
                  </a:lnTo>
                  <a:lnTo>
                    <a:pt x="676" y="906"/>
                  </a:lnTo>
                  <a:lnTo>
                    <a:pt x="679" y="905"/>
                  </a:lnTo>
                  <a:lnTo>
                    <a:pt x="679" y="905"/>
                  </a:lnTo>
                  <a:lnTo>
                    <a:pt x="679" y="896"/>
                  </a:lnTo>
                  <a:lnTo>
                    <a:pt x="679" y="883"/>
                  </a:lnTo>
                  <a:lnTo>
                    <a:pt x="679" y="870"/>
                  </a:lnTo>
                  <a:lnTo>
                    <a:pt x="679" y="862"/>
                  </a:lnTo>
                  <a:lnTo>
                    <a:pt x="679" y="862"/>
                  </a:lnTo>
                  <a:lnTo>
                    <a:pt x="680" y="861"/>
                  </a:lnTo>
                  <a:lnTo>
                    <a:pt x="683" y="861"/>
                  </a:lnTo>
                  <a:lnTo>
                    <a:pt x="690" y="861"/>
                  </a:lnTo>
                  <a:lnTo>
                    <a:pt x="701" y="863"/>
                  </a:lnTo>
                  <a:lnTo>
                    <a:pt x="701" y="863"/>
                  </a:lnTo>
                  <a:lnTo>
                    <a:pt x="701" y="856"/>
                  </a:lnTo>
                  <a:lnTo>
                    <a:pt x="702" y="847"/>
                  </a:lnTo>
                  <a:lnTo>
                    <a:pt x="701" y="834"/>
                  </a:lnTo>
                  <a:lnTo>
                    <a:pt x="701" y="834"/>
                  </a:lnTo>
                  <a:lnTo>
                    <a:pt x="693" y="763"/>
                  </a:lnTo>
                  <a:lnTo>
                    <a:pt x="689" y="719"/>
                  </a:lnTo>
                  <a:lnTo>
                    <a:pt x="688" y="689"/>
                  </a:lnTo>
                  <a:lnTo>
                    <a:pt x="688" y="689"/>
                  </a:lnTo>
                  <a:lnTo>
                    <a:pt x="685" y="601"/>
                  </a:lnTo>
                  <a:lnTo>
                    <a:pt x="683" y="549"/>
                  </a:lnTo>
                  <a:lnTo>
                    <a:pt x="681" y="522"/>
                  </a:lnTo>
                  <a:lnTo>
                    <a:pt x="681" y="522"/>
                  </a:lnTo>
                  <a:lnTo>
                    <a:pt x="672" y="486"/>
                  </a:lnTo>
                  <a:lnTo>
                    <a:pt x="669" y="466"/>
                  </a:lnTo>
                  <a:lnTo>
                    <a:pt x="667" y="454"/>
                  </a:lnTo>
                  <a:lnTo>
                    <a:pt x="667" y="454"/>
                  </a:lnTo>
                  <a:lnTo>
                    <a:pt x="671" y="425"/>
                  </a:lnTo>
                  <a:lnTo>
                    <a:pt x="674" y="403"/>
                  </a:lnTo>
                  <a:lnTo>
                    <a:pt x="675" y="380"/>
                  </a:lnTo>
                  <a:lnTo>
                    <a:pt x="675" y="380"/>
                  </a:lnTo>
                  <a:lnTo>
                    <a:pt x="674" y="364"/>
                  </a:lnTo>
                  <a:lnTo>
                    <a:pt x="670" y="342"/>
                  </a:lnTo>
                  <a:lnTo>
                    <a:pt x="659" y="289"/>
                  </a:lnTo>
                  <a:lnTo>
                    <a:pt x="643" y="214"/>
                  </a:lnTo>
                  <a:lnTo>
                    <a:pt x="643" y="214"/>
                  </a:lnTo>
                  <a:lnTo>
                    <a:pt x="636" y="195"/>
                  </a:lnTo>
                  <a:lnTo>
                    <a:pt x="625" y="164"/>
                  </a:lnTo>
                  <a:lnTo>
                    <a:pt x="618" y="148"/>
                  </a:lnTo>
                  <a:lnTo>
                    <a:pt x="610" y="133"/>
                  </a:lnTo>
                  <a:lnTo>
                    <a:pt x="604" y="123"/>
                  </a:lnTo>
                  <a:lnTo>
                    <a:pt x="597" y="115"/>
                  </a:lnTo>
                  <a:lnTo>
                    <a:pt x="597" y="115"/>
                  </a:lnTo>
                  <a:lnTo>
                    <a:pt x="590" y="110"/>
                  </a:lnTo>
                  <a:lnTo>
                    <a:pt x="577" y="104"/>
                  </a:lnTo>
                  <a:lnTo>
                    <a:pt x="546" y="91"/>
                  </a:lnTo>
                  <a:lnTo>
                    <a:pt x="513" y="80"/>
                  </a:lnTo>
                  <a:lnTo>
                    <a:pt x="499" y="76"/>
                  </a:lnTo>
                  <a:lnTo>
                    <a:pt x="489" y="73"/>
                  </a:lnTo>
                  <a:lnTo>
                    <a:pt x="489" y="73"/>
                  </a:lnTo>
                  <a:lnTo>
                    <a:pt x="481" y="72"/>
                  </a:lnTo>
                  <a:lnTo>
                    <a:pt x="473" y="68"/>
                  </a:lnTo>
                  <a:lnTo>
                    <a:pt x="464" y="64"/>
                  </a:lnTo>
                  <a:lnTo>
                    <a:pt x="458" y="59"/>
                  </a:lnTo>
                  <a:lnTo>
                    <a:pt x="445" y="48"/>
                  </a:lnTo>
                  <a:lnTo>
                    <a:pt x="437" y="38"/>
                  </a:lnTo>
                  <a:lnTo>
                    <a:pt x="437" y="38"/>
                  </a:lnTo>
                  <a:lnTo>
                    <a:pt x="429" y="29"/>
                  </a:lnTo>
                  <a:lnTo>
                    <a:pt x="416" y="18"/>
                  </a:lnTo>
                  <a:lnTo>
                    <a:pt x="410" y="11"/>
                  </a:lnTo>
                  <a:lnTo>
                    <a:pt x="402" y="6"/>
                  </a:lnTo>
                  <a:lnTo>
                    <a:pt x="394" y="2"/>
                  </a:lnTo>
                  <a:lnTo>
                    <a:pt x="385" y="1"/>
                  </a:lnTo>
                  <a:lnTo>
                    <a:pt x="385" y="1"/>
                  </a:lnTo>
                  <a:lnTo>
                    <a:pt x="376" y="0"/>
                  </a:lnTo>
                  <a:lnTo>
                    <a:pt x="366" y="1"/>
                  </a:lnTo>
                  <a:lnTo>
                    <a:pt x="344" y="6"/>
                  </a:lnTo>
                  <a:lnTo>
                    <a:pt x="326" y="11"/>
                  </a:lnTo>
                  <a:lnTo>
                    <a:pt x="318" y="14"/>
                  </a:lnTo>
                  <a:lnTo>
                    <a:pt x="318" y="14"/>
                  </a:lnTo>
                  <a:lnTo>
                    <a:pt x="328" y="15"/>
                  </a:lnTo>
                  <a:lnTo>
                    <a:pt x="349" y="20"/>
                  </a:lnTo>
                  <a:lnTo>
                    <a:pt x="361" y="24"/>
                  </a:lnTo>
                  <a:lnTo>
                    <a:pt x="371" y="28"/>
                  </a:lnTo>
                  <a:lnTo>
                    <a:pt x="378" y="33"/>
                  </a:lnTo>
                  <a:lnTo>
                    <a:pt x="380" y="36"/>
                  </a:lnTo>
                  <a:lnTo>
                    <a:pt x="380" y="38"/>
                  </a:lnTo>
                  <a:lnTo>
                    <a:pt x="380" y="38"/>
                  </a:lnTo>
                  <a:lnTo>
                    <a:pt x="379" y="45"/>
                  </a:lnTo>
                  <a:lnTo>
                    <a:pt x="372" y="55"/>
                  </a:lnTo>
                  <a:lnTo>
                    <a:pt x="365" y="68"/>
                  </a:lnTo>
                  <a:lnTo>
                    <a:pt x="356" y="81"/>
                  </a:lnTo>
                  <a:lnTo>
                    <a:pt x="334" y="108"/>
                  </a:lnTo>
                  <a:lnTo>
                    <a:pt x="313" y="133"/>
                  </a:lnTo>
                  <a:lnTo>
                    <a:pt x="313" y="133"/>
                  </a:lnTo>
                  <a:lnTo>
                    <a:pt x="304" y="143"/>
                  </a:lnTo>
                  <a:lnTo>
                    <a:pt x="295" y="156"/>
                  </a:lnTo>
                  <a:lnTo>
                    <a:pt x="286" y="170"/>
                  </a:lnTo>
                  <a:lnTo>
                    <a:pt x="278" y="185"/>
                  </a:lnTo>
                  <a:lnTo>
                    <a:pt x="272" y="198"/>
                  </a:lnTo>
                  <a:lnTo>
                    <a:pt x="266" y="210"/>
                  </a:lnTo>
                  <a:lnTo>
                    <a:pt x="262" y="219"/>
                  </a:lnTo>
                  <a:lnTo>
                    <a:pt x="261" y="227"/>
                  </a:lnTo>
                  <a:lnTo>
                    <a:pt x="261" y="227"/>
                  </a:lnTo>
                  <a:lnTo>
                    <a:pt x="260" y="245"/>
                  </a:lnTo>
                  <a:lnTo>
                    <a:pt x="257" y="275"/>
                  </a:lnTo>
                  <a:lnTo>
                    <a:pt x="253" y="314"/>
                  </a:lnTo>
                  <a:lnTo>
                    <a:pt x="253" y="314"/>
                  </a:lnTo>
                  <a:lnTo>
                    <a:pt x="247" y="319"/>
                  </a:lnTo>
                  <a:lnTo>
                    <a:pt x="231" y="331"/>
                  </a:lnTo>
                  <a:lnTo>
                    <a:pt x="222" y="337"/>
                  </a:lnTo>
                  <a:lnTo>
                    <a:pt x="213" y="342"/>
                  </a:lnTo>
                  <a:lnTo>
                    <a:pt x="203" y="346"/>
                  </a:lnTo>
                  <a:lnTo>
                    <a:pt x="194" y="348"/>
                  </a:lnTo>
                  <a:lnTo>
                    <a:pt x="194" y="348"/>
                  </a:lnTo>
                  <a:lnTo>
                    <a:pt x="186" y="346"/>
                  </a:lnTo>
                  <a:lnTo>
                    <a:pt x="177" y="344"/>
                  </a:lnTo>
                  <a:lnTo>
                    <a:pt x="169" y="338"/>
                  </a:lnTo>
                  <a:lnTo>
                    <a:pt x="162" y="335"/>
                  </a:lnTo>
                  <a:lnTo>
                    <a:pt x="151" y="326"/>
                  </a:lnTo>
                  <a:lnTo>
                    <a:pt x="146" y="322"/>
                  </a:lnTo>
                  <a:lnTo>
                    <a:pt x="146" y="322"/>
                  </a:lnTo>
                  <a:lnTo>
                    <a:pt x="129" y="393"/>
                  </a:lnTo>
                  <a:lnTo>
                    <a:pt x="129" y="393"/>
                  </a:lnTo>
                  <a:lnTo>
                    <a:pt x="127" y="398"/>
                  </a:lnTo>
                  <a:lnTo>
                    <a:pt x="124" y="404"/>
                  </a:lnTo>
                  <a:lnTo>
                    <a:pt x="115" y="424"/>
                  </a:lnTo>
                  <a:lnTo>
                    <a:pt x="111" y="434"/>
                  </a:lnTo>
                  <a:lnTo>
                    <a:pt x="107" y="446"/>
                  </a:lnTo>
                  <a:lnTo>
                    <a:pt x="105" y="457"/>
                  </a:lnTo>
                  <a:lnTo>
                    <a:pt x="105" y="470"/>
                  </a:lnTo>
                  <a:lnTo>
                    <a:pt x="105" y="470"/>
                  </a:lnTo>
                  <a:lnTo>
                    <a:pt x="106" y="483"/>
                  </a:lnTo>
                  <a:lnTo>
                    <a:pt x="111" y="499"/>
                  </a:lnTo>
                  <a:lnTo>
                    <a:pt x="116" y="514"/>
                  </a:lnTo>
                  <a:lnTo>
                    <a:pt x="124" y="530"/>
                  </a:lnTo>
                  <a:lnTo>
                    <a:pt x="133" y="544"/>
                  </a:lnTo>
                  <a:lnTo>
                    <a:pt x="142" y="557"/>
                  </a:lnTo>
                  <a:lnTo>
                    <a:pt x="151" y="566"/>
                  </a:lnTo>
                  <a:lnTo>
                    <a:pt x="155" y="569"/>
                  </a:lnTo>
                  <a:lnTo>
                    <a:pt x="159" y="570"/>
                  </a:lnTo>
                  <a:lnTo>
                    <a:pt x="159" y="570"/>
                  </a:lnTo>
                  <a:lnTo>
                    <a:pt x="167" y="571"/>
                  </a:lnTo>
                  <a:lnTo>
                    <a:pt x="176" y="570"/>
                  </a:lnTo>
                  <a:lnTo>
                    <a:pt x="184" y="567"/>
                  </a:lnTo>
                  <a:lnTo>
                    <a:pt x="191" y="563"/>
                  </a:lnTo>
                  <a:lnTo>
                    <a:pt x="204" y="558"/>
                  </a:lnTo>
                  <a:lnTo>
                    <a:pt x="207" y="557"/>
                  </a:lnTo>
                  <a:lnTo>
                    <a:pt x="208" y="557"/>
                  </a:lnTo>
                  <a:lnTo>
                    <a:pt x="208" y="558"/>
                  </a:lnTo>
                  <a:lnTo>
                    <a:pt x="208" y="558"/>
                  </a:lnTo>
                  <a:lnTo>
                    <a:pt x="204" y="593"/>
                  </a:lnTo>
                  <a:lnTo>
                    <a:pt x="202" y="623"/>
                  </a:lnTo>
                  <a:lnTo>
                    <a:pt x="202" y="623"/>
                  </a:lnTo>
                  <a:lnTo>
                    <a:pt x="150" y="741"/>
                  </a:lnTo>
                  <a:lnTo>
                    <a:pt x="150" y="741"/>
                  </a:lnTo>
                  <a:lnTo>
                    <a:pt x="134" y="781"/>
                  </a:lnTo>
                  <a:lnTo>
                    <a:pt x="114" y="844"/>
                  </a:lnTo>
                  <a:lnTo>
                    <a:pt x="96" y="905"/>
                  </a:lnTo>
                  <a:lnTo>
                    <a:pt x="89" y="928"/>
                  </a:lnTo>
                  <a:lnTo>
                    <a:pt x="85" y="942"/>
                  </a:lnTo>
                  <a:lnTo>
                    <a:pt x="85" y="942"/>
                  </a:lnTo>
                  <a:lnTo>
                    <a:pt x="85" y="950"/>
                  </a:lnTo>
                  <a:lnTo>
                    <a:pt x="85" y="957"/>
                  </a:lnTo>
                  <a:lnTo>
                    <a:pt x="87" y="960"/>
                  </a:lnTo>
                  <a:lnTo>
                    <a:pt x="87" y="963"/>
                  </a:lnTo>
                  <a:lnTo>
                    <a:pt x="89" y="966"/>
                  </a:lnTo>
                  <a:lnTo>
                    <a:pt x="91" y="966"/>
                  </a:lnTo>
                  <a:lnTo>
                    <a:pt x="91" y="966"/>
                  </a:lnTo>
                  <a:lnTo>
                    <a:pt x="81" y="1043"/>
                  </a:lnTo>
                  <a:lnTo>
                    <a:pt x="70" y="1144"/>
                  </a:lnTo>
                  <a:lnTo>
                    <a:pt x="70" y="1144"/>
                  </a:lnTo>
                  <a:lnTo>
                    <a:pt x="69" y="1171"/>
                  </a:lnTo>
                  <a:lnTo>
                    <a:pt x="67" y="1201"/>
                  </a:lnTo>
                  <a:lnTo>
                    <a:pt x="69" y="1228"/>
                  </a:lnTo>
                  <a:lnTo>
                    <a:pt x="70" y="1249"/>
                  </a:lnTo>
                  <a:lnTo>
                    <a:pt x="70" y="1249"/>
                  </a:lnTo>
                  <a:lnTo>
                    <a:pt x="84" y="1337"/>
                  </a:lnTo>
                  <a:lnTo>
                    <a:pt x="102" y="1440"/>
                  </a:lnTo>
                  <a:lnTo>
                    <a:pt x="102" y="1440"/>
                  </a:lnTo>
                  <a:lnTo>
                    <a:pt x="122" y="1551"/>
                  </a:lnTo>
                  <a:lnTo>
                    <a:pt x="137" y="1648"/>
                  </a:lnTo>
                  <a:lnTo>
                    <a:pt x="137" y="1648"/>
                  </a:lnTo>
                  <a:lnTo>
                    <a:pt x="140" y="1659"/>
                  </a:lnTo>
                  <a:lnTo>
                    <a:pt x="144" y="1670"/>
                  </a:lnTo>
                  <a:lnTo>
                    <a:pt x="154" y="1695"/>
                  </a:lnTo>
                  <a:lnTo>
                    <a:pt x="164" y="1717"/>
                  </a:lnTo>
                  <a:lnTo>
                    <a:pt x="171" y="1732"/>
                  </a:lnTo>
                  <a:lnTo>
                    <a:pt x="171" y="1732"/>
                  </a:lnTo>
                  <a:lnTo>
                    <a:pt x="172" y="1740"/>
                  </a:lnTo>
                  <a:lnTo>
                    <a:pt x="171" y="1745"/>
                  </a:lnTo>
                  <a:lnTo>
                    <a:pt x="169" y="1749"/>
                  </a:lnTo>
                  <a:lnTo>
                    <a:pt x="164" y="1760"/>
                  </a:lnTo>
                  <a:lnTo>
                    <a:pt x="154" y="1774"/>
                  </a:lnTo>
                  <a:lnTo>
                    <a:pt x="154" y="1774"/>
                  </a:lnTo>
                  <a:lnTo>
                    <a:pt x="146" y="1780"/>
                  </a:lnTo>
                  <a:lnTo>
                    <a:pt x="136" y="1787"/>
                  </a:lnTo>
                  <a:lnTo>
                    <a:pt x="124" y="1792"/>
                  </a:lnTo>
                  <a:lnTo>
                    <a:pt x="111" y="1797"/>
                  </a:lnTo>
                  <a:lnTo>
                    <a:pt x="98" y="1800"/>
                  </a:lnTo>
                  <a:lnTo>
                    <a:pt x="85" y="1802"/>
                  </a:lnTo>
                  <a:lnTo>
                    <a:pt x="74" y="1804"/>
                  </a:lnTo>
                  <a:lnTo>
                    <a:pt x="65" y="1805"/>
                  </a:lnTo>
                  <a:lnTo>
                    <a:pt x="65" y="1805"/>
                  </a:lnTo>
                  <a:lnTo>
                    <a:pt x="49" y="1805"/>
                  </a:lnTo>
                  <a:lnTo>
                    <a:pt x="35" y="1806"/>
                  </a:lnTo>
                  <a:lnTo>
                    <a:pt x="27" y="1807"/>
                  </a:lnTo>
                  <a:lnTo>
                    <a:pt x="21" y="1809"/>
                  </a:lnTo>
                  <a:lnTo>
                    <a:pt x="16" y="1813"/>
                  </a:lnTo>
                  <a:lnTo>
                    <a:pt x="9" y="1817"/>
                  </a:lnTo>
                  <a:lnTo>
                    <a:pt x="9" y="1817"/>
                  </a:lnTo>
                  <a:lnTo>
                    <a:pt x="5" y="1820"/>
                  </a:lnTo>
                  <a:lnTo>
                    <a:pt x="1" y="1826"/>
                  </a:lnTo>
                  <a:lnTo>
                    <a:pt x="0" y="1831"/>
                  </a:lnTo>
                  <a:lnTo>
                    <a:pt x="1" y="1836"/>
                  </a:lnTo>
                  <a:lnTo>
                    <a:pt x="3" y="1840"/>
                  </a:lnTo>
                  <a:lnTo>
                    <a:pt x="6" y="1844"/>
                  </a:lnTo>
                  <a:lnTo>
                    <a:pt x="12" y="1846"/>
                  </a:lnTo>
                  <a:lnTo>
                    <a:pt x="18" y="1849"/>
                  </a:lnTo>
                  <a:lnTo>
                    <a:pt x="18" y="1849"/>
                  </a:lnTo>
                  <a:lnTo>
                    <a:pt x="67" y="1854"/>
                  </a:lnTo>
                  <a:lnTo>
                    <a:pt x="100" y="1857"/>
                  </a:lnTo>
                  <a:lnTo>
                    <a:pt x="100" y="1857"/>
                  </a:lnTo>
                  <a:lnTo>
                    <a:pt x="114" y="1857"/>
                  </a:lnTo>
                  <a:lnTo>
                    <a:pt x="129" y="1857"/>
                  </a:lnTo>
                  <a:lnTo>
                    <a:pt x="163" y="1853"/>
                  </a:lnTo>
                  <a:lnTo>
                    <a:pt x="193" y="1849"/>
                  </a:lnTo>
                  <a:lnTo>
                    <a:pt x="209" y="1845"/>
                  </a:lnTo>
                  <a:lnTo>
                    <a:pt x="209" y="1845"/>
                  </a:lnTo>
                  <a:lnTo>
                    <a:pt x="246" y="1841"/>
                  </a:lnTo>
                  <a:lnTo>
                    <a:pt x="274" y="1840"/>
                  </a:lnTo>
                  <a:lnTo>
                    <a:pt x="274" y="1840"/>
                  </a:lnTo>
                  <a:lnTo>
                    <a:pt x="270" y="1841"/>
                  </a:lnTo>
                  <a:lnTo>
                    <a:pt x="268" y="1845"/>
                  </a:lnTo>
                  <a:lnTo>
                    <a:pt x="265" y="1850"/>
                  </a:lnTo>
                  <a:lnTo>
                    <a:pt x="262" y="1857"/>
                  </a:lnTo>
                  <a:lnTo>
                    <a:pt x="262" y="1862"/>
                  </a:lnTo>
                  <a:lnTo>
                    <a:pt x="262" y="1867"/>
                  </a:lnTo>
                  <a:lnTo>
                    <a:pt x="264" y="1871"/>
                  </a:lnTo>
                  <a:lnTo>
                    <a:pt x="266" y="1873"/>
                  </a:lnTo>
                  <a:lnTo>
                    <a:pt x="266" y="1873"/>
                  </a:lnTo>
                  <a:lnTo>
                    <a:pt x="318" y="1875"/>
                  </a:lnTo>
                  <a:lnTo>
                    <a:pt x="383" y="1876"/>
                  </a:lnTo>
                  <a:lnTo>
                    <a:pt x="383" y="1876"/>
                  </a:lnTo>
                  <a:lnTo>
                    <a:pt x="420" y="1875"/>
                  </a:lnTo>
                  <a:lnTo>
                    <a:pt x="475" y="1871"/>
                  </a:lnTo>
                  <a:lnTo>
                    <a:pt x="546" y="1864"/>
                  </a:lnTo>
                  <a:lnTo>
                    <a:pt x="546" y="1864"/>
                  </a:lnTo>
                  <a:lnTo>
                    <a:pt x="547" y="1841"/>
                  </a:lnTo>
                  <a:lnTo>
                    <a:pt x="547" y="1820"/>
                  </a:lnTo>
                  <a:lnTo>
                    <a:pt x="546" y="1802"/>
                  </a:lnTo>
                  <a:lnTo>
                    <a:pt x="543" y="1788"/>
                  </a:lnTo>
                  <a:lnTo>
                    <a:pt x="540" y="1776"/>
                  </a:lnTo>
                  <a:lnTo>
                    <a:pt x="538" y="1767"/>
                  </a:lnTo>
                  <a:lnTo>
                    <a:pt x="533" y="1756"/>
                  </a:lnTo>
                  <a:lnTo>
                    <a:pt x="533" y="1756"/>
                  </a:lnTo>
                  <a:lnTo>
                    <a:pt x="531" y="1751"/>
                  </a:lnTo>
                  <a:lnTo>
                    <a:pt x="531" y="1740"/>
                  </a:lnTo>
                  <a:lnTo>
                    <a:pt x="530" y="1714"/>
                  </a:lnTo>
                  <a:lnTo>
                    <a:pt x="530" y="1661"/>
                  </a:lnTo>
                  <a:lnTo>
                    <a:pt x="530" y="1661"/>
                  </a:lnTo>
                  <a:lnTo>
                    <a:pt x="524" y="1559"/>
                  </a:lnTo>
                  <a:lnTo>
                    <a:pt x="517" y="1475"/>
                  </a:lnTo>
                  <a:lnTo>
                    <a:pt x="517" y="1475"/>
                  </a:lnTo>
                  <a:lnTo>
                    <a:pt x="581" y="1473"/>
                  </a:lnTo>
                  <a:lnTo>
                    <a:pt x="710" y="1469"/>
                  </a:lnTo>
                  <a:lnTo>
                    <a:pt x="778" y="1465"/>
                  </a:lnTo>
                  <a:lnTo>
                    <a:pt x="838" y="1461"/>
                  </a:lnTo>
                  <a:lnTo>
                    <a:pt x="879" y="1457"/>
                  </a:lnTo>
                  <a:lnTo>
                    <a:pt x="892" y="1456"/>
                  </a:lnTo>
                  <a:lnTo>
                    <a:pt x="895" y="1454"/>
                  </a:lnTo>
                  <a:lnTo>
                    <a:pt x="896" y="1453"/>
                  </a:lnTo>
                  <a:lnTo>
                    <a:pt x="896" y="1453"/>
                  </a:lnTo>
                  <a:lnTo>
                    <a:pt x="897" y="1438"/>
                  </a:lnTo>
                  <a:lnTo>
                    <a:pt x="897" y="1403"/>
                  </a:lnTo>
                  <a:lnTo>
                    <a:pt x="896" y="1299"/>
                  </a:lnTo>
                  <a:lnTo>
                    <a:pt x="892" y="1144"/>
                  </a:lnTo>
                  <a:lnTo>
                    <a:pt x="892" y="1144"/>
                  </a:lnTo>
                  <a:close/>
                  <a:moveTo>
                    <a:pt x="387" y="1792"/>
                  </a:moveTo>
                  <a:lnTo>
                    <a:pt x="387" y="1792"/>
                  </a:lnTo>
                  <a:lnTo>
                    <a:pt x="369" y="1806"/>
                  </a:lnTo>
                  <a:lnTo>
                    <a:pt x="369" y="1806"/>
                  </a:lnTo>
                  <a:lnTo>
                    <a:pt x="369" y="1784"/>
                  </a:lnTo>
                  <a:lnTo>
                    <a:pt x="367" y="1767"/>
                  </a:lnTo>
                  <a:lnTo>
                    <a:pt x="366" y="1760"/>
                  </a:lnTo>
                  <a:lnTo>
                    <a:pt x="365" y="1754"/>
                  </a:lnTo>
                  <a:lnTo>
                    <a:pt x="365" y="1754"/>
                  </a:lnTo>
                  <a:lnTo>
                    <a:pt x="358" y="1742"/>
                  </a:lnTo>
                  <a:lnTo>
                    <a:pt x="352" y="1722"/>
                  </a:lnTo>
                  <a:lnTo>
                    <a:pt x="345" y="1701"/>
                  </a:lnTo>
                  <a:lnTo>
                    <a:pt x="343" y="1685"/>
                  </a:lnTo>
                  <a:lnTo>
                    <a:pt x="343" y="1685"/>
                  </a:lnTo>
                  <a:lnTo>
                    <a:pt x="336" y="1646"/>
                  </a:lnTo>
                  <a:lnTo>
                    <a:pt x="325" y="1572"/>
                  </a:lnTo>
                  <a:lnTo>
                    <a:pt x="312" y="1496"/>
                  </a:lnTo>
                  <a:lnTo>
                    <a:pt x="306" y="1453"/>
                  </a:lnTo>
                  <a:lnTo>
                    <a:pt x="306" y="1453"/>
                  </a:lnTo>
                  <a:lnTo>
                    <a:pt x="301" y="1430"/>
                  </a:lnTo>
                  <a:lnTo>
                    <a:pt x="295" y="1396"/>
                  </a:lnTo>
                  <a:lnTo>
                    <a:pt x="288" y="1363"/>
                  </a:lnTo>
                  <a:lnTo>
                    <a:pt x="286" y="1347"/>
                  </a:lnTo>
                  <a:lnTo>
                    <a:pt x="286" y="1335"/>
                  </a:lnTo>
                  <a:lnTo>
                    <a:pt x="286" y="1335"/>
                  </a:lnTo>
                  <a:lnTo>
                    <a:pt x="284" y="1316"/>
                  </a:lnTo>
                  <a:lnTo>
                    <a:pt x="282" y="1298"/>
                  </a:lnTo>
                  <a:lnTo>
                    <a:pt x="278" y="1284"/>
                  </a:lnTo>
                  <a:lnTo>
                    <a:pt x="274" y="1273"/>
                  </a:lnTo>
                  <a:lnTo>
                    <a:pt x="274" y="1273"/>
                  </a:lnTo>
                  <a:lnTo>
                    <a:pt x="268" y="1264"/>
                  </a:lnTo>
                  <a:lnTo>
                    <a:pt x="259" y="1250"/>
                  </a:lnTo>
                  <a:lnTo>
                    <a:pt x="246" y="1233"/>
                  </a:lnTo>
                  <a:lnTo>
                    <a:pt x="246" y="1233"/>
                  </a:lnTo>
                  <a:lnTo>
                    <a:pt x="262" y="1204"/>
                  </a:lnTo>
                  <a:lnTo>
                    <a:pt x="275" y="1180"/>
                  </a:lnTo>
                  <a:lnTo>
                    <a:pt x="279" y="1173"/>
                  </a:lnTo>
                  <a:lnTo>
                    <a:pt x="279" y="1167"/>
                  </a:lnTo>
                  <a:lnTo>
                    <a:pt x="279" y="1167"/>
                  </a:lnTo>
                  <a:lnTo>
                    <a:pt x="284" y="1178"/>
                  </a:lnTo>
                  <a:lnTo>
                    <a:pt x="294" y="1213"/>
                  </a:lnTo>
                  <a:lnTo>
                    <a:pt x="305" y="1255"/>
                  </a:lnTo>
                  <a:lnTo>
                    <a:pt x="313" y="1289"/>
                  </a:lnTo>
                  <a:lnTo>
                    <a:pt x="313" y="1289"/>
                  </a:lnTo>
                  <a:lnTo>
                    <a:pt x="332" y="1396"/>
                  </a:lnTo>
                  <a:lnTo>
                    <a:pt x="354" y="1517"/>
                  </a:lnTo>
                  <a:lnTo>
                    <a:pt x="354" y="1517"/>
                  </a:lnTo>
                  <a:lnTo>
                    <a:pt x="371" y="1606"/>
                  </a:lnTo>
                  <a:lnTo>
                    <a:pt x="379" y="1647"/>
                  </a:lnTo>
                  <a:lnTo>
                    <a:pt x="381" y="1664"/>
                  </a:lnTo>
                  <a:lnTo>
                    <a:pt x="381" y="1674"/>
                  </a:lnTo>
                  <a:lnTo>
                    <a:pt x="381" y="1674"/>
                  </a:lnTo>
                  <a:lnTo>
                    <a:pt x="383" y="1698"/>
                  </a:lnTo>
                  <a:lnTo>
                    <a:pt x="387" y="1725"/>
                  </a:lnTo>
                  <a:lnTo>
                    <a:pt x="392" y="1763"/>
                  </a:lnTo>
                  <a:lnTo>
                    <a:pt x="392" y="1763"/>
                  </a:lnTo>
                  <a:lnTo>
                    <a:pt x="392" y="1779"/>
                  </a:lnTo>
                  <a:lnTo>
                    <a:pt x="391" y="1785"/>
                  </a:lnTo>
                  <a:lnTo>
                    <a:pt x="388" y="1789"/>
                  </a:lnTo>
                  <a:lnTo>
                    <a:pt x="387" y="1792"/>
                  </a:lnTo>
                  <a:lnTo>
                    <a:pt x="387" y="1792"/>
                  </a:lnTo>
                  <a:close/>
                  <a:moveTo>
                    <a:pt x="690" y="1088"/>
                  </a:moveTo>
                  <a:lnTo>
                    <a:pt x="581" y="1088"/>
                  </a:lnTo>
                  <a:lnTo>
                    <a:pt x="581" y="1088"/>
                  </a:lnTo>
                  <a:lnTo>
                    <a:pt x="581" y="1069"/>
                  </a:lnTo>
                  <a:lnTo>
                    <a:pt x="583" y="1056"/>
                  </a:lnTo>
                  <a:lnTo>
                    <a:pt x="584" y="1051"/>
                  </a:lnTo>
                  <a:lnTo>
                    <a:pt x="587" y="1048"/>
                  </a:lnTo>
                  <a:lnTo>
                    <a:pt x="587" y="1048"/>
                  </a:lnTo>
                  <a:lnTo>
                    <a:pt x="594" y="1047"/>
                  </a:lnTo>
                  <a:lnTo>
                    <a:pt x="605" y="1046"/>
                  </a:lnTo>
                  <a:lnTo>
                    <a:pt x="621" y="1045"/>
                  </a:lnTo>
                  <a:lnTo>
                    <a:pt x="637" y="1045"/>
                  </a:lnTo>
                  <a:lnTo>
                    <a:pt x="656" y="1045"/>
                  </a:lnTo>
                  <a:lnTo>
                    <a:pt x="671" y="1046"/>
                  </a:lnTo>
                  <a:lnTo>
                    <a:pt x="684" y="1050"/>
                  </a:lnTo>
                  <a:lnTo>
                    <a:pt x="688" y="1052"/>
                  </a:lnTo>
                  <a:lnTo>
                    <a:pt x="690" y="1055"/>
                  </a:lnTo>
                  <a:lnTo>
                    <a:pt x="690" y="1055"/>
                  </a:lnTo>
                  <a:lnTo>
                    <a:pt x="693" y="1061"/>
                  </a:lnTo>
                  <a:lnTo>
                    <a:pt x="694" y="1066"/>
                  </a:lnTo>
                  <a:lnTo>
                    <a:pt x="694" y="1073"/>
                  </a:lnTo>
                  <a:lnTo>
                    <a:pt x="694" y="1078"/>
                  </a:lnTo>
                  <a:lnTo>
                    <a:pt x="692" y="1086"/>
                  </a:lnTo>
                  <a:lnTo>
                    <a:pt x="690" y="1088"/>
                  </a:lnTo>
                  <a:lnTo>
                    <a:pt x="690" y="10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69" name="Freeform 33"/>
            <p:cNvSpPr>
              <a:spLocks/>
            </p:cNvSpPr>
            <p:nvPr/>
          </p:nvSpPr>
          <p:spPr bwMode="auto">
            <a:xfrm>
              <a:off x="8988113" y="4184270"/>
              <a:ext cx="54944" cy="48344"/>
            </a:xfrm>
            <a:custGeom>
              <a:avLst/>
              <a:gdLst>
                <a:gd name="T0" fmla="*/ 5 w 116"/>
                <a:gd name="T1" fmla="*/ 20 h 129"/>
                <a:gd name="T2" fmla="*/ 5 w 116"/>
                <a:gd name="T3" fmla="*/ 20 h 129"/>
                <a:gd name="T4" fmla="*/ 0 w 116"/>
                <a:gd name="T5" fmla="*/ 76 h 129"/>
                <a:gd name="T6" fmla="*/ 0 w 116"/>
                <a:gd name="T7" fmla="*/ 76 h 129"/>
                <a:gd name="T8" fmla="*/ 0 w 116"/>
                <a:gd name="T9" fmla="*/ 85 h 129"/>
                <a:gd name="T10" fmla="*/ 3 w 116"/>
                <a:gd name="T11" fmla="*/ 96 h 129"/>
                <a:gd name="T12" fmla="*/ 5 w 116"/>
                <a:gd name="T13" fmla="*/ 111 h 129"/>
                <a:gd name="T14" fmla="*/ 5 w 116"/>
                <a:gd name="T15" fmla="*/ 111 h 129"/>
                <a:gd name="T16" fmla="*/ 8 w 116"/>
                <a:gd name="T17" fmla="*/ 117 h 129"/>
                <a:gd name="T18" fmla="*/ 13 w 116"/>
                <a:gd name="T19" fmla="*/ 122 h 129"/>
                <a:gd name="T20" fmla="*/ 18 w 116"/>
                <a:gd name="T21" fmla="*/ 127 h 129"/>
                <a:gd name="T22" fmla="*/ 25 w 116"/>
                <a:gd name="T23" fmla="*/ 129 h 129"/>
                <a:gd name="T24" fmla="*/ 25 w 116"/>
                <a:gd name="T25" fmla="*/ 129 h 129"/>
                <a:gd name="T26" fmla="*/ 30 w 116"/>
                <a:gd name="T27" fmla="*/ 129 h 129"/>
                <a:gd name="T28" fmla="*/ 35 w 116"/>
                <a:gd name="T29" fmla="*/ 128 h 129"/>
                <a:gd name="T30" fmla="*/ 40 w 116"/>
                <a:gd name="T31" fmla="*/ 126 h 129"/>
                <a:gd name="T32" fmla="*/ 45 w 116"/>
                <a:gd name="T33" fmla="*/ 124 h 129"/>
                <a:gd name="T34" fmla="*/ 45 w 116"/>
                <a:gd name="T35" fmla="*/ 124 h 129"/>
                <a:gd name="T36" fmla="*/ 52 w 116"/>
                <a:gd name="T37" fmla="*/ 124 h 129"/>
                <a:gd name="T38" fmla="*/ 58 w 116"/>
                <a:gd name="T39" fmla="*/ 126 h 129"/>
                <a:gd name="T40" fmla="*/ 58 w 116"/>
                <a:gd name="T41" fmla="*/ 126 h 129"/>
                <a:gd name="T42" fmla="*/ 62 w 116"/>
                <a:gd name="T43" fmla="*/ 126 h 129"/>
                <a:gd name="T44" fmla="*/ 66 w 116"/>
                <a:gd name="T45" fmla="*/ 123 h 129"/>
                <a:gd name="T46" fmla="*/ 74 w 116"/>
                <a:gd name="T47" fmla="*/ 119 h 129"/>
                <a:gd name="T48" fmla="*/ 74 w 116"/>
                <a:gd name="T49" fmla="*/ 119 h 129"/>
                <a:gd name="T50" fmla="*/ 76 w 116"/>
                <a:gd name="T51" fmla="*/ 119 h 129"/>
                <a:gd name="T52" fmla="*/ 80 w 116"/>
                <a:gd name="T53" fmla="*/ 120 h 129"/>
                <a:gd name="T54" fmla="*/ 83 w 116"/>
                <a:gd name="T55" fmla="*/ 122 h 129"/>
                <a:gd name="T56" fmla="*/ 87 w 116"/>
                <a:gd name="T57" fmla="*/ 123 h 129"/>
                <a:gd name="T58" fmla="*/ 87 w 116"/>
                <a:gd name="T59" fmla="*/ 123 h 129"/>
                <a:gd name="T60" fmla="*/ 98 w 116"/>
                <a:gd name="T61" fmla="*/ 120 h 129"/>
                <a:gd name="T62" fmla="*/ 107 w 116"/>
                <a:gd name="T63" fmla="*/ 119 h 129"/>
                <a:gd name="T64" fmla="*/ 107 w 116"/>
                <a:gd name="T65" fmla="*/ 119 h 129"/>
                <a:gd name="T66" fmla="*/ 111 w 116"/>
                <a:gd name="T67" fmla="*/ 117 h 129"/>
                <a:gd name="T68" fmla="*/ 114 w 116"/>
                <a:gd name="T69" fmla="*/ 111 h 129"/>
                <a:gd name="T70" fmla="*/ 115 w 116"/>
                <a:gd name="T71" fmla="*/ 106 h 129"/>
                <a:gd name="T72" fmla="*/ 116 w 116"/>
                <a:gd name="T73" fmla="*/ 101 h 129"/>
                <a:gd name="T74" fmla="*/ 116 w 116"/>
                <a:gd name="T75" fmla="*/ 101 h 129"/>
                <a:gd name="T76" fmla="*/ 115 w 116"/>
                <a:gd name="T77" fmla="*/ 84 h 129"/>
                <a:gd name="T78" fmla="*/ 112 w 116"/>
                <a:gd name="T79" fmla="*/ 74 h 129"/>
                <a:gd name="T80" fmla="*/ 110 w 116"/>
                <a:gd name="T81" fmla="*/ 65 h 129"/>
                <a:gd name="T82" fmla="*/ 110 w 116"/>
                <a:gd name="T83" fmla="*/ 65 h 129"/>
                <a:gd name="T84" fmla="*/ 106 w 116"/>
                <a:gd name="T85" fmla="*/ 57 h 129"/>
                <a:gd name="T86" fmla="*/ 102 w 116"/>
                <a:gd name="T87" fmla="*/ 51 h 129"/>
                <a:gd name="T88" fmla="*/ 94 w 116"/>
                <a:gd name="T89" fmla="*/ 40 h 129"/>
                <a:gd name="T90" fmla="*/ 94 w 116"/>
                <a:gd name="T91" fmla="*/ 40 h 129"/>
                <a:gd name="T92" fmla="*/ 91 w 116"/>
                <a:gd name="T93" fmla="*/ 31 h 129"/>
                <a:gd name="T94" fmla="*/ 85 w 116"/>
                <a:gd name="T95" fmla="*/ 18 h 129"/>
                <a:gd name="T96" fmla="*/ 80 w 116"/>
                <a:gd name="T97" fmla="*/ 0 h 129"/>
                <a:gd name="T98" fmla="*/ 5 w 116"/>
                <a:gd name="T99" fmla="*/ 2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6" h="129">
                  <a:moveTo>
                    <a:pt x="5" y="20"/>
                  </a:moveTo>
                  <a:lnTo>
                    <a:pt x="5" y="20"/>
                  </a:lnTo>
                  <a:lnTo>
                    <a:pt x="0" y="76"/>
                  </a:lnTo>
                  <a:lnTo>
                    <a:pt x="0" y="76"/>
                  </a:lnTo>
                  <a:lnTo>
                    <a:pt x="0" y="85"/>
                  </a:lnTo>
                  <a:lnTo>
                    <a:pt x="3" y="96"/>
                  </a:lnTo>
                  <a:lnTo>
                    <a:pt x="5" y="111"/>
                  </a:lnTo>
                  <a:lnTo>
                    <a:pt x="5" y="111"/>
                  </a:lnTo>
                  <a:lnTo>
                    <a:pt x="8" y="117"/>
                  </a:lnTo>
                  <a:lnTo>
                    <a:pt x="13" y="122"/>
                  </a:lnTo>
                  <a:lnTo>
                    <a:pt x="18" y="127"/>
                  </a:lnTo>
                  <a:lnTo>
                    <a:pt x="25" y="129"/>
                  </a:lnTo>
                  <a:lnTo>
                    <a:pt x="25" y="129"/>
                  </a:lnTo>
                  <a:lnTo>
                    <a:pt x="30" y="129"/>
                  </a:lnTo>
                  <a:lnTo>
                    <a:pt x="35" y="128"/>
                  </a:lnTo>
                  <a:lnTo>
                    <a:pt x="40" y="126"/>
                  </a:lnTo>
                  <a:lnTo>
                    <a:pt x="45" y="124"/>
                  </a:lnTo>
                  <a:lnTo>
                    <a:pt x="45" y="124"/>
                  </a:lnTo>
                  <a:lnTo>
                    <a:pt x="52" y="124"/>
                  </a:lnTo>
                  <a:lnTo>
                    <a:pt x="58" y="126"/>
                  </a:lnTo>
                  <a:lnTo>
                    <a:pt x="58" y="126"/>
                  </a:lnTo>
                  <a:lnTo>
                    <a:pt x="62" y="126"/>
                  </a:lnTo>
                  <a:lnTo>
                    <a:pt x="66" y="123"/>
                  </a:lnTo>
                  <a:lnTo>
                    <a:pt x="74" y="119"/>
                  </a:lnTo>
                  <a:lnTo>
                    <a:pt x="74" y="119"/>
                  </a:lnTo>
                  <a:lnTo>
                    <a:pt x="76" y="119"/>
                  </a:lnTo>
                  <a:lnTo>
                    <a:pt x="80" y="120"/>
                  </a:lnTo>
                  <a:lnTo>
                    <a:pt x="83" y="122"/>
                  </a:lnTo>
                  <a:lnTo>
                    <a:pt x="87" y="123"/>
                  </a:lnTo>
                  <a:lnTo>
                    <a:pt x="87" y="123"/>
                  </a:lnTo>
                  <a:lnTo>
                    <a:pt x="98" y="120"/>
                  </a:lnTo>
                  <a:lnTo>
                    <a:pt x="107" y="119"/>
                  </a:lnTo>
                  <a:lnTo>
                    <a:pt x="107" y="119"/>
                  </a:lnTo>
                  <a:lnTo>
                    <a:pt x="111" y="117"/>
                  </a:lnTo>
                  <a:lnTo>
                    <a:pt x="114" y="111"/>
                  </a:lnTo>
                  <a:lnTo>
                    <a:pt x="115" y="106"/>
                  </a:lnTo>
                  <a:lnTo>
                    <a:pt x="116" y="101"/>
                  </a:lnTo>
                  <a:lnTo>
                    <a:pt x="116" y="101"/>
                  </a:lnTo>
                  <a:lnTo>
                    <a:pt x="115" y="84"/>
                  </a:lnTo>
                  <a:lnTo>
                    <a:pt x="112" y="74"/>
                  </a:lnTo>
                  <a:lnTo>
                    <a:pt x="110" y="65"/>
                  </a:lnTo>
                  <a:lnTo>
                    <a:pt x="110" y="65"/>
                  </a:lnTo>
                  <a:lnTo>
                    <a:pt x="106" y="57"/>
                  </a:lnTo>
                  <a:lnTo>
                    <a:pt x="102" y="51"/>
                  </a:lnTo>
                  <a:lnTo>
                    <a:pt x="94" y="40"/>
                  </a:lnTo>
                  <a:lnTo>
                    <a:pt x="94" y="40"/>
                  </a:lnTo>
                  <a:lnTo>
                    <a:pt x="91" y="31"/>
                  </a:lnTo>
                  <a:lnTo>
                    <a:pt x="85" y="18"/>
                  </a:lnTo>
                  <a:lnTo>
                    <a:pt x="80" y="0"/>
                  </a:lnTo>
                  <a:lnTo>
                    <a:pt x="5" y="20"/>
                  </a:lnTo>
                  <a:close/>
                </a:path>
              </a:pathLst>
            </a:custGeom>
            <a:solidFill>
              <a:srgbClr val="FFC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sp>
          <p:nvSpPr>
            <p:cNvPr id="70" name="Freeform 34"/>
            <p:cNvSpPr>
              <a:spLocks/>
            </p:cNvSpPr>
            <p:nvPr/>
          </p:nvSpPr>
          <p:spPr bwMode="auto">
            <a:xfrm>
              <a:off x="8981957" y="4153915"/>
              <a:ext cx="45471" cy="38600"/>
            </a:xfrm>
            <a:custGeom>
              <a:avLst/>
              <a:gdLst>
                <a:gd name="T0" fmla="*/ 1 w 96"/>
                <a:gd name="T1" fmla="*/ 10 h 103"/>
                <a:gd name="T2" fmla="*/ 1 w 96"/>
                <a:gd name="T3" fmla="*/ 10 h 103"/>
                <a:gd name="T4" fmla="*/ 9 w 96"/>
                <a:gd name="T5" fmla="*/ 9 h 103"/>
                <a:gd name="T6" fmla="*/ 27 w 96"/>
                <a:gd name="T7" fmla="*/ 5 h 103"/>
                <a:gd name="T8" fmla="*/ 54 w 96"/>
                <a:gd name="T9" fmla="*/ 1 h 103"/>
                <a:gd name="T10" fmla="*/ 70 w 96"/>
                <a:gd name="T11" fmla="*/ 0 h 103"/>
                <a:gd name="T12" fmla="*/ 85 w 96"/>
                <a:gd name="T13" fmla="*/ 0 h 103"/>
                <a:gd name="T14" fmla="*/ 85 w 96"/>
                <a:gd name="T15" fmla="*/ 0 h 103"/>
                <a:gd name="T16" fmla="*/ 91 w 96"/>
                <a:gd name="T17" fmla="*/ 37 h 103"/>
                <a:gd name="T18" fmla="*/ 94 w 96"/>
                <a:gd name="T19" fmla="*/ 66 h 103"/>
                <a:gd name="T20" fmla="*/ 96 w 96"/>
                <a:gd name="T21" fmla="*/ 82 h 103"/>
                <a:gd name="T22" fmla="*/ 96 w 96"/>
                <a:gd name="T23" fmla="*/ 82 h 103"/>
                <a:gd name="T24" fmla="*/ 88 w 96"/>
                <a:gd name="T25" fmla="*/ 86 h 103"/>
                <a:gd name="T26" fmla="*/ 67 w 96"/>
                <a:gd name="T27" fmla="*/ 93 h 103"/>
                <a:gd name="T28" fmla="*/ 54 w 96"/>
                <a:gd name="T29" fmla="*/ 97 h 103"/>
                <a:gd name="T30" fmla="*/ 40 w 96"/>
                <a:gd name="T31" fmla="*/ 101 h 103"/>
                <a:gd name="T32" fmla="*/ 25 w 96"/>
                <a:gd name="T33" fmla="*/ 102 h 103"/>
                <a:gd name="T34" fmla="*/ 9 w 96"/>
                <a:gd name="T35" fmla="*/ 103 h 103"/>
                <a:gd name="T36" fmla="*/ 9 w 96"/>
                <a:gd name="T37" fmla="*/ 103 h 103"/>
                <a:gd name="T38" fmla="*/ 8 w 96"/>
                <a:gd name="T39" fmla="*/ 94 h 103"/>
                <a:gd name="T40" fmla="*/ 4 w 96"/>
                <a:gd name="T41" fmla="*/ 69 h 103"/>
                <a:gd name="T42" fmla="*/ 1 w 96"/>
                <a:gd name="T43" fmla="*/ 40 h 103"/>
                <a:gd name="T44" fmla="*/ 0 w 96"/>
                <a:gd name="T45" fmla="*/ 24 h 103"/>
                <a:gd name="T46" fmla="*/ 1 w 96"/>
                <a:gd name="T47" fmla="*/ 10 h 103"/>
                <a:gd name="T48" fmla="*/ 1 w 96"/>
                <a:gd name="T49"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03">
                  <a:moveTo>
                    <a:pt x="1" y="10"/>
                  </a:moveTo>
                  <a:lnTo>
                    <a:pt x="1" y="10"/>
                  </a:lnTo>
                  <a:lnTo>
                    <a:pt x="9" y="9"/>
                  </a:lnTo>
                  <a:lnTo>
                    <a:pt x="27" y="5"/>
                  </a:lnTo>
                  <a:lnTo>
                    <a:pt x="54" y="1"/>
                  </a:lnTo>
                  <a:lnTo>
                    <a:pt x="70" y="0"/>
                  </a:lnTo>
                  <a:lnTo>
                    <a:pt x="85" y="0"/>
                  </a:lnTo>
                  <a:lnTo>
                    <a:pt x="85" y="0"/>
                  </a:lnTo>
                  <a:lnTo>
                    <a:pt x="91" y="37"/>
                  </a:lnTo>
                  <a:lnTo>
                    <a:pt x="94" y="66"/>
                  </a:lnTo>
                  <a:lnTo>
                    <a:pt x="96" y="82"/>
                  </a:lnTo>
                  <a:lnTo>
                    <a:pt x="96" y="82"/>
                  </a:lnTo>
                  <a:lnTo>
                    <a:pt x="88" y="86"/>
                  </a:lnTo>
                  <a:lnTo>
                    <a:pt x="67" y="93"/>
                  </a:lnTo>
                  <a:lnTo>
                    <a:pt x="54" y="97"/>
                  </a:lnTo>
                  <a:lnTo>
                    <a:pt x="40" y="101"/>
                  </a:lnTo>
                  <a:lnTo>
                    <a:pt x="25" y="102"/>
                  </a:lnTo>
                  <a:lnTo>
                    <a:pt x="9" y="103"/>
                  </a:lnTo>
                  <a:lnTo>
                    <a:pt x="9" y="103"/>
                  </a:lnTo>
                  <a:lnTo>
                    <a:pt x="8" y="94"/>
                  </a:lnTo>
                  <a:lnTo>
                    <a:pt x="4" y="69"/>
                  </a:lnTo>
                  <a:lnTo>
                    <a:pt x="1" y="40"/>
                  </a:lnTo>
                  <a:lnTo>
                    <a:pt x="0" y="24"/>
                  </a:lnTo>
                  <a:lnTo>
                    <a:pt x="1" y="10"/>
                  </a:lnTo>
                  <a:lnTo>
                    <a:pt x="1" y="10"/>
                  </a:lnTo>
                  <a:close/>
                </a:path>
              </a:pathLst>
            </a:custGeom>
            <a:solidFill>
              <a:srgbClr val="8DC2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prstClr val="black"/>
                </a:solidFill>
              </a:endParaRPr>
            </a:p>
          </p:txBody>
        </p:sp>
      </p:gr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870" y="5800869"/>
            <a:ext cx="994216" cy="414434"/>
          </a:xfrm>
          <a:prstGeom prst="rect">
            <a:avLst/>
          </a:prstGeom>
        </p:spPr>
      </p:pic>
      <p:sp>
        <p:nvSpPr>
          <p:cNvPr id="78" name="TextBox 77"/>
          <p:cNvSpPr txBox="1"/>
          <p:nvPr/>
        </p:nvSpPr>
        <p:spPr>
          <a:xfrm>
            <a:off x="2875177" y="3495969"/>
            <a:ext cx="1876724" cy="1741502"/>
          </a:xfrm>
          <a:prstGeom prst="rect">
            <a:avLst/>
          </a:prstGeom>
          <a:noFill/>
        </p:spPr>
        <p:txBody>
          <a:bodyPr wrap="square" lIns="0" tIns="0" rIns="0" bIns="0" rtlCol="0">
            <a:spAutoFit/>
          </a:bodyPr>
          <a:lstStyle/>
          <a:p>
            <a:pPr defTabSz="932563">
              <a:spcBef>
                <a:spcPts val="700"/>
              </a:spcBef>
            </a:pPr>
            <a:r>
              <a:rPr lang="en-US" sz="1400" dirty="0" smtClean="0">
                <a:solidFill>
                  <a:srgbClr val="FFFFFF"/>
                </a:solidFill>
              </a:rPr>
              <a:t># Services: 3</a:t>
            </a:r>
          </a:p>
          <a:p>
            <a:pPr defTabSz="932563">
              <a:spcBef>
                <a:spcPts val="700"/>
              </a:spcBef>
            </a:pPr>
            <a:r>
              <a:rPr lang="en-US" sz="1400" dirty="0" smtClean="0">
                <a:solidFill>
                  <a:srgbClr val="FFFFFF"/>
                </a:solidFill>
              </a:rPr>
              <a:t>Normalized Usage: 59</a:t>
            </a:r>
          </a:p>
          <a:p>
            <a:pPr defTabSz="932563">
              <a:spcBef>
                <a:spcPts val="700"/>
              </a:spcBef>
            </a:pPr>
            <a:r>
              <a:rPr lang="en-US" sz="1400" dirty="0" smtClean="0">
                <a:solidFill>
                  <a:srgbClr val="FFFFFF"/>
                </a:solidFill>
              </a:rPr>
              <a:t>Utilized Revenue: $18</a:t>
            </a:r>
          </a:p>
          <a:p>
            <a:pPr defTabSz="932563">
              <a:spcBef>
                <a:spcPts val="700"/>
              </a:spcBef>
            </a:pPr>
            <a:r>
              <a:rPr lang="en-US" sz="1400" dirty="0">
                <a:solidFill>
                  <a:srgbClr val="FFFFFF"/>
                </a:solidFill>
              </a:rPr>
              <a:t>% Billable </a:t>
            </a:r>
            <a:r>
              <a:rPr lang="en-US" sz="1400" dirty="0" smtClean="0">
                <a:solidFill>
                  <a:srgbClr val="FFFFFF"/>
                </a:solidFill>
              </a:rPr>
              <a:t>Users: 100%</a:t>
            </a:r>
          </a:p>
          <a:p>
            <a:pPr lvl="0" defTabSz="932563">
              <a:spcBef>
                <a:spcPts val="700"/>
              </a:spcBef>
            </a:pPr>
            <a:r>
              <a:rPr lang="en-US" sz="1400" dirty="0" smtClean="0">
                <a:solidFill>
                  <a:srgbClr val="FFFFFF"/>
                </a:solidFill>
              </a:rPr>
              <a:t>75% </a:t>
            </a:r>
            <a:r>
              <a:rPr lang="en-US" sz="1400" dirty="0">
                <a:solidFill>
                  <a:srgbClr val="FFFFFF"/>
                </a:solidFill>
              </a:rPr>
              <a:t>PAYG Customers</a:t>
            </a:r>
          </a:p>
          <a:p>
            <a:pPr lvl="0" defTabSz="932563">
              <a:spcBef>
                <a:spcPts val="700"/>
              </a:spcBef>
            </a:pPr>
            <a:r>
              <a:rPr lang="en-US" sz="1400" dirty="0" smtClean="0">
                <a:solidFill>
                  <a:srgbClr val="FFFFFF"/>
                </a:solidFill>
              </a:rPr>
              <a:t>35% </a:t>
            </a:r>
            <a:r>
              <a:rPr lang="en-US" sz="1400" dirty="0" err="1">
                <a:solidFill>
                  <a:srgbClr val="FFFFFF"/>
                </a:solidFill>
              </a:rPr>
              <a:t>IaaS</a:t>
            </a:r>
            <a:r>
              <a:rPr lang="en-US" sz="1400" dirty="0">
                <a:solidFill>
                  <a:srgbClr val="FFFFFF"/>
                </a:solidFill>
              </a:rPr>
              <a:t> </a:t>
            </a:r>
            <a:r>
              <a:rPr lang="en-US" sz="1400" dirty="0" smtClean="0">
                <a:solidFill>
                  <a:srgbClr val="FFFFFF"/>
                </a:solidFill>
              </a:rPr>
              <a:t>Users</a:t>
            </a:r>
            <a:endParaRPr lang="en-US" sz="1400" dirty="0">
              <a:solidFill>
                <a:srgbClr val="FFFFFF"/>
              </a:solidFill>
            </a:endParaRPr>
          </a:p>
        </p:txBody>
      </p:sp>
      <p:sp>
        <p:nvSpPr>
          <p:cNvPr id="79" name="TextBox 78"/>
          <p:cNvSpPr txBox="1"/>
          <p:nvPr/>
        </p:nvSpPr>
        <p:spPr>
          <a:xfrm>
            <a:off x="5285876" y="3495969"/>
            <a:ext cx="1876724" cy="1741502"/>
          </a:xfrm>
          <a:prstGeom prst="rect">
            <a:avLst/>
          </a:prstGeom>
          <a:noFill/>
        </p:spPr>
        <p:txBody>
          <a:bodyPr wrap="square" lIns="0" tIns="0" rIns="0" bIns="0" rtlCol="0">
            <a:spAutoFit/>
          </a:bodyPr>
          <a:lstStyle/>
          <a:p>
            <a:pPr defTabSz="932563">
              <a:spcBef>
                <a:spcPts val="700"/>
              </a:spcBef>
            </a:pPr>
            <a:r>
              <a:rPr lang="en-US" sz="1400" dirty="0" smtClean="0">
                <a:solidFill>
                  <a:srgbClr val="FFFFFF"/>
                </a:solidFill>
              </a:rPr>
              <a:t># Services: 4</a:t>
            </a:r>
          </a:p>
          <a:p>
            <a:pPr defTabSz="932563">
              <a:spcBef>
                <a:spcPts val="700"/>
              </a:spcBef>
            </a:pPr>
            <a:r>
              <a:rPr lang="en-US" sz="1400" dirty="0" smtClean="0">
                <a:solidFill>
                  <a:srgbClr val="FFFFFF"/>
                </a:solidFill>
              </a:rPr>
              <a:t>Normalized Usage: 72</a:t>
            </a:r>
          </a:p>
          <a:p>
            <a:pPr defTabSz="932563">
              <a:spcBef>
                <a:spcPts val="700"/>
              </a:spcBef>
            </a:pPr>
            <a:r>
              <a:rPr lang="en-US" sz="1400" dirty="0" smtClean="0">
                <a:solidFill>
                  <a:srgbClr val="FFFFFF"/>
                </a:solidFill>
              </a:rPr>
              <a:t>Utilized Revenue: 0</a:t>
            </a:r>
          </a:p>
          <a:p>
            <a:pPr defTabSz="932563">
              <a:spcBef>
                <a:spcPts val="700"/>
              </a:spcBef>
            </a:pPr>
            <a:r>
              <a:rPr lang="en-US" sz="1400" dirty="0">
                <a:solidFill>
                  <a:srgbClr val="FFFFFF"/>
                </a:solidFill>
              </a:rPr>
              <a:t>% Billable </a:t>
            </a:r>
            <a:r>
              <a:rPr lang="en-US" sz="1400" dirty="0" smtClean="0">
                <a:solidFill>
                  <a:srgbClr val="FFFFFF"/>
                </a:solidFill>
              </a:rPr>
              <a:t>Users: 4%</a:t>
            </a:r>
          </a:p>
          <a:p>
            <a:pPr lvl="0" defTabSz="932563">
              <a:spcBef>
                <a:spcPts val="700"/>
              </a:spcBef>
            </a:pPr>
            <a:r>
              <a:rPr lang="en-US" sz="1400" dirty="0" smtClean="0">
                <a:solidFill>
                  <a:srgbClr val="FFFFFF"/>
                </a:solidFill>
              </a:rPr>
              <a:t>90% BP Customers</a:t>
            </a:r>
            <a:endParaRPr lang="en-US" sz="1400" dirty="0">
              <a:solidFill>
                <a:srgbClr val="FFFFFF"/>
              </a:solidFill>
            </a:endParaRPr>
          </a:p>
          <a:p>
            <a:pPr lvl="0" defTabSz="932563">
              <a:spcBef>
                <a:spcPts val="700"/>
              </a:spcBef>
            </a:pPr>
            <a:r>
              <a:rPr lang="en-US" sz="1400" dirty="0" smtClean="0">
                <a:solidFill>
                  <a:srgbClr val="FFFFFF"/>
                </a:solidFill>
              </a:rPr>
              <a:t>62% </a:t>
            </a:r>
            <a:r>
              <a:rPr lang="en-US" sz="1400" dirty="0" err="1">
                <a:solidFill>
                  <a:srgbClr val="FFFFFF"/>
                </a:solidFill>
              </a:rPr>
              <a:t>IaaS</a:t>
            </a:r>
            <a:r>
              <a:rPr lang="en-US" sz="1400" dirty="0">
                <a:solidFill>
                  <a:srgbClr val="FFFFFF"/>
                </a:solidFill>
              </a:rPr>
              <a:t> </a:t>
            </a:r>
            <a:r>
              <a:rPr lang="en-US" sz="1400" dirty="0" smtClean="0">
                <a:solidFill>
                  <a:srgbClr val="FFFFFF"/>
                </a:solidFill>
              </a:rPr>
              <a:t>Users</a:t>
            </a:r>
            <a:endParaRPr lang="en-US" sz="1400" dirty="0">
              <a:solidFill>
                <a:srgbClr val="FFFFFF"/>
              </a:solidFill>
            </a:endParaRPr>
          </a:p>
        </p:txBody>
      </p:sp>
      <p:sp>
        <p:nvSpPr>
          <p:cNvPr id="80" name="TextBox 79"/>
          <p:cNvSpPr txBox="1"/>
          <p:nvPr/>
        </p:nvSpPr>
        <p:spPr>
          <a:xfrm>
            <a:off x="7696578" y="3495969"/>
            <a:ext cx="1876724" cy="1741502"/>
          </a:xfrm>
          <a:prstGeom prst="rect">
            <a:avLst/>
          </a:prstGeom>
          <a:noFill/>
        </p:spPr>
        <p:txBody>
          <a:bodyPr wrap="square" lIns="0" tIns="0" rIns="0" bIns="0" rtlCol="0">
            <a:spAutoFit/>
          </a:bodyPr>
          <a:lstStyle/>
          <a:p>
            <a:pPr defTabSz="932563">
              <a:spcBef>
                <a:spcPts val="700"/>
              </a:spcBef>
            </a:pPr>
            <a:r>
              <a:rPr lang="en-US" sz="1400" dirty="0" smtClean="0">
                <a:solidFill>
                  <a:srgbClr val="FFFFFF"/>
                </a:solidFill>
              </a:rPr>
              <a:t># Services: 3</a:t>
            </a:r>
          </a:p>
          <a:p>
            <a:pPr defTabSz="932563">
              <a:spcBef>
                <a:spcPts val="700"/>
              </a:spcBef>
            </a:pPr>
            <a:r>
              <a:rPr lang="en-US" sz="1400" dirty="0" smtClean="0">
                <a:solidFill>
                  <a:srgbClr val="FFFFFF"/>
                </a:solidFill>
              </a:rPr>
              <a:t>Normalized Usage: 23</a:t>
            </a:r>
          </a:p>
          <a:p>
            <a:pPr defTabSz="932563">
              <a:spcBef>
                <a:spcPts val="700"/>
              </a:spcBef>
            </a:pPr>
            <a:r>
              <a:rPr lang="en-US" sz="1400" dirty="0" smtClean="0">
                <a:solidFill>
                  <a:srgbClr val="FFFFFF"/>
                </a:solidFill>
              </a:rPr>
              <a:t>Utilized Revenue: 0</a:t>
            </a:r>
          </a:p>
          <a:p>
            <a:pPr defTabSz="932563">
              <a:spcBef>
                <a:spcPts val="700"/>
              </a:spcBef>
            </a:pPr>
            <a:r>
              <a:rPr lang="en-US" sz="1400" dirty="0">
                <a:solidFill>
                  <a:srgbClr val="FFFFFF"/>
                </a:solidFill>
              </a:rPr>
              <a:t>% Billable </a:t>
            </a:r>
            <a:r>
              <a:rPr lang="en-US" sz="1400" dirty="0" smtClean="0">
                <a:solidFill>
                  <a:srgbClr val="FFFFFF"/>
                </a:solidFill>
              </a:rPr>
              <a:t>Users: 29%</a:t>
            </a:r>
          </a:p>
          <a:p>
            <a:pPr lvl="0" defTabSz="932563">
              <a:spcBef>
                <a:spcPts val="700"/>
              </a:spcBef>
            </a:pPr>
            <a:r>
              <a:rPr lang="en-US" sz="1400" dirty="0" smtClean="0">
                <a:solidFill>
                  <a:srgbClr val="FFFFFF"/>
                </a:solidFill>
              </a:rPr>
              <a:t>60% BP Customers</a:t>
            </a:r>
            <a:endParaRPr lang="en-US" sz="1400" dirty="0">
              <a:solidFill>
                <a:srgbClr val="FFFFFF"/>
              </a:solidFill>
            </a:endParaRPr>
          </a:p>
          <a:p>
            <a:pPr lvl="0" defTabSz="932563">
              <a:spcBef>
                <a:spcPts val="700"/>
              </a:spcBef>
            </a:pPr>
            <a:r>
              <a:rPr lang="en-US" sz="1400" dirty="0" smtClean="0">
                <a:solidFill>
                  <a:srgbClr val="FFFFFF"/>
                </a:solidFill>
              </a:rPr>
              <a:t>36% SQL DB Users</a:t>
            </a:r>
            <a:endParaRPr lang="en-US" sz="1400" dirty="0">
              <a:solidFill>
                <a:srgbClr val="FFFFFF"/>
              </a:solidFill>
            </a:endParaRPr>
          </a:p>
        </p:txBody>
      </p:sp>
      <p:sp>
        <p:nvSpPr>
          <p:cNvPr id="81" name="TextBox 80"/>
          <p:cNvSpPr txBox="1"/>
          <p:nvPr/>
        </p:nvSpPr>
        <p:spPr>
          <a:xfrm>
            <a:off x="10144574" y="3495969"/>
            <a:ext cx="1876724" cy="1741502"/>
          </a:xfrm>
          <a:prstGeom prst="rect">
            <a:avLst/>
          </a:prstGeom>
          <a:noFill/>
        </p:spPr>
        <p:txBody>
          <a:bodyPr wrap="square" lIns="0" tIns="0" rIns="0" bIns="0" rtlCol="0">
            <a:spAutoFit/>
          </a:bodyPr>
          <a:lstStyle/>
          <a:p>
            <a:pPr defTabSz="932563">
              <a:spcBef>
                <a:spcPts val="700"/>
              </a:spcBef>
            </a:pPr>
            <a:r>
              <a:rPr lang="en-US" sz="1400" dirty="0" smtClean="0">
                <a:solidFill>
                  <a:srgbClr val="FFFFFF"/>
                </a:solidFill>
              </a:rPr>
              <a:t># Services: 1</a:t>
            </a:r>
          </a:p>
          <a:p>
            <a:pPr defTabSz="932563">
              <a:spcBef>
                <a:spcPts val="700"/>
              </a:spcBef>
            </a:pPr>
            <a:r>
              <a:rPr lang="en-US" sz="1400" dirty="0" smtClean="0">
                <a:solidFill>
                  <a:srgbClr val="FFFFFF"/>
                </a:solidFill>
              </a:rPr>
              <a:t>Normalized Usage: 5</a:t>
            </a:r>
          </a:p>
          <a:p>
            <a:pPr defTabSz="932563">
              <a:spcBef>
                <a:spcPts val="700"/>
              </a:spcBef>
            </a:pPr>
            <a:r>
              <a:rPr lang="en-US" sz="1400" dirty="0" smtClean="0">
                <a:solidFill>
                  <a:srgbClr val="FFFFFF"/>
                </a:solidFill>
              </a:rPr>
              <a:t>Utilized Revenue: 0</a:t>
            </a:r>
          </a:p>
          <a:p>
            <a:pPr defTabSz="932563">
              <a:spcBef>
                <a:spcPts val="700"/>
              </a:spcBef>
            </a:pPr>
            <a:r>
              <a:rPr lang="en-US" sz="1400" dirty="0">
                <a:solidFill>
                  <a:srgbClr val="FFFFFF"/>
                </a:solidFill>
              </a:rPr>
              <a:t>% Billable </a:t>
            </a:r>
            <a:r>
              <a:rPr lang="en-US" sz="1400" dirty="0" smtClean="0">
                <a:solidFill>
                  <a:srgbClr val="FFFFFF"/>
                </a:solidFill>
              </a:rPr>
              <a:t>Users: 1%</a:t>
            </a:r>
          </a:p>
          <a:p>
            <a:pPr lvl="0" defTabSz="932563">
              <a:spcBef>
                <a:spcPts val="700"/>
              </a:spcBef>
            </a:pPr>
            <a:r>
              <a:rPr lang="en-US" sz="1400" dirty="0" smtClean="0">
                <a:solidFill>
                  <a:srgbClr val="FFFFFF"/>
                </a:solidFill>
              </a:rPr>
              <a:t>94% BP Customers</a:t>
            </a:r>
            <a:endParaRPr lang="en-US" sz="1400" dirty="0">
              <a:solidFill>
                <a:srgbClr val="FFFFFF"/>
              </a:solidFill>
            </a:endParaRPr>
          </a:p>
          <a:p>
            <a:pPr lvl="0" defTabSz="932563">
              <a:spcBef>
                <a:spcPts val="700"/>
              </a:spcBef>
            </a:pPr>
            <a:r>
              <a:rPr lang="en-US" sz="1400" dirty="0" smtClean="0">
                <a:solidFill>
                  <a:srgbClr val="FFFFFF"/>
                </a:solidFill>
              </a:rPr>
              <a:t>52% Storage Users</a:t>
            </a:r>
            <a:endParaRPr lang="en-US" sz="1400" dirty="0">
              <a:solidFill>
                <a:srgbClr val="FFFFFF"/>
              </a:solidFill>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2495" y="5800868"/>
            <a:ext cx="1003850" cy="417655"/>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6638" y="5803822"/>
            <a:ext cx="996144" cy="385466"/>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64074" y="5800868"/>
            <a:ext cx="927849" cy="388420"/>
          </a:xfrm>
          <a:prstGeom prst="rect">
            <a:avLst/>
          </a:prstGeom>
        </p:spPr>
      </p:pic>
      <p:graphicFrame>
        <p:nvGraphicFramePr>
          <p:cNvPr id="82" name="Chart 81"/>
          <p:cNvGraphicFramePr/>
          <p:nvPr>
            <p:extLst>
              <p:ext uri="{D42A27DB-BD31-4B8C-83A1-F6EECF244321}">
                <p14:modId xmlns:p14="http://schemas.microsoft.com/office/powerpoint/2010/main" val="2483492771"/>
              </p:ext>
            </p:extLst>
          </p:nvPr>
        </p:nvGraphicFramePr>
        <p:xfrm>
          <a:off x="2868027" y="2002988"/>
          <a:ext cx="1900395" cy="128016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83" name="Chart 82"/>
          <p:cNvGraphicFramePr/>
          <p:nvPr>
            <p:extLst>
              <p:ext uri="{D42A27DB-BD31-4B8C-83A1-F6EECF244321}">
                <p14:modId xmlns:p14="http://schemas.microsoft.com/office/powerpoint/2010/main" val="1605441774"/>
              </p:ext>
            </p:extLst>
          </p:nvPr>
        </p:nvGraphicFramePr>
        <p:xfrm>
          <a:off x="5262205" y="2002988"/>
          <a:ext cx="1900395" cy="128016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85" name="Chart 84"/>
          <p:cNvGraphicFramePr/>
          <p:nvPr>
            <p:extLst>
              <p:ext uri="{D42A27DB-BD31-4B8C-83A1-F6EECF244321}">
                <p14:modId xmlns:p14="http://schemas.microsoft.com/office/powerpoint/2010/main" val="1374770430"/>
              </p:ext>
            </p:extLst>
          </p:nvPr>
        </p:nvGraphicFramePr>
        <p:xfrm>
          <a:off x="7672482" y="2002988"/>
          <a:ext cx="1900395" cy="128016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86" name="Chart 85"/>
          <p:cNvGraphicFramePr/>
          <p:nvPr>
            <p:extLst>
              <p:ext uri="{D42A27DB-BD31-4B8C-83A1-F6EECF244321}">
                <p14:modId xmlns:p14="http://schemas.microsoft.com/office/powerpoint/2010/main" val="2544869986"/>
              </p:ext>
            </p:extLst>
          </p:nvPr>
        </p:nvGraphicFramePr>
        <p:xfrm>
          <a:off x="10074322" y="2030164"/>
          <a:ext cx="1900395" cy="1280160"/>
        </p:xfrm>
        <a:graphic>
          <a:graphicData uri="http://schemas.openxmlformats.org/drawingml/2006/chart">
            <c:chart xmlns:c="http://schemas.openxmlformats.org/drawingml/2006/chart" xmlns:r="http://schemas.openxmlformats.org/officeDocument/2006/relationships" r:id="rId15"/>
          </a:graphicData>
        </a:graphic>
      </p:graphicFrame>
      <p:pic>
        <p:nvPicPr>
          <p:cNvPr id="8" name="Picture 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20948" y="5800868"/>
            <a:ext cx="1120342" cy="414435"/>
          </a:xfrm>
          <a:prstGeom prst="rect">
            <a:avLst/>
          </a:prstGeom>
        </p:spPr>
      </p:pic>
      <p:sp>
        <p:nvSpPr>
          <p:cNvPr id="56" name="TextBox 55">
            <a:hlinkClick r:id="rId17" action="ppaction://hlinksldjump"/>
          </p:cNvPr>
          <p:cNvSpPr txBox="1"/>
          <p:nvPr/>
        </p:nvSpPr>
        <p:spPr>
          <a:xfrm>
            <a:off x="2803262" y="6522220"/>
            <a:ext cx="9633213" cy="461665"/>
          </a:xfrm>
          <a:prstGeom prst="rect">
            <a:avLst/>
          </a:prstGeom>
          <a:noFill/>
        </p:spPr>
        <p:txBody>
          <a:bodyPr wrap="square" lIns="182880" tIns="146304" rIns="182880" bIns="146304" rtlCol="0">
            <a:spAutoFit/>
          </a:bodyPr>
          <a:lstStyle/>
          <a:p>
            <a:pPr lvl="0" defTabSz="914400">
              <a:lnSpc>
                <a:spcPct val="90000"/>
              </a:lnSpc>
              <a:spcAft>
                <a:spcPts val="600"/>
              </a:spcAft>
            </a:pPr>
            <a:r>
              <a:rPr lang="en-US" sz="1200" b="1" kern="0" dirty="0" smtClean="0">
                <a:solidFill>
                  <a:srgbClr val="FFFFFF"/>
                </a:solidFill>
              </a:rPr>
              <a:t>NU</a:t>
            </a:r>
            <a:r>
              <a:rPr lang="en-US" sz="1200" kern="0" dirty="0" smtClean="0">
                <a:solidFill>
                  <a:srgbClr val="FFFFFF"/>
                </a:solidFill>
              </a:rPr>
              <a:t> – Contribution to Azure Normalized usage  </a:t>
            </a:r>
            <a:r>
              <a:rPr lang="en-US" sz="1200" b="1" kern="0" dirty="0" smtClean="0">
                <a:solidFill>
                  <a:srgbClr val="FFFFFF"/>
                </a:solidFill>
              </a:rPr>
              <a:t>UR</a:t>
            </a:r>
            <a:r>
              <a:rPr lang="en-US" sz="1200" kern="0" dirty="0" smtClean="0">
                <a:solidFill>
                  <a:srgbClr val="FFFFFF"/>
                </a:solidFill>
              </a:rPr>
              <a:t> – </a:t>
            </a:r>
            <a:r>
              <a:rPr lang="en-US" sz="1200" kern="0" dirty="0">
                <a:solidFill>
                  <a:srgbClr val="FFFFFF"/>
                </a:solidFill>
              </a:rPr>
              <a:t>Contribution to Azure </a:t>
            </a:r>
            <a:r>
              <a:rPr lang="en-US" sz="1200" kern="0" dirty="0" smtClean="0">
                <a:solidFill>
                  <a:srgbClr val="FFFFFF"/>
                </a:solidFill>
              </a:rPr>
              <a:t>Utilized revenue  </a:t>
            </a:r>
            <a:r>
              <a:rPr lang="en-US" sz="1200" b="1" kern="0" dirty="0" smtClean="0">
                <a:solidFill>
                  <a:srgbClr val="FFFFFF"/>
                </a:solidFill>
              </a:rPr>
              <a:t>Pop </a:t>
            </a:r>
            <a:r>
              <a:rPr lang="en-US" sz="1200" kern="0" dirty="0" smtClean="0">
                <a:solidFill>
                  <a:srgbClr val="FFFFFF"/>
                </a:solidFill>
              </a:rPr>
              <a:t>- </a:t>
            </a:r>
            <a:r>
              <a:rPr lang="en-US" sz="1200" kern="0" dirty="0">
                <a:solidFill>
                  <a:srgbClr val="FFFFFF"/>
                </a:solidFill>
              </a:rPr>
              <a:t>Contribution to Azure </a:t>
            </a:r>
            <a:r>
              <a:rPr lang="en-US" sz="1200" kern="0" dirty="0" smtClean="0">
                <a:solidFill>
                  <a:srgbClr val="FFFFFF"/>
                </a:solidFill>
              </a:rPr>
              <a:t>Population</a:t>
            </a:r>
            <a:endParaRPr kumimoji="0" lang="en-US" sz="1200" b="0" i="0" u="none" strike="noStrike" kern="0" cap="none" spc="0" normalizeH="0" baseline="0" noProof="0" dirty="0" smtClean="0">
              <a:ln>
                <a:noFill/>
              </a:ln>
              <a:solidFill>
                <a:srgbClr val="FFFFFF"/>
              </a:solidFill>
              <a:effectLst/>
              <a:uLnTx/>
              <a:uFillTx/>
            </a:endParaRPr>
          </a:p>
        </p:txBody>
      </p:sp>
    </p:spTree>
    <p:extLst>
      <p:ext uri="{BB962C8B-B14F-4D97-AF65-F5344CB8AC3E}">
        <p14:creationId xmlns:p14="http://schemas.microsoft.com/office/powerpoint/2010/main" val="1833668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29660" y="233151"/>
            <a:ext cx="11375536" cy="498598"/>
          </a:xfrm>
        </p:spPr>
        <p:txBody>
          <a:bodyPr/>
          <a:lstStyle/>
          <a:p>
            <a:r>
              <a:rPr lang="en-US" sz="3600" dirty="0" smtClean="0"/>
              <a:t>Revenue skew is significant even within Deeply Engaged</a:t>
            </a:r>
            <a:endParaRPr lang="en-US" sz="3600"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77" name="Rectangle 76"/>
          <p:cNvSpPr/>
          <p:nvPr/>
        </p:nvSpPr>
        <p:spPr bwMode="auto">
          <a:xfrm>
            <a:off x="1257969" y="5612156"/>
            <a:ext cx="9918917" cy="12458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Sub-clustering </a:t>
            </a:r>
            <a:r>
              <a:rPr lang="en-US" sz="1600" kern="0" dirty="0">
                <a:solidFill>
                  <a:srgbClr val="FFFFFF"/>
                </a:solidFill>
                <a:ea typeface="Segoe UI" pitchFamily="34" charset="0"/>
                <a:cs typeface="Segoe UI" pitchFamily="34" charset="0"/>
              </a:rPr>
              <a:t>Deeply Engaged customers </a:t>
            </a:r>
            <a:r>
              <a:rPr lang="en-US" sz="1600" kern="0" dirty="0" smtClean="0">
                <a:solidFill>
                  <a:srgbClr val="FFFFFF"/>
                </a:solidFill>
                <a:ea typeface="Segoe UI" pitchFamily="34" charset="0"/>
                <a:cs typeface="Segoe UI" pitchFamily="34" charset="0"/>
              </a:rPr>
              <a:t>indicated </a:t>
            </a:r>
            <a:r>
              <a:rPr lang="en-US" sz="1600" kern="0" dirty="0">
                <a:solidFill>
                  <a:srgbClr val="FFFFFF"/>
                </a:solidFill>
                <a:ea typeface="Segoe UI" pitchFamily="34" charset="0"/>
                <a:cs typeface="Segoe UI" pitchFamily="34" charset="0"/>
              </a:rPr>
              <a:t>additional </a:t>
            </a:r>
            <a:r>
              <a:rPr lang="en-US" sz="1600" kern="0" dirty="0" err="1">
                <a:solidFill>
                  <a:srgbClr val="FFFFFF"/>
                </a:solidFill>
                <a:ea typeface="Segoe UI" pitchFamily="34" charset="0"/>
                <a:cs typeface="Segoe UI" pitchFamily="34" charset="0"/>
              </a:rPr>
              <a:t>skewness</a:t>
            </a:r>
            <a:r>
              <a:rPr lang="en-US" sz="1600" kern="0" dirty="0">
                <a:solidFill>
                  <a:srgbClr val="FFFFFF"/>
                </a:solidFill>
                <a:ea typeface="Segoe UI" pitchFamily="34" charset="0"/>
                <a:cs typeface="Segoe UI" pitchFamily="34" charset="0"/>
              </a:rPr>
              <a:t> with 95% of revenue coming from </a:t>
            </a:r>
            <a:r>
              <a:rPr lang="en-US" sz="1600" kern="0" dirty="0" smtClean="0">
                <a:solidFill>
                  <a:srgbClr val="FFFFFF"/>
                </a:solidFill>
                <a:ea typeface="Segoe UI" pitchFamily="34" charset="0"/>
                <a:cs typeface="Segoe UI" pitchFamily="34" charset="0"/>
              </a:rPr>
              <a:t>Alpha users (28</a:t>
            </a:r>
            <a:r>
              <a:rPr lang="en-US" sz="1600" kern="0" dirty="0">
                <a:solidFill>
                  <a:srgbClr val="FFFFFF"/>
                </a:solidFill>
                <a:ea typeface="Segoe UI" pitchFamily="34" charset="0"/>
                <a:cs typeface="Segoe UI" pitchFamily="34" charset="0"/>
              </a:rPr>
              <a:t>% of Deeply </a:t>
            </a:r>
            <a:r>
              <a:rPr lang="en-US" sz="1600" kern="0" dirty="0" smtClean="0">
                <a:solidFill>
                  <a:srgbClr val="FFFFFF"/>
                </a:solidFill>
                <a:ea typeface="Segoe UI" pitchFamily="34" charset="0"/>
                <a:cs typeface="Segoe UI" pitchFamily="34" charset="0"/>
              </a:rPr>
              <a:t>Engaged)</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600" kern="0" dirty="0" smtClean="0">
                <a:solidFill>
                  <a:srgbClr val="FFFFFF"/>
                </a:solidFill>
                <a:ea typeface="Segoe UI" pitchFamily="34" charset="0"/>
                <a:cs typeface="Segoe UI" pitchFamily="34" charset="0"/>
              </a:rPr>
              <a:t>At an all-up level, 2% of all active Azure customers generate 73% of utilized revenue</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endParaRPr lang="en-US" sz="1600" kern="0" dirty="0" smtClean="0">
              <a:solidFill>
                <a:srgbClr val="000000"/>
              </a:solidFill>
              <a:ea typeface="Segoe UI" pitchFamily="34" charset="0"/>
              <a:cs typeface="Segoe UI" pitchFamily="34" charset="0"/>
            </a:endParaRPr>
          </a:p>
        </p:txBody>
      </p:sp>
      <p:graphicFrame>
        <p:nvGraphicFramePr>
          <p:cNvPr id="26" name="Table 25"/>
          <p:cNvGraphicFramePr>
            <a:graphicFrameLocks noGrp="1"/>
          </p:cNvGraphicFramePr>
          <p:nvPr>
            <p:extLst/>
          </p:nvPr>
        </p:nvGraphicFramePr>
        <p:xfrm>
          <a:off x="529660" y="821338"/>
          <a:ext cx="11675113" cy="1986915"/>
        </p:xfrm>
        <a:graphic>
          <a:graphicData uri="http://schemas.openxmlformats.org/drawingml/2006/table">
            <a:tbl>
              <a:tblPr>
                <a:tableStyleId>{616DA210-FB5B-4158-B5E0-FEB733F419BA}</a:tableStyleId>
              </a:tblPr>
              <a:tblGrid>
                <a:gridCol w="2300626"/>
                <a:gridCol w="2187152"/>
                <a:gridCol w="2444838"/>
                <a:gridCol w="2064760"/>
                <a:gridCol w="2677737"/>
              </a:tblGrid>
              <a:tr h="209550">
                <a:tc>
                  <a:txBody>
                    <a:bodyPr/>
                    <a:lstStyle/>
                    <a:p>
                      <a:pPr algn="ctr" fontAlgn="b"/>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b="0" i="0" u="none" strike="noStrike" dirty="0" smtClean="0">
                          <a:solidFill>
                            <a:schemeClr val="tx1"/>
                          </a:solidFill>
                          <a:effectLst/>
                          <a:latin typeface="+mn-lt"/>
                        </a:rPr>
                        <a:t>Alpha</a:t>
                      </a:r>
                      <a:endParaRPr lang="en-US" sz="1800" b="0" i="0" u="none" strike="noStrike" dirty="0">
                        <a:solidFill>
                          <a:schemeClr val="tx1"/>
                        </a:solidFill>
                        <a:effectLst/>
                        <a:latin typeface="+mn-lt"/>
                      </a:endParaRPr>
                    </a:p>
                  </a:txBody>
                  <a:tcPr marL="9525" marR="9525" marT="9525" marB="0" anchor="b">
                    <a:solidFill>
                      <a:schemeClr val="accent6">
                        <a:lumMod val="75000"/>
                      </a:schemeClr>
                    </a:solidFill>
                  </a:tcPr>
                </a:tc>
                <a:tc>
                  <a:txBody>
                    <a:bodyPr/>
                    <a:lstStyle/>
                    <a:p>
                      <a:pPr algn="ctr" fontAlgn="b"/>
                      <a:r>
                        <a:rPr lang="en-US" sz="1800" b="0" i="0" u="none" strike="noStrike" dirty="0" smtClean="0">
                          <a:solidFill>
                            <a:schemeClr val="tx1"/>
                          </a:solidFill>
                          <a:effectLst/>
                          <a:latin typeface="+mn-lt"/>
                        </a:rPr>
                        <a:t>Beta</a:t>
                      </a:r>
                      <a:endParaRPr lang="en-US" sz="1800" b="0" i="0" u="none" strike="noStrike" dirty="0">
                        <a:solidFill>
                          <a:schemeClr val="tx1"/>
                        </a:solidFill>
                        <a:effectLst/>
                        <a:latin typeface="+mn-lt"/>
                      </a:endParaRPr>
                    </a:p>
                  </a:txBody>
                  <a:tcPr marL="9525" marR="9525" marT="9525" marB="0" anchor="b">
                    <a:solidFill>
                      <a:schemeClr val="accent5">
                        <a:lumMod val="75000"/>
                      </a:schemeClr>
                    </a:solidFill>
                  </a:tcPr>
                </a:tc>
                <a:tc>
                  <a:txBody>
                    <a:bodyPr/>
                    <a:lstStyle/>
                    <a:p>
                      <a:pPr algn="ctr" fontAlgn="b"/>
                      <a:r>
                        <a:rPr lang="en-US" sz="1800" b="0" i="0" u="none" strike="noStrike" dirty="0" smtClean="0">
                          <a:solidFill>
                            <a:schemeClr val="tx1"/>
                          </a:solidFill>
                          <a:effectLst/>
                          <a:latin typeface="+mn-lt"/>
                        </a:rPr>
                        <a:t>Gamma</a:t>
                      </a:r>
                      <a:endParaRPr lang="en-US" sz="1800" b="0" i="0" u="none" strike="noStrike" dirty="0">
                        <a:solidFill>
                          <a:schemeClr val="tx1"/>
                        </a:solidFill>
                        <a:effectLst/>
                        <a:latin typeface="+mn-lt"/>
                      </a:endParaRPr>
                    </a:p>
                  </a:txBody>
                  <a:tcPr marL="9525" marR="9525" marT="9525" marB="0" anchor="b">
                    <a:solidFill>
                      <a:schemeClr val="accent4">
                        <a:lumMod val="75000"/>
                      </a:schemeClr>
                    </a:solidFill>
                  </a:tcPr>
                </a:tc>
                <a:tc>
                  <a:txBody>
                    <a:bodyPr/>
                    <a:lstStyle/>
                    <a:p>
                      <a:pPr algn="ctr" fontAlgn="b"/>
                      <a:r>
                        <a:rPr lang="en-US" sz="1800" b="0" i="0" u="none" strike="noStrike" dirty="0" smtClean="0">
                          <a:solidFill>
                            <a:schemeClr val="tx1"/>
                          </a:solidFill>
                          <a:effectLst/>
                          <a:latin typeface="+mn-lt"/>
                        </a:rPr>
                        <a:t>Omega</a:t>
                      </a:r>
                      <a:endParaRPr lang="en-US" sz="1800" b="0" i="0" u="none" strike="noStrike" dirty="0">
                        <a:solidFill>
                          <a:schemeClr val="tx1"/>
                        </a:solidFill>
                        <a:effectLst/>
                        <a:latin typeface="+mn-lt"/>
                      </a:endParaRPr>
                    </a:p>
                  </a:txBody>
                  <a:tcPr marL="9525" marR="9525" marT="9525" marB="0" anchor="b">
                    <a:solidFill>
                      <a:schemeClr val="accent6">
                        <a:lumMod val="50000"/>
                      </a:schemeClr>
                    </a:solidFill>
                  </a:tcPr>
                </a:tc>
              </a:tr>
              <a:tr h="209550">
                <a:tc>
                  <a:txBody>
                    <a:bodyPr/>
                    <a:lstStyle/>
                    <a:p>
                      <a:pPr algn="ctr" fontAlgn="b"/>
                      <a:r>
                        <a:rPr lang="en-US" sz="1800" b="0" i="0" u="none" strike="noStrike" dirty="0" smtClean="0">
                          <a:solidFill>
                            <a:schemeClr val="tx1"/>
                          </a:solidFill>
                          <a:effectLst/>
                          <a:latin typeface="+mn-lt"/>
                        </a:rPr>
                        <a:t>% of Deeply</a:t>
                      </a:r>
                      <a:r>
                        <a:rPr lang="en-US" sz="1800" b="0" i="0" u="none" strike="noStrike" baseline="0" dirty="0" smtClean="0">
                          <a:solidFill>
                            <a:schemeClr val="tx1"/>
                          </a:solidFill>
                          <a:effectLst/>
                          <a:latin typeface="+mn-lt"/>
                        </a:rPr>
                        <a:t> Engaged</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b="0" i="0" u="none" strike="noStrike" dirty="0" smtClean="0">
                          <a:solidFill>
                            <a:schemeClr val="tx1"/>
                          </a:solidFill>
                          <a:effectLst/>
                          <a:latin typeface="+mn-lt"/>
                        </a:rPr>
                        <a:t>28%</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b="0" i="0" u="none" strike="noStrike" dirty="0" smtClean="0">
                          <a:solidFill>
                            <a:schemeClr val="tx1"/>
                          </a:solidFill>
                          <a:effectLst/>
                          <a:latin typeface="+mn-lt"/>
                        </a:rPr>
                        <a:t>12%</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b="0" i="0" u="none" strike="noStrike" dirty="0" smtClean="0">
                          <a:solidFill>
                            <a:schemeClr val="tx1"/>
                          </a:solidFill>
                          <a:effectLst/>
                          <a:latin typeface="+mn-lt"/>
                        </a:rPr>
                        <a:t>18%</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b="0" i="0" u="none" strike="noStrike" dirty="0" smtClean="0">
                          <a:solidFill>
                            <a:schemeClr val="tx1"/>
                          </a:solidFill>
                          <a:effectLst/>
                          <a:latin typeface="+mn-lt"/>
                        </a:rPr>
                        <a:t>41%</a:t>
                      </a:r>
                      <a:endParaRPr lang="en-US" sz="1800" b="0" i="0" u="none" strike="noStrike" dirty="0">
                        <a:solidFill>
                          <a:schemeClr val="tx1"/>
                        </a:solidFill>
                        <a:effectLst/>
                        <a:latin typeface="+mn-lt"/>
                      </a:endParaRPr>
                    </a:p>
                  </a:txBody>
                  <a:tcPr marL="9525" marR="9525" marT="9525" marB="0" anchor="b"/>
                </a:tc>
              </a:tr>
              <a:tr h="209550">
                <a:tc>
                  <a:txBody>
                    <a:bodyPr/>
                    <a:lstStyle/>
                    <a:p>
                      <a:pPr algn="ctr" fontAlgn="b"/>
                      <a:r>
                        <a:rPr lang="en-US" sz="1800" b="0" i="0" u="none" strike="noStrike" dirty="0" smtClean="0">
                          <a:solidFill>
                            <a:schemeClr val="tx1"/>
                          </a:solidFill>
                          <a:effectLst/>
                          <a:latin typeface="+mn-lt"/>
                        </a:rPr>
                        <a:t>% of revenue</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b="0" i="0" u="none" strike="noStrike" dirty="0" smtClean="0">
                          <a:solidFill>
                            <a:schemeClr val="tx1"/>
                          </a:solidFill>
                          <a:effectLst/>
                          <a:latin typeface="+mn-lt"/>
                        </a:rPr>
                        <a:t>95%</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b="0" i="0" u="none" strike="noStrike" dirty="0" smtClean="0">
                          <a:solidFill>
                            <a:schemeClr val="tx1"/>
                          </a:solidFill>
                          <a:effectLst/>
                          <a:latin typeface="+mn-lt"/>
                        </a:rPr>
                        <a:t>3%</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b="0" i="0" u="none" strike="noStrike" dirty="0" smtClean="0">
                          <a:solidFill>
                            <a:schemeClr val="tx1"/>
                          </a:solidFill>
                          <a:effectLst/>
                          <a:latin typeface="+mn-lt"/>
                        </a:rPr>
                        <a:t>2%</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b="0" i="0" u="none" strike="noStrike" dirty="0" smtClean="0">
                          <a:solidFill>
                            <a:schemeClr val="tx1"/>
                          </a:solidFill>
                          <a:effectLst/>
                          <a:latin typeface="+mn-lt"/>
                        </a:rPr>
                        <a:t>0%</a:t>
                      </a:r>
                      <a:endParaRPr lang="en-US" sz="1800" b="0" i="0" u="none" strike="noStrike" dirty="0">
                        <a:solidFill>
                          <a:schemeClr val="tx1"/>
                        </a:solidFill>
                        <a:effectLst/>
                        <a:latin typeface="+mn-lt"/>
                      </a:endParaRPr>
                    </a:p>
                  </a:txBody>
                  <a:tcPr marL="9525" marR="9525" marT="9525" marB="0" anchor="b"/>
                </a:tc>
              </a:tr>
              <a:tr h="209550">
                <a:tc>
                  <a:txBody>
                    <a:bodyPr/>
                    <a:lstStyle/>
                    <a:p>
                      <a:pPr algn="ctr" fontAlgn="b"/>
                      <a:r>
                        <a:rPr lang="en-US" sz="1800" u="none" strike="noStrike" dirty="0" smtClean="0">
                          <a:solidFill>
                            <a:schemeClr val="tx1"/>
                          </a:solidFill>
                          <a:effectLst/>
                        </a:rPr>
                        <a:t>Normalized Usage</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3,686 </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a:solidFill>
                            <a:schemeClr val="tx1"/>
                          </a:solidFill>
                          <a:effectLst/>
                        </a:rPr>
                        <a:t>786 </a:t>
                      </a:r>
                      <a:endParaRPr lang="en-US" sz="1800" b="0" i="0" u="none" strike="noStrike">
                        <a:solidFill>
                          <a:schemeClr val="tx1"/>
                        </a:solidFill>
                        <a:effectLst/>
                        <a:latin typeface="+mn-lt"/>
                      </a:endParaRPr>
                    </a:p>
                  </a:txBody>
                  <a:tcPr marL="9525" marR="9525" marT="9525" marB="0" anchor="b"/>
                </a:tc>
                <a:tc>
                  <a:txBody>
                    <a:bodyPr/>
                    <a:lstStyle/>
                    <a:p>
                      <a:pPr algn="ctr" fontAlgn="b"/>
                      <a:r>
                        <a:rPr lang="en-US" sz="1800" u="none" strike="noStrike">
                          <a:solidFill>
                            <a:schemeClr val="tx1"/>
                          </a:solidFill>
                          <a:effectLst/>
                        </a:rPr>
                        <a:t>335 </a:t>
                      </a:r>
                      <a:endParaRPr lang="en-US" sz="1800" b="0" i="0" u="none" strike="noStrike">
                        <a:solidFill>
                          <a:schemeClr val="tx1"/>
                        </a:solidFill>
                        <a:effectLst/>
                        <a:latin typeface="+mn-lt"/>
                      </a:endParaRPr>
                    </a:p>
                  </a:txBody>
                  <a:tcPr marL="9525" marR="9525" marT="9525" marB="0" anchor="b"/>
                </a:tc>
                <a:tc>
                  <a:txBody>
                    <a:bodyPr/>
                    <a:lstStyle/>
                    <a:p>
                      <a:pPr algn="ctr" fontAlgn="b"/>
                      <a:r>
                        <a:rPr lang="en-US" sz="1800" u="none" strike="noStrike">
                          <a:solidFill>
                            <a:schemeClr val="tx1"/>
                          </a:solidFill>
                          <a:effectLst/>
                        </a:rPr>
                        <a:t>147 </a:t>
                      </a:r>
                      <a:endParaRPr lang="en-US" sz="1800" b="0" i="0" u="none" strike="noStrike">
                        <a:solidFill>
                          <a:schemeClr val="tx1"/>
                        </a:solidFill>
                        <a:effectLst/>
                        <a:latin typeface="+mn-lt"/>
                      </a:endParaRPr>
                    </a:p>
                  </a:txBody>
                  <a:tcPr marL="9525" marR="9525" marT="9525" marB="0" anchor="b"/>
                </a:tc>
              </a:tr>
              <a:tr h="209550">
                <a:tc>
                  <a:txBody>
                    <a:bodyPr/>
                    <a:lstStyle/>
                    <a:p>
                      <a:pPr algn="ctr" fontAlgn="b"/>
                      <a:r>
                        <a:rPr lang="en-US" sz="1800" u="none" strike="noStrike" dirty="0" smtClean="0">
                          <a:solidFill>
                            <a:schemeClr val="tx1"/>
                          </a:solidFill>
                          <a:effectLst/>
                        </a:rPr>
                        <a:t>#</a:t>
                      </a:r>
                      <a:r>
                        <a:rPr lang="en-US" sz="1800" u="none" strike="noStrike" baseline="0" dirty="0" smtClean="0">
                          <a:solidFill>
                            <a:schemeClr val="tx1"/>
                          </a:solidFill>
                          <a:effectLst/>
                        </a:rPr>
                        <a:t> of Services</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8</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7</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6</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7</a:t>
                      </a:r>
                      <a:endParaRPr lang="en-US" sz="1800" b="0" i="0" u="none" strike="noStrike" dirty="0">
                        <a:solidFill>
                          <a:schemeClr val="tx1"/>
                        </a:solidFill>
                        <a:effectLst/>
                        <a:latin typeface="+mn-lt"/>
                      </a:endParaRPr>
                    </a:p>
                  </a:txBody>
                  <a:tcPr marL="9525" marR="9525" marT="9525" marB="0" anchor="b"/>
                </a:tc>
              </a:tr>
              <a:tr h="209550">
                <a:tc>
                  <a:txBody>
                    <a:bodyPr/>
                    <a:lstStyle/>
                    <a:p>
                      <a:pPr algn="ctr" fontAlgn="b"/>
                      <a:r>
                        <a:rPr lang="en-US" sz="1800" u="none" strike="noStrike" dirty="0" smtClean="0">
                          <a:solidFill>
                            <a:schemeClr val="tx1"/>
                          </a:solidFill>
                          <a:effectLst/>
                        </a:rPr>
                        <a:t>Utilized Revenue</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$2,621</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$584</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$217</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a:solidFill>
                            <a:schemeClr val="tx1"/>
                          </a:solidFill>
                          <a:effectLst/>
                        </a:rPr>
                        <a:t>$0</a:t>
                      </a:r>
                      <a:endParaRPr lang="en-US" sz="1800" b="0" i="0" u="none" strike="noStrike">
                        <a:solidFill>
                          <a:schemeClr val="tx1"/>
                        </a:solidFill>
                        <a:effectLst/>
                        <a:latin typeface="+mn-lt"/>
                      </a:endParaRPr>
                    </a:p>
                  </a:txBody>
                  <a:tcPr marL="9525" marR="9525" marT="9525" marB="0" anchor="b"/>
                </a:tc>
              </a:tr>
              <a:tr h="209550">
                <a:tc>
                  <a:txBody>
                    <a:bodyPr/>
                    <a:lstStyle/>
                    <a:p>
                      <a:pPr algn="ctr" fontAlgn="b"/>
                      <a:r>
                        <a:rPr lang="en-US" sz="1800" u="none" strike="noStrike" dirty="0" smtClean="0">
                          <a:solidFill>
                            <a:schemeClr val="tx1"/>
                          </a:solidFill>
                          <a:effectLst/>
                        </a:rPr>
                        <a:t># of Projects</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a:solidFill>
                            <a:schemeClr val="tx1"/>
                          </a:solidFill>
                          <a:effectLst/>
                        </a:rPr>
                        <a:t>33</a:t>
                      </a:r>
                      <a:endParaRPr lang="en-US" sz="1800" b="0" i="0" u="none" strike="noStrike">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14</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9</a:t>
                      </a:r>
                      <a:endParaRPr lang="en-US" sz="1800" b="0" i="0" u="none" strike="noStrike" dirty="0">
                        <a:solidFill>
                          <a:schemeClr val="tx1"/>
                        </a:solidFill>
                        <a:effectLst/>
                        <a:latin typeface="+mn-lt"/>
                      </a:endParaRPr>
                    </a:p>
                  </a:txBody>
                  <a:tcPr marL="9525" marR="9525" marT="9525" marB="0" anchor="b"/>
                </a:tc>
                <a:tc>
                  <a:txBody>
                    <a:bodyPr/>
                    <a:lstStyle/>
                    <a:p>
                      <a:pPr algn="ctr" fontAlgn="b"/>
                      <a:r>
                        <a:rPr lang="en-US" sz="1800" u="none" strike="noStrike" dirty="0">
                          <a:solidFill>
                            <a:schemeClr val="tx1"/>
                          </a:solidFill>
                          <a:effectLst/>
                        </a:rPr>
                        <a:t>7</a:t>
                      </a:r>
                      <a:endParaRPr lang="en-US" sz="1800" b="0" i="0" u="none" strike="noStrike" dirty="0">
                        <a:solidFill>
                          <a:schemeClr val="tx1"/>
                        </a:solidFill>
                        <a:effectLst/>
                        <a:latin typeface="+mn-lt"/>
                      </a:endParaRPr>
                    </a:p>
                  </a:txBody>
                  <a:tcPr marL="9525" marR="9525" marT="9525" marB="0" anchor="b"/>
                </a:tc>
              </a:tr>
            </a:tbl>
          </a:graphicData>
        </a:graphic>
      </p:graphicFrame>
      <p:graphicFrame>
        <p:nvGraphicFramePr>
          <p:cNvPr id="31" name="Chart 30"/>
          <p:cNvGraphicFramePr>
            <a:graphicFrameLocks/>
          </p:cNvGraphicFramePr>
          <p:nvPr>
            <p:extLst/>
          </p:nvPr>
        </p:nvGraphicFramePr>
        <p:xfrm>
          <a:off x="372906" y="2899954"/>
          <a:ext cx="4869654" cy="31825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Chart 31"/>
          <p:cNvGraphicFramePr>
            <a:graphicFrameLocks/>
          </p:cNvGraphicFramePr>
          <p:nvPr>
            <p:extLst/>
          </p:nvPr>
        </p:nvGraphicFramePr>
        <p:xfrm>
          <a:off x="5940776" y="2977517"/>
          <a:ext cx="5635689" cy="286033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29487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grpSp>
        <p:nvGrpSpPr>
          <p:cNvPr id="33" name="Group 32"/>
          <p:cNvGrpSpPr/>
          <p:nvPr/>
        </p:nvGrpSpPr>
        <p:grpSpPr>
          <a:xfrm>
            <a:off x="523238" y="4500175"/>
            <a:ext cx="11370021" cy="1125122"/>
            <a:chOff x="523238" y="4385092"/>
            <a:chExt cx="11370021" cy="1125122"/>
          </a:xfrm>
        </p:grpSpPr>
        <p:sp>
          <p:nvSpPr>
            <p:cNvPr id="19" name="Rectangle 18">
              <a:hlinkClick r:id="rId3" action="ppaction://hlinksldjump"/>
            </p:cNvPr>
            <p:cNvSpPr>
              <a:spLocks/>
            </p:cNvSpPr>
            <p:nvPr/>
          </p:nvSpPr>
          <p:spPr bwMode="auto">
            <a:xfrm>
              <a:off x="523240" y="4385092"/>
              <a:ext cx="11363598" cy="112471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49" name="Rectangle 48">
              <a:hlinkClick r:id="rId3" action="ppaction://hlinksldjump"/>
            </p:cNvPr>
            <p:cNvSpPr>
              <a:spLocks/>
            </p:cNvSpPr>
            <p:nvPr/>
          </p:nvSpPr>
          <p:spPr bwMode="auto">
            <a:xfrm>
              <a:off x="523238" y="4385502"/>
              <a:ext cx="1280160" cy="11247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40" name="Text Placeholder 4">
              <a:hlinkClick r:id="rId3" action="ppaction://hlinksldjump"/>
            </p:cNvPr>
            <p:cNvSpPr txBox="1">
              <a:spLocks/>
            </p:cNvSpPr>
            <p:nvPr/>
          </p:nvSpPr>
          <p:spPr>
            <a:xfrm>
              <a:off x="1930228" y="4385502"/>
              <a:ext cx="9963031" cy="1124712"/>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00"/>
                </a:spcBef>
              </a:pPr>
              <a:r>
                <a:rPr lang="en-US" b="1" spc="-71" dirty="0" smtClean="0">
                  <a:solidFill>
                    <a:srgbClr val="000000"/>
                  </a:solidFill>
                  <a:latin typeface="Segoe UI Light"/>
                </a:rPr>
                <a:t>Decreasing Churn</a:t>
              </a:r>
              <a:endParaRPr lang="en-US" b="1" spc="-71" dirty="0">
                <a:solidFill>
                  <a:srgbClr val="000000"/>
                </a:solidFill>
                <a:latin typeface="Segoe UI Light"/>
              </a:endParaRPr>
            </a:p>
            <a:p>
              <a:pPr marL="285750" indent="-285750">
                <a:lnSpc>
                  <a:spcPct val="100000"/>
                </a:lnSpc>
                <a:spcBef>
                  <a:spcPts val="500"/>
                </a:spcBef>
                <a:buSzTx/>
                <a:buFont typeface="Wingdings" panose="05000000000000000000" pitchFamily="2" charset="2"/>
                <a:buChar char="§"/>
              </a:pPr>
              <a:r>
                <a:rPr lang="en-US" sz="1600" spc="-71" dirty="0">
                  <a:solidFill>
                    <a:srgbClr val="000000"/>
                  </a:solidFill>
                  <a:latin typeface="Segoe UI Light"/>
                </a:rPr>
                <a:t>2% of customers churned out of the Deeply Engaged cluster, and 8% </a:t>
              </a:r>
              <a:r>
                <a:rPr lang="en-US" sz="1600" spc="-71" dirty="0" smtClean="0">
                  <a:solidFill>
                    <a:srgbClr val="000000"/>
                  </a:solidFill>
                  <a:latin typeface="Segoe UI Light"/>
                </a:rPr>
                <a:t>churned </a:t>
              </a:r>
              <a:r>
                <a:rPr lang="en-US" sz="1600" spc="-71" dirty="0">
                  <a:solidFill>
                    <a:srgbClr val="000000"/>
                  </a:solidFill>
                  <a:latin typeface="Segoe UI Light"/>
                </a:rPr>
                <a:t>out </a:t>
              </a:r>
              <a:r>
                <a:rPr lang="en-US" sz="1600" spc="-71" dirty="0" smtClean="0">
                  <a:solidFill>
                    <a:srgbClr val="000000"/>
                  </a:solidFill>
                  <a:latin typeface="Segoe UI Light"/>
                </a:rPr>
                <a:t>of Potentials after 3 months </a:t>
              </a:r>
            </a:p>
            <a:p>
              <a:pPr marL="285750" indent="-285750">
                <a:lnSpc>
                  <a:spcPct val="100000"/>
                </a:lnSpc>
                <a:spcBef>
                  <a:spcPts val="500"/>
                </a:spcBef>
                <a:buSzTx/>
                <a:buFont typeface="Wingdings" panose="05000000000000000000" pitchFamily="2" charset="2"/>
                <a:buChar char="§"/>
              </a:pPr>
              <a:r>
                <a:rPr lang="en-US" sz="1600" spc="-71" dirty="0">
                  <a:solidFill>
                    <a:srgbClr val="000000"/>
                  </a:solidFill>
                  <a:latin typeface="Segoe UI Light"/>
                </a:rPr>
                <a:t>1% churn from the Deeply Engaged </a:t>
              </a:r>
              <a:r>
                <a:rPr lang="en-US" sz="1600" spc="-71" dirty="0" smtClean="0">
                  <a:solidFill>
                    <a:srgbClr val="000000"/>
                  </a:solidFill>
                  <a:latin typeface="Segoe UI Light"/>
                </a:rPr>
                <a:t>cluster represents $351,362 </a:t>
              </a:r>
              <a:r>
                <a:rPr lang="en-US" sz="1600" spc="-71" dirty="0">
                  <a:solidFill>
                    <a:srgbClr val="000000"/>
                  </a:solidFill>
                  <a:latin typeface="Segoe UI Light"/>
                </a:rPr>
                <a:t>of lost revenue per </a:t>
              </a:r>
              <a:r>
                <a:rPr lang="en-US" sz="1600" spc="-71" dirty="0" smtClean="0">
                  <a:solidFill>
                    <a:srgbClr val="000000"/>
                  </a:solidFill>
                  <a:latin typeface="Segoe UI Light"/>
                </a:rPr>
                <a:t>year</a:t>
              </a:r>
              <a:r>
                <a:rPr lang="en-US" sz="1600" spc="-71" dirty="0">
                  <a:solidFill>
                    <a:srgbClr val="000000"/>
                  </a:solidFill>
                  <a:latin typeface="Segoe UI Light"/>
                </a:rPr>
                <a:t>!</a:t>
              </a:r>
            </a:p>
          </p:txBody>
        </p:sp>
        <p:pic>
          <p:nvPicPr>
            <p:cNvPr id="20" name="Picture 19">
              <a:hlinkClick r:id="rId3" action="ppaction://hlinksldjump"/>
            </p:cNvPr>
            <p:cNvPicPr>
              <a:picLocks noChangeAspect="1"/>
            </p:cNvPicPr>
            <p:nvPr/>
          </p:nvPicPr>
          <p:blipFill>
            <a:blip r:embed="rId4">
              <a:biLevel thresh="50000"/>
            </a:blip>
            <a:stretch>
              <a:fillRect/>
            </a:stretch>
          </p:blipFill>
          <p:spPr>
            <a:xfrm>
              <a:off x="706093" y="4616783"/>
              <a:ext cx="914270" cy="692853"/>
            </a:xfrm>
            <a:prstGeom prst="rect">
              <a:avLst/>
            </a:prstGeom>
          </p:spPr>
        </p:pic>
      </p:grpSp>
      <p:grpSp>
        <p:nvGrpSpPr>
          <p:cNvPr id="11" name="Group 10"/>
          <p:cNvGrpSpPr/>
          <p:nvPr/>
        </p:nvGrpSpPr>
        <p:grpSpPr>
          <a:xfrm>
            <a:off x="516818" y="5668353"/>
            <a:ext cx="11370020" cy="1126388"/>
            <a:chOff x="516818" y="5567769"/>
            <a:chExt cx="11370020" cy="1126388"/>
          </a:xfrm>
        </p:grpSpPr>
        <p:sp>
          <p:nvSpPr>
            <p:cNvPr id="23" name="Rectangle 22">
              <a:hlinkClick r:id="rId5" action="ppaction://hlinksldjump"/>
            </p:cNvPr>
            <p:cNvSpPr>
              <a:spLocks noChangeAspect="1"/>
            </p:cNvSpPr>
            <p:nvPr/>
          </p:nvSpPr>
          <p:spPr bwMode="auto">
            <a:xfrm>
              <a:off x="516818" y="5567769"/>
              <a:ext cx="11370020" cy="112638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14" name="Rectangle 13">
              <a:hlinkClick r:id="rId5" action="ppaction://hlinksldjump"/>
            </p:cNvPr>
            <p:cNvSpPr>
              <a:spLocks noChangeAspect="1"/>
            </p:cNvSpPr>
            <p:nvPr/>
          </p:nvSpPr>
          <p:spPr bwMode="auto">
            <a:xfrm>
              <a:off x="516818" y="5567769"/>
              <a:ext cx="1279979" cy="112638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16" name="Text Placeholder 4">
              <a:hlinkClick r:id="rId5" action="ppaction://hlinksldjump"/>
            </p:cNvPr>
            <p:cNvSpPr txBox="1">
              <a:spLocks/>
            </p:cNvSpPr>
            <p:nvPr/>
          </p:nvSpPr>
          <p:spPr>
            <a:xfrm>
              <a:off x="1923806" y="5567769"/>
              <a:ext cx="9762225" cy="1126388"/>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smtClean="0">
                  <a:solidFill>
                    <a:srgbClr val="000000"/>
                  </a:solidFill>
                  <a:latin typeface="Segoe UI Light"/>
                </a:rPr>
                <a:t>Winning against Amazon Web Services</a:t>
              </a:r>
              <a:endParaRPr lang="en-US" b="1" spc="-71" dirty="0">
                <a:solidFill>
                  <a:srgbClr val="000000"/>
                </a:solidFill>
                <a:latin typeface="Segoe UI Light"/>
              </a:endParaRPr>
            </a:p>
            <a:p>
              <a:pPr marL="285750" indent="-285750">
                <a:lnSpc>
                  <a:spcPct val="100000"/>
                </a:lnSpc>
                <a:spcBef>
                  <a:spcPts val="500"/>
                </a:spcBef>
                <a:buSzTx/>
                <a:buFont typeface="Wingdings" panose="05000000000000000000" pitchFamily="2" charset="2"/>
                <a:buChar char="§"/>
              </a:pPr>
              <a:r>
                <a:rPr lang="en-US" sz="1600" spc="-71" dirty="0" smtClean="0">
                  <a:solidFill>
                    <a:srgbClr val="000000"/>
                  </a:solidFill>
                  <a:latin typeface="Segoe UI Light"/>
                </a:rPr>
                <a:t>To </a:t>
              </a:r>
              <a:r>
                <a:rPr lang="en-US" sz="1600" spc="-71" dirty="0">
                  <a:solidFill>
                    <a:srgbClr val="000000"/>
                  </a:solidFill>
                  <a:latin typeface="Segoe UI Light"/>
                </a:rPr>
                <a:t>overtake AWS by 2020, we need to increase our CAGR to 89%, versus expected 5 year CAGR of 82</a:t>
              </a:r>
              <a:r>
                <a:rPr lang="en-US" sz="1600" spc="-71" dirty="0" smtClean="0">
                  <a:solidFill>
                    <a:srgbClr val="000000"/>
                  </a:solidFill>
                  <a:latin typeface="Segoe UI Light"/>
                </a:rPr>
                <a:t>% for utilized revenue</a:t>
              </a:r>
            </a:p>
            <a:p>
              <a:pPr marL="285750" indent="-285750">
                <a:lnSpc>
                  <a:spcPct val="100000"/>
                </a:lnSpc>
                <a:spcBef>
                  <a:spcPts val="500"/>
                </a:spcBef>
                <a:buSzTx/>
                <a:buFont typeface="Wingdings" panose="05000000000000000000" pitchFamily="2" charset="2"/>
                <a:buChar char="§"/>
              </a:pPr>
              <a:r>
                <a:rPr lang="en-US" sz="1600" spc="-71" dirty="0" smtClean="0">
                  <a:solidFill>
                    <a:srgbClr val="000000"/>
                  </a:solidFill>
                  <a:latin typeface="Segoe UI Light"/>
                </a:rPr>
                <a:t>A </a:t>
              </a:r>
              <a:r>
                <a:rPr lang="en-US" sz="1600" spc="-71" dirty="0">
                  <a:solidFill>
                    <a:srgbClr val="000000"/>
                  </a:solidFill>
                  <a:latin typeface="Segoe UI Light"/>
                </a:rPr>
                <a:t>balanced approach </a:t>
              </a:r>
              <a:r>
                <a:rPr lang="en-US" sz="1600" spc="-71" dirty="0" smtClean="0">
                  <a:solidFill>
                    <a:srgbClr val="000000"/>
                  </a:solidFill>
                  <a:latin typeface="Segoe UI Light"/>
                </a:rPr>
                <a:t>based on acquisition, AURPC and churn is required</a:t>
              </a:r>
              <a:endParaRPr lang="en-US" sz="1700" spc="-71" dirty="0">
                <a:solidFill>
                  <a:srgbClr val="000000"/>
                </a:solidFill>
                <a:latin typeface="Segoe UI Light"/>
              </a:endParaRPr>
            </a:p>
          </p:txBody>
        </p:sp>
        <p:pic>
          <p:nvPicPr>
            <p:cNvPr id="24" name="Picture 23">
              <a:hlinkClick r:id="rId6" action="ppaction://hlinksldjump"/>
            </p:cNvPr>
            <p:cNvPicPr>
              <a:picLocks noChangeAspect="1"/>
            </p:cNvPicPr>
            <p:nvPr/>
          </p:nvPicPr>
          <p:blipFill>
            <a:blip r:embed="rId7">
              <a:biLevel thresh="50000"/>
            </a:blip>
            <a:stretch>
              <a:fillRect/>
            </a:stretch>
          </p:blipFill>
          <p:spPr>
            <a:xfrm>
              <a:off x="662921" y="5849366"/>
              <a:ext cx="987773" cy="563194"/>
            </a:xfrm>
            <a:prstGeom prst="rect">
              <a:avLst/>
            </a:prstGeom>
          </p:spPr>
        </p:pic>
      </p:grpSp>
      <p:grpSp>
        <p:nvGrpSpPr>
          <p:cNvPr id="4" name="Group 3"/>
          <p:cNvGrpSpPr/>
          <p:nvPr/>
        </p:nvGrpSpPr>
        <p:grpSpPr>
          <a:xfrm>
            <a:off x="516817" y="855476"/>
            <a:ext cx="11370021" cy="1005199"/>
            <a:chOff x="516817" y="937772"/>
            <a:chExt cx="11370021" cy="1124712"/>
          </a:xfrm>
        </p:grpSpPr>
        <p:sp>
          <p:nvSpPr>
            <p:cNvPr id="18" name="Rectangle 17">
              <a:hlinkClick r:id="rId8" action="ppaction://hlinksldjump"/>
            </p:cNvPr>
            <p:cNvSpPr>
              <a:spLocks/>
            </p:cNvSpPr>
            <p:nvPr/>
          </p:nvSpPr>
          <p:spPr bwMode="auto">
            <a:xfrm>
              <a:off x="516818" y="937772"/>
              <a:ext cx="11370020" cy="112471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22" name="Text Placeholder 4">
              <a:hlinkClick r:id="rId8" action="ppaction://hlinksldjump"/>
            </p:cNvPr>
            <p:cNvSpPr txBox="1">
              <a:spLocks/>
            </p:cNvSpPr>
            <p:nvPr/>
          </p:nvSpPr>
          <p:spPr>
            <a:xfrm>
              <a:off x="1923807" y="937772"/>
              <a:ext cx="9552972" cy="1124712"/>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smtClean="0">
                  <a:solidFill>
                    <a:srgbClr val="000000"/>
                  </a:solidFill>
                  <a:latin typeface="Segoe UI Light"/>
                </a:rPr>
                <a:t>Skewed Revenue</a:t>
              </a:r>
              <a:endParaRPr lang="en-US" b="1" spc="-71" dirty="0">
                <a:solidFill>
                  <a:srgbClr val="000000"/>
                </a:solidFill>
                <a:latin typeface="Segoe UI Light"/>
              </a:endParaRPr>
            </a:p>
            <a:p>
              <a:pPr marL="285750" indent="-285750">
                <a:lnSpc>
                  <a:spcPct val="100000"/>
                </a:lnSpc>
                <a:spcBef>
                  <a:spcPts val="0"/>
                </a:spcBef>
                <a:buSzTx/>
                <a:buFont typeface="Wingdings" panose="05000000000000000000" pitchFamily="2" charset="2"/>
                <a:buChar char="§"/>
              </a:pPr>
              <a:r>
                <a:rPr lang="en-US" sz="1600" dirty="0" smtClean="0">
                  <a:solidFill>
                    <a:srgbClr val="000000"/>
                  </a:solidFill>
                  <a:latin typeface="Segoe UI Light"/>
                </a:rPr>
                <a:t>99</a:t>
              </a:r>
              <a:r>
                <a:rPr lang="en-US" sz="1600" dirty="0">
                  <a:solidFill>
                    <a:srgbClr val="000000"/>
                  </a:solidFill>
                  <a:latin typeface="Segoe UI Light"/>
                </a:rPr>
                <a:t>% of the revenue is generated by Deeply Engaged and Potentials, who constitute 33% of </a:t>
              </a:r>
              <a:r>
                <a:rPr lang="en-US" sz="1600" dirty="0" smtClean="0">
                  <a:solidFill>
                    <a:srgbClr val="000000"/>
                  </a:solidFill>
                  <a:latin typeface="Segoe UI Light"/>
                </a:rPr>
                <a:t>the</a:t>
              </a:r>
              <a:r>
                <a:rPr lang="en-US" sz="1600" dirty="0">
                  <a:solidFill>
                    <a:srgbClr val="000000"/>
                  </a:solidFill>
                  <a:latin typeface="Segoe UI Light"/>
                </a:rPr>
                <a:t> </a:t>
              </a:r>
              <a:r>
                <a:rPr lang="en-US" sz="1600" dirty="0" smtClean="0">
                  <a:solidFill>
                    <a:srgbClr val="000000"/>
                  </a:solidFill>
                  <a:latin typeface="Segoe UI Light"/>
                </a:rPr>
                <a:t>population</a:t>
              </a:r>
            </a:p>
            <a:p>
              <a:pPr marL="285750" indent="-285750">
                <a:lnSpc>
                  <a:spcPct val="100000"/>
                </a:lnSpc>
                <a:spcBef>
                  <a:spcPts val="0"/>
                </a:spcBef>
                <a:buSzTx/>
                <a:buFont typeface="Wingdings" panose="05000000000000000000" pitchFamily="2" charset="2"/>
                <a:buChar char="§"/>
              </a:pPr>
              <a:r>
                <a:rPr lang="en-US" sz="1600" dirty="0" smtClean="0">
                  <a:solidFill>
                    <a:srgbClr val="000000"/>
                  </a:solidFill>
                  <a:latin typeface="Segoe UI Light"/>
                </a:rPr>
                <a:t>Top 2% of customers delivered over 73% of revenue on Azure!</a:t>
              </a:r>
              <a:endParaRPr lang="en-US" sz="1600" dirty="0">
                <a:solidFill>
                  <a:srgbClr val="000000"/>
                </a:solidFill>
                <a:latin typeface="Segoe UI Light"/>
              </a:endParaRPr>
            </a:p>
          </p:txBody>
        </p:sp>
        <p:sp>
          <p:nvSpPr>
            <p:cNvPr id="44" name="Rectangle 43">
              <a:hlinkClick r:id="rId8" action="ppaction://hlinksldjump"/>
            </p:cNvPr>
            <p:cNvSpPr>
              <a:spLocks/>
            </p:cNvSpPr>
            <p:nvPr/>
          </p:nvSpPr>
          <p:spPr bwMode="auto">
            <a:xfrm>
              <a:off x="516817" y="937772"/>
              <a:ext cx="1280160" cy="112471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26" name="Freeform 9">
              <a:hlinkClick r:id="rId8" action="ppaction://hlinksldjump"/>
            </p:cNvPr>
            <p:cNvSpPr>
              <a:spLocks noChangeAspect="1"/>
            </p:cNvSpPr>
            <p:nvPr/>
          </p:nvSpPr>
          <p:spPr bwMode="black">
            <a:xfrm>
              <a:off x="967553" y="1227232"/>
              <a:ext cx="378508" cy="588504"/>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gr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73582" y="122326"/>
            <a:ext cx="839354" cy="346281"/>
          </a:xfrm>
          <a:prstGeom prst="rect">
            <a:avLst/>
          </a:prstGeom>
        </p:spPr>
      </p:pic>
      <p:sp>
        <p:nvSpPr>
          <p:cNvPr id="30" name="Title 3"/>
          <p:cNvSpPr>
            <a:spLocks noGrp="1"/>
          </p:cNvSpPr>
          <p:nvPr>
            <p:ph type="title"/>
          </p:nvPr>
        </p:nvSpPr>
        <p:spPr>
          <a:xfrm>
            <a:off x="529660" y="195443"/>
            <a:ext cx="11375536" cy="609398"/>
          </a:xfrm>
        </p:spPr>
        <p:txBody>
          <a:bodyPr/>
          <a:lstStyle/>
          <a:p>
            <a:r>
              <a:rPr lang="en-US" sz="4400" dirty="0" smtClean="0"/>
              <a:t>Key Findings</a:t>
            </a:r>
            <a:endParaRPr lang="en-US" sz="4400" dirty="0"/>
          </a:p>
        </p:txBody>
      </p:sp>
      <p:grpSp>
        <p:nvGrpSpPr>
          <p:cNvPr id="13" name="Group 12"/>
          <p:cNvGrpSpPr/>
          <p:nvPr/>
        </p:nvGrpSpPr>
        <p:grpSpPr>
          <a:xfrm>
            <a:off x="516818" y="3047524"/>
            <a:ext cx="11370020" cy="1423892"/>
            <a:chOff x="516818" y="3249161"/>
            <a:chExt cx="11370020" cy="1122256"/>
          </a:xfrm>
        </p:grpSpPr>
        <p:sp>
          <p:nvSpPr>
            <p:cNvPr id="21" name="Rectangle 20">
              <a:hlinkClick r:id="rId10" action="ppaction://hlinksldjump"/>
            </p:cNvPr>
            <p:cNvSpPr>
              <a:spLocks noChangeAspect="1"/>
            </p:cNvSpPr>
            <p:nvPr/>
          </p:nvSpPr>
          <p:spPr bwMode="auto">
            <a:xfrm>
              <a:off x="516818" y="3250905"/>
              <a:ext cx="11370020" cy="1117609"/>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54" name="Rectangle 53">
              <a:hlinkClick r:id="rId10" action="ppaction://hlinksldjump"/>
            </p:cNvPr>
            <p:cNvSpPr>
              <a:spLocks noChangeAspect="1"/>
            </p:cNvSpPr>
            <p:nvPr/>
          </p:nvSpPr>
          <p:spPr bwMode="auto">
            <a:xfrm>
              <a:off x="516818" y="3249161"/>
              <a:ext cx="1279979" cy="11222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41" name="Text Placeholder 4">
              <a:hlinkClick r:id="rId10" action="ppaction://hlinksldjump"/>
            </p:cNvPr>
            <p:cNvSpPr txBox="1">
              <a:spLocks/>
            </p:cNvSpPr>
            <p:nvPr/>
          </p:nvSpPr>
          <p:spPr>
            <a:xfrm>
              <a:off x="1923807" y="3249161"/>
              <a:ext cx="9552972" cy="1117609"/>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a:solidFill>
                    <a:srgbClr val="000000"/>
                  </a:solidFill>
                  <a:latin typeface="Segoe UI Light"/>
                </a:rPr>
                <a:t>Growing </a:t>
              </a:r>
              <a:r>
                <a:rPr lang="en-US" b="1" spc="-71" dirty="0" smtClean="0">
                  <a:solidFill>
                    <a:srgbClr val="000000"/>
                  </a:solidFill>
                  <a:latin typeface="Segoe UI Light"/>
                </a:rPr>
                <a:t>AURPC </a:t>
              </a:r>
              <a:r>
                <a:rPr lang="en-US" b="1" spc="-71" dirty="0">
                  <a:solidFill>
                    <a:srgbClr val="000000"/>
                  </a:solidFill>
                  <a:latin typeface="Segoe UI Light"/>
                </a:rPr>
                <a:t>through </a:t>
              </a:r>
              <a:r>
                <a:rPr lang="en-US" b="1" spc="-71" dirty="0" smtClean="0">
                  <a:solidFill>
                    <a:srgbClr val="000000"/>
                  </a:solidFill>
                  <a:latin typeface="Segoe UI Light"/>
                </a:rPr>
                <a:t>Cross-sell, </a:t>
              </a:r>
              <a:r>
                <a:rPr lang="en-US" b="1" spc="-71" dirty="0" err="1" smtClean="0">
                  <a:solidFill>
                    <a:srgbClr val="000000"/>
                  </a:solidFill>
                  <a:latin typeface="Segoe UI Light"/>
                </a:rPr>
                <a:t>PaaS</a:t>
              </a:r>
              <a:r>
                <a:rPr lang="en-US" b="1" spc="-71" dirty="0" smtClean="0">
                  <a:solidFill>
                    <a:srgbClr val="000000"/>
                  </a:solidFill>
                  <a:latin typeface="Segoe UI Light"/>
                </a:rPr>
                <a:t> </a:t>
              </a:r>
              <a:r>
                <a:rPr lang="en-US" b="1" spc="-71" dirty="0">
                  <a:solidFill>
                    <a:srgbClr val="000000"/>
                  </a:solidFill>
                  <a:latin typeface="Segoe UI Light"/>
                </a:rPr>
                <a:t>and </a:t>
              </a:r>
              <a:r>
                <a:rPr lang="en-US" b="1" spc="-71" dirty="0" err="1">
                  <a:solidFill>
                    <a:srgbClr val="000000"/>
                  </a:solidFill>
                  <a:latin typeface="Segoe UI Light"/>
                </a:rPr>
                <a:t>IaaS</a:t>
              </a:r>
              <a:r>
                <a:rPr lang="en-US" b="1" spc="-71" dirty="0">
                  <a:solidFill>
                    <a:srgbClr val="000000"/>
                  </a:solidFill>
                  <a:latin typeface="Segoe UI Light"/>
                </a:rPr>
                <a:t> </a:t>
              </a:r>
              <a:r>
                <a:rPr lang="en-US" b="1" spc="-71" dirty="0" smtClean="0">
                  <a:solidFill>
                    <a:srgbClr val="000000"/>
                  </a:solidFill>
                  <a:latin typeface="Segoe UI Light"/>
                </a:rPr>
                <a:t>Adoption</a:t>
              </a:r>
            </a:p>
            <a:p>
              <a:pPr marL="285750" indent="-285750">
                <a:lnSpc>
                  <a:spcPct val="100000"/>
                </a:lnSpc>
                <a:spcBef>
                  <a:spcPts val="500"/>
                </a:spcBef>
                <a:buSzTx/>
                <a:buFont typeface="Wingdings" panose="05000000000000000000" pitchFamily="2" charset="2"/>
                <a:buChar char="§"/>
              </a:pPr>
              <a:r>
                <a:rPr lang="en-US" sz="1600" spc="-71" dirty="0">
                  <a:solidFill>
                    <a:srgbClr val="000000"/>
                  </a:solidFill>
                  <a:latin typeface="Segoe UI Light"/>
                </a:rPr>
                <a:t>Selling Virtual Network to customers using Virtual Machines results in a gain of 80 NU* per customer</a:t>
              </a:r>
            </a:p>
            <a:p>
              <a:pPr marL="285750" indent="-285750">
                <a:lnSpc>
                  <a:spcPct val="100000"/>
                </a:lnSpc>
                <a:spcBef>
                  <a:spcPts val="500"/>
                </a:spcBef>
                <a:buSzTx/>
                <a:buFont typeface="Wingdings" panose="05000000000000000000" pitchFamily="2" charset="2"/>
                <a:buChar char="§"/>
              </a:pPr>
              <a:r>
                <a:rPr lang="en-US" sz="1600" spc="-71" dirty="0">
                  <a:solidFill>
                    <a:srgbClr val="000000"/>
                  </a:solidFill>
                  <a:latin typeface="Segoe UI Light"/>
                </a:rPr>
                <a:t>The best opportunity </a:t>
              </a:r>
              <a:r>
                <a:rPr lang="en-US" sz="1600" spc="-71" dirty="0" smtClean="0">
                  <a:solidFill>
                    <a:srgbClr val="000000"/>
                  </a:solidFill>
                  <a:latin typeface="Segoe UI Light"/>
                </a:rPr>
                <a:t>for </a:t>
              </a:r>
              <a:r>
                <a:rPr lang="en-US" sz="1600" spc="-71" dirty="0">
                  <a:solidFill>
                    <a:srgbClr val="000000"/>
                  </a:solidFill>
                  <a:latin typeface="Segoe UI Light"/>
                </a:rPr>
                <a:t>up-sell and cross-sell of Premium SKUs is to Deeply </a:t>
              </a:r>
              <a:r>
                <a:rPr lang="en-US" sz="1600" spc="-71" dirty="0" smtClean="0">
                  <a:solidFill>
                    <a:srgbClr val="000000"/>
                  </a:solidFill>
                  <a:latin typeface="Segoe UI Light"/>
                </a:rPr>
                <a:t>Engaged</a:t>
              </a:r>
            </a:p>
            <a:p>
              <a:pPr marL="285750" indent="-285750">
                <a:lnSpc>
                  <a:spcPct val="100000"/>
                </a:lnSpc>
                <a:spcBef>
                  <a:spcPts val="500"/>
                </a:spcBef>
                <a:buSzTx/>
                <a:buFont typeface="Wingdings" panose="05000000000000000000" pitchFamily="2" charset="2"/>
                <a:buChar char="§"/>
              </a:pPr>
              <a:r>
                <a:rPr lang="en-US" sz="1700" spc="-71" dirty="0">
                  <a:solidFill>
                    <a:srgbClr val="000000"/>
                  </a:solidFill>
                  <a:latin typeface="Segoe UI Light"/>
                </a:rPr>
                <a:t>Deeply Engaged customers use both </a:t>
              </a:r>
              <a:r>
                <a:rPr lang="en-US" sz="1700" spc="-71" dirty="0" err="1">
                  <a:solidFill>
                    <a:srgbClr val="000000"/>
                  </a:solidFill>
                  <a:latin typeface="Segoe UI Light"/>
                </a:rPr>
                <a:t>PaaS</a:t>
              </a:r>
              <a:r>
                <a:rPr lang="en-US" sz="1700" spc="-71" dirty="0">
                  <a:solidFill>
                    <a:srgbClr val="000000"/>
                  </a:solidFill>
                  <a:latin typeface="Segoe UI Light"/>
                </a:rPr>
                <a:t> and </a:t>
              </a:r>
              <a:r>
                <a:rPr lang="en-US" sz="1700" spc="-71" dirty="0" err="1">
                  <a:solidFill>
                    <a:srgbClr val="000000"/>
                  </a:solidFill>
                  <a:latin typeface="Segoe UI Light"/>
                </a:rPr>
                <a:t>IaaS</a:t>
              </a:r>
              <a:r>
                <a:rPr lang="en-US" sz="1700" spc="-71" dirty="0">
                  <a:solidFill>
                    <a:srgbClr val="000000"/>
                  </a:solidFill>
                  <a:latin typeface="Segoe UI Light"/>
                </a:rPr>
                <a:t> intensively, resulting in the highest </a:t>
              </a:r>
              <a:r>
                <a:rPr lang="en-US" sz="1700" spc="-71" dirty="0" smtClean="0">
                  <a:solidFill>
                    <a:srgbClr val="000000"/>
                  </a:solidFill>
                  <a:latin typeface="Segoe UI Light"/>
                </a:rPr>
                <a:t>AURPC</a:t>
              </a:r>
              <a:endParaRPr lang="en-US" sz="1700" spc="-71" dirty="0">
                <a:solidFill>
                  <a:srgbClr val="000000"/>
                </a:solidFill>
                <a:latin typeface="Segoe UI Light"/>
              </a:endParaRPr>
            </a:p>
          </p:txBody>
        </p:sp>
        <p:sp>
          <p:nvSpPr>
            <p:cNvPr id="39" name="Freeform 11">
              <a:hlinkClick r:id="rId10" action="ppaction://hlinksldjump"/>
            </p:cNvPr>
            <p:cNvSpPr>
              <a:spLocks noEditPoints="1"/>
            </p:cNvSpPr>
            <p:nvPr/>
          </p:nvSpPr>
          <p:spPr bwMode="black">
            <a:xfrm>
              <a:off x="808118" y="3480264"/>
              <a:ext cx="731520" cy="64008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15" name="Group 14"/>
          <p:cNvGrpSpPr/>
          <p:nvPr/>
        </p:nvGrpSpPr>
        <p:grpSpPr>
          <a:xfrm>
            <a:off x="516818" y="1895229"/>
            <a:ext cx="11370020" cy="1122256"/>
            <a:chOff x="516818" y="2106834"/>
            <a:chExt cx="11370020" cy="1122256"/>
          </a:xfrm>
        </p:grpSpPr>
        <p:sp>
          <p:nvSpPr>
            <p:cNvPr id="31" name="Rectangle 30">
              <a:hlinkClick r:id="rId11" action="ppaction://hlinksldjump"/>
            </p:cNvPr>
            <p:cNvSpPr>
              <a:spLocks noChangeAspect="1"/>
            </p:cNvSpPr>
            <p:nvPr/>
          </p:nvSpPr>
          <p:spPr bwMode="auto">
            <a:xfrm>
              <a:off x="516818" y="2108579"/>
              <a:ext cx="11370020" cy="111761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32" name="Rectangle 31">
              <a:hlinkClick r:id="rId12" action="ppaction://hlinksldjump"/>
            </p:cNvPr>
            <p:cNvSpPr>
              <a:spLocks noChangeAspect="1"/>
            </p:cNvSpPr>
            <p:nvPr/>
          </p:nvSpPr>
          <p:spPr bwMode="auto">
            <a:xfrm>
              <a:off x="516818" y="2106834"/>
              <a:ext cx="1279979" cy="112225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380"/>
              <a:endParaRPr lang="en-US" sz="1836" dirty="0">
                <a:solidFill>
                  <a:srgbClr val="FFFFFF"/>
                </a:solidFill>
              </a:endParaRPr>
            </a:p>
          </p:txBody>
        </p:sp>
        <p:sp>
          <p:nvSpPr>
            <p:cNvPr id="34" name="Text Placeholder 4">
              <a:hlinkClick r:id="rId12" action="ppaction://hlinksldjump"/>
            </p:cNvPr>
            <p:cNvSpPr txBox="1">
              <a:spLocks/>
            </p:cNvSpPr>
            <p:nvPr/>
          </p:nvSpPr>
          <p:spPr>
            <a:xfrm>
              <a:off x="1923807" y="2106835"/>
              <a:ext cx="9552972" cy="1117610"/>
            </a:xfrm>
            <a:prstGeom prst="rect">
              <a:avLst/>
            </a:prstGeom>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spc="-71" dirty="0" smtClean="0">
                  <a:solidFill>
                    <a:srgbClr val="000000"/>
                  </a:solidFill>
                  <a:latin typeface="Segoe UI Light"/>
                </a:rPr>
                <a:t>Growing AURPC through Customer Migration</a:t>
              </a:r>
            </a:p>
            <a:p>
              <a:pPr marL="285750" indent="-285750">
                <a:lnSpc>
                  <a:spcPct val="100000"/>
                </a:lnSpc>
                <a:spcBef>
                  <a:spcPts val="500"/>
                </a:spcBef>
                <a:buSzTx/>
                <a:buFont typeface="Wingdings" panose="05000000000000000000" pitchFamily="2" charset="2"/>
                <a:buChar char="§"/>
              </a:pPr>
              <a:r>
                <a:rPr lang="en-US" sz="1600" spc="-71" dirty="0" smtClean="0">
                  <a:solidFill>
                    <a:srgbClr val="000000"/>
                  </a:solidFill>
                  <a:latin typeface="Segoe UI Light"/>
                </a:rPr>
                <a:t>The most valuable upgrade path is to Deeply Engaged cluster</a:t>
              </a:r>
            </a:p>
            <a:p>
              <a:pPr marL="285750" indent="-285750">
                <a:lnSpc>
                  <a:spcPct val="100000"/>
                </a:lnSpc>
                <a:spcBef>
                  <a:spcPts val="500"/>
                </a:spcBef>
                <a:buSzTx/>
                <a:buFont typeface="Wingdings" panose="05000000000000000000" pitchFamily="2" charset="2"/>
                <a:buChar char="§"/>
              </a:pPr>
              <a:r>
                <a:rPr lang="en-US" sz="1600" spc="-71" dirty="0" smtClean="0">
                  <a:solidFill>
                    <a:srgbClr val="000000"/>
                  </a:solidFill>
                  <a:latin typeface="Segoe UI Light"/>
                </a:rPr>
                <a:t>The most likely path to Deeply Engaged is from Potentials cluster</a:t>
              </a:r>
              <a:endParaRPr lang="en-US" sz="1600" spc="-71" dirty="0">
                <a:solidFill>
                  <a:srgbClr val="000000"/>
                </a:solidFill>
                <a:latin typeface="Segoe UI Light"/>
              </a:endParaRPr>
            </a:p>
          </p:txBody>
        </p:sp>
        <p:grpSp>
          <p:nvGrpSpPr>
            <p:cNvPr id="42" name="Group 41"/>
            <p:cNvGrpSpPr/>
            <p:nvPr/>
          </p:nvGrpSpPr>
          <p:grpSpPr bwMode="black">
            <a:xfrm>
              <a:off x="795377" y="2299880"/>
              <a:ext cx="731520" cy="731520"/>
              <a:chOff x="446088" y="3778250"/>
              <a:chExt cx="920750" cy="920750"/>
            </a:xfrm>
            <a:solidFill>
              <a:srgbClr val="FFFFFF"/>
            </a:solidFill>
          </p:grpSpPr>
          <p:sp>
            <p:nvSpPr>
              <p:cNvPr id="43" name="Freeform 29"/>
              <p:cNvSpPr>
                <a:spLocks noEditPoints="1"/>
              </p:cNvSpPr>
              <p:nvPr/>
            </p:nvSpPr>
            <p:spPr bwMode="black">
              <a:xfrm>
                <a:off x="446088" y="3778250"/>
                <a:ext cx="920750" cy="920750"/>
              </a:xfrm>
              <a:custGeom>
                <a:avLst/>
                <a:gdLst>
                  <a:gd name="T0" fmla="*/ 494 w 518"/>
                  <a:gd name="T1" fmla="*/ 216 h 518"/>
                  <a:gd name="T2" fmla="*/ 302 w 518"/>
                  <a:gd name="T3" fmla="*/ 24 h 518"/>
                  <a:gd name="T4" fmla="*/ 216 w 518"/>
                  <a:gd name="T5" fmla="*/ 24 h 518"/>
                  <a:gd name="T6" fmla="*/ 24 w 518"/>
                  <a:gd name="T7" fmla="*/ 216 h 518"/>
                  <a:gd name="T8" fmla="*/ 24 w 518"/>
                  <a:gd name="T9" fmla="*/ 302 h 518"/>
                  <a:gd name="T10" fmla="*/ 216 w 518"/>
                  <a:gd name="T11" fmla="*/ 494 h 518"/>
                  <a:gd name="T12" fmla="*/ 302 w 518"/>
                  <a:gd name="T13" fmla="*/ 494 h 518"/>
                  <a:gd name="T14" fmla="*/ 494 w 518"/>
                  <a:gd name="T15" fmla="*/ 302 h 518"/>
                  <a:gd name="T16" fmla="*/ 494 w 518"/>
                  <a:gd name="T17" fmla="*/ 216 h 518"/>
                  <a:gd name="T18" fmla="*/ 482 w 518"/>
                  <a:gd name="T19" fmla="*/ 289 h 518"/>
                  <a:gd name="T20" fmla="*/ 289 w 518"/>
                  <a:gd name="T21" fmla="*/ 482 h 518"/>
                  <a:gd name="T22" fmla="*/ 228 w 518"/>
                  <a:gd name="T23" fmla="*/ 482 h 518"/>
                  <a:gd name="T24" fmla="*/ 36 w 518"/>
                  <a:gd name="T25" fmla="*/ 289 h 518"/>
                  <a:gd name="T26" fmla="*/ 36 w 518"/>
                  <a:gd name="T27" fmla="*/ 228 h 518"/>
                  <a:gd name="T28" fmla="*/ 228 w 518"/>
                  <a:gd name="T29" fmla="*/ 36 h 518"/>
                  <a:gd name="T30" fmla="*/ 290 w 518"/>
                  <a:gd name="T31" fmla="*/ 36 h 518"/>
                  <a:gd name="T32" fmla="*/ 482 w 518"/>
                  <a:gd name="T33" fmla="*/ 228 h 518"/>
                  <a:gd name="T34" fmla="*/ 482 w 518"/>
                  <a:gd name="T35" fmla="*/ 28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8" h="518">
                    <a:moveTo>
                      <a:pt x="494" y="216"/>
                    </a:moveTo>
                    <a:cubicBezTo>
                      <a:pt x="302" y="24"/>
                      <a:pt x="302" y="24"/>
                      <a:pt x="302" y="24"/>
                    </a:cubicBezTo>
                    <a:cubicBezTo>
                      <a:pt x="278" y="0"/>
                      <a:pt x="240" y="0"/>
                      <a:pt x="216" y="24"/>
                    </a:cubicBezTo>
                    <a:cubicBezTo>
                      <a:pt x="24" y="216"/>
                      <a:pt x="24" y="216"/>
                      <a:pt x="24" y="216"/>
                    </a:cubicBezTo>
                    <a:cubicBezTo>
                      <a:pt x="0" y="240"/>
                      <a:pt x="0" y="278"/>
                      <a:pt x="24" y="302"/>
                    </a:cubicBezTo>
                    <a:cubicBezTo>
                      <a:pt x="216" y="494"/>
                      <a:pt x="216" y="494"/>
                      <a:pt x="216" y="494"/>
                    </a:cubicBezTo>
                    <a:cubicBezTo>
                      <a:pt x="240" y="518"/>
                      <a:pt x="278" y="518"/>
                      <a:pt x="302" y="494"/>
                    </a:cubicBezTo>
                    <a:cubicBezTo>
                      <a:pt x="494" y="302"/>
                      <a:pt x="494" y="302"/>
                      <a:pt x="494" y="302"/>
                    </a:cubicBezTo>
                    <a:cubicBezTo>
                      <a:pt x="518" y="278"/>
                      <a:pt x="518" y="240"/>
                      <a:pt x="494" y="216"/>
                    </a:cubicBezTo>
                    <a:close/>
                    <a:moveTo>
                      <a:pt x="482" y="289"/>
                    </a:moveTo>
                    <a:cubicBezTo>
                      <a:pt x="289" y="482"/>
                      <a:pt x="289" y="482"/>
                      <a:pt x="289" y="482"/>
                    </a:cubicBezTo>
                    <a:cubicBezTo>
                      <a:pt x="273" y="499"/>
                      <a:pt x="245" y="499"/>
                      <a:pt x="228" y="482"/>
                    </a:cubicBezTo>
                    <a:cubicBezTo>
                      <a:pt x="36" y="289"/>
                      <a:pt x="36" y="289"/>
                      <a:pt x="36" y="289"/>
                    </a:cubicBezTo>
                    <a:cubicBezTo>
                      <a:pt x="19" y="273"/>
                      <a:pt x="19" y="245"/>
                      <a:pt x="36" y="228"/>
                    </a:cubicBezTo>
                    <a:cubicBezTo>
                      <a:pt x="228" y="36"/>
                      <a:pt x="228" y="36"/>
                      <a:pt x="228" y="36"/>
                    </a:cubicBezTo>
                    <a:cubicBezTo>
                      <a:pt x="245" y="19"/>
                      <a:pt x="273" y="19"/>
                      <a:pt x="290" y="36"/>
                    </a:cubicBezTo>
                    <a:cubicBezTo>
                      <a:pt x="482" y="228"/>
                      <a:pt x="482" y="228"/>
                      <a:pt x="482" y="228"/>
                    </a:cubicBezTo>
                    <a:cubicBezTo>
                      <a:pt x="499" y="245"/>
                      <a:pt x="499" y="273"/>
                      <a:pt x="482" y="28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45" name="Freeform 30">
                <a:hlinkClick r:id="rId12" action="ppaction://hlinksldjump"/>
              </p:cNvPr>
              <p:cNvSpPr>
                <a:spLocks noEditPoints="1"/>
              </p:cNvSpPr>
              <p:nvPr/>
            </p:nvSpPr>
            <p:spPr bwMode="black">
              <a:xfrm>
                <a:off x="514350" y="3844925"/>
                <a:ext cx="785813" cy="785813"/>
              </a:xfrm>
              <a:custGeom>
                <a:avLst/>
                <a:gdLst>
                  <a:gd name="T0" fmla="*/ 432 w 442"/>
                  <a:gd name="T1" fmla="*/ 203 h 442"/>
                  <a:gd name="T2" fmla="*/ 239 w 442"/>
                  <a:gd name="T3" fmla="*/ 10 h 442"/>
                  <a:gd name="T4" fmla="*/ 203 w 442"/>
                  <a:gd name="T5" fmla="*/ 10 h 442"/>
                  <a:gd name="T6" fmla="*/ 10 w 442"/>
                  <a:gd name="T7" fmla="*/ 203 h 442"/>
                  <a:gd name="T8" fmla="*/ 10 w 442"/>
                  <a:gd name="T9" fmla="*/ 239 h 442"/>
                  <a:gd name="T10" fmla="*/ 203 w 442"/>
                  <a:gd name="T11" fmla="*/ 432 h 442"/>
                  <a:gd name="T12" fmla="*/ 239 w 442"/>
                  <a:gd name="T13" fmla="*/ 432 h 442"/>
                  <a:gd name="T14" fmla="*/ 432 w 442"/>
                  <a:gd name="T15" fmla="*/ 239 h 442"/>
                  <a:gd name="T16" fmla="*/ 432 w 442"/>
                  <a:gd name="T17" fmla="*/ 203 h 442"/>
                  <a:gd name="T18" fmla="*/ 279 w 442"/>
                  <a:gd name="T19" fmla="*/ 255 h 442"/>
                  <a:gd name="T20" fmla="*/ 207 w 442"/>
                  <a:gd name="T21" fmla="*/ 277 h 442"/>
                  <a:gd name="T22" fmla="*/ 184 w 442"/>
                  <a:gd name="T23" fmla="*/ 294 h 442"/>
                  <a:gd name="T24" fmla="*/ 199 w 442"/>
                  <a:gd name="T25" fmla="*/ 311 h 442"/>
                  <a:gd name="T26" fmla="*/ 221 w 442"/>
                  <a:gd name="T27" fmla="*/ 325 h 442"/>
                  <a:gd name="T28" fmla="*/ 241 w 442"/>
                  <a:gd name="T29" fmla="*/ 367 h 442"/>
                  <a:gd name="T30" fmla="*/ 241 w 442"/>
                  <a:gd name="T31" fmla="*/ 371 h 442"/>
                  <a:gd name="T32" fmla="*/ 241 w 442"/>
                  <a:gd name="T33" fmla="*/ 381 h 442"/>
                  <a:gd name="T34" fmla="*/ 199 w 442"/>
                  <a:gd name="T35" fmla="*/ 381 h 442"/>
                  <a:gd name="T36" fmla="*/ 199 w 442"/>
                  <a:gd name="T37" fmla="*/ 369 h 442"/>
                  <a:gd name="T38" fmla="*/ 199 w 442"/>
                  <a:gd name="T39" fmla="*/ 367 h 442"/>
                  <a:gd name="T40" fmla="*/ 200 w 442"/>
                  <a:gd name="T41" fmla="*/ 367 h 442"/>
                  <a:gd name="T42" fmla="*/ 194 w 442"/>
                  <a:gd name="T43" fmla="*/ 358 h 442"/>
                  <a:gd name="T44" fmla="*/ 184 w 442"/>
                  <a:gd name="T45" fmla="*/ 351 h 442"/>
                  <a:gd name="T46" fmla="*/ 156 w 442"/>
                  <a:gd name="T47" fmla="*/ 333 h 442"/>
                  <a:gd name="T48" fmla="*/ 140 w 442"/>
                  <a:gd name="T49" fmla="*/ 296 h 442"/>
                  <a:gd name="T50" fmla="*/ 140 w 442"/>
                  <a:gd name="T51" fmla="*/ 292 h 442"/>
                  <a:gd name="T52" fmla="*/ 156 w 442"/>
                  <a:gd name="T53" fmla="*/ 258 h 442"/>
                  <a:gd name="T54" fmla="*/ 186 w 442"/>
                  <a:gd name="T55" fmla="*/ 242 h 442"/>
                  <a:gd name="T56" fmla="*/ 188 w 442"/>
                  <a:gd name="T57" fmla="*/ 241 h 442"/>
                  <a:gd name="T58" fmla="*/ 231 w 442"/>
                  <a:gd name="T59" fmla="*/ 233 h 442"/>
                  <a:gd name="T60" fmla="*/ 249 w 442"/>
                  <a:gd name="T61" fmla="*/ 221 h 442"/>
                  <a:gd name="T62" fmla="*/ 218 w 442"/>
                  <a:gd name="T63" fmla="*/ 194 h 442"/>
                  <a:gd name="T64" fmla="*/ 198 w 442"/>
                  <a:gd name="T65" fmla="*/ 152 h 442"/>
                  <a:gd name="T66" fmla="*/ 199 w 442"/>
                  <a:gd name="T67" fmla="*/ 145 h 442"/>
                  <a:gd name="T68" fmla="*/ 160 w 442"/>
                  <a:gd name="T69" fmla="*/ 145 h 442"/>
                  <a:gd name="T70" fmla="*/ 160 w 442"/>
                  <a:gd name="T71" fmla="*/ 145 h 442"/>
                  <a:gd name="T72" fmla="*/ 152 w 442"/>
                  <a:gd name="T73" fmla="*/ 138 h 442"/>
                  <a:gd name="T74" fmla="*/ 153 w 442"/>
                  <a:gd name="T75" fmla="*/ 134 h 442"/>
                  <a:gd name="T76" fmla="*/ 221 w 442"/>
                  <a:gd name="T77" fmla="*/ 42 h 442"/>
                  <a:gd name="T78" fmla="*/ 292 w 442"/>
                  <a:gd name="T79" fmla="*/ 133 h 442"/>
                  <a:gd name="T80" fmla="*/ 292 w 442"/>
                  <a:gd name="T81" fmla="*/ 133 h 442"/>
                  <a:gd name="T82" fmla="*/ 294 w 442"/>
                  <a:gd name="T83" fmla="*/ 138 h 442"/>
                  <a:gd name="T84" fmla="*/ 286 w 442"/>
                  <a:gd name="T85" fmla="*/ 145 h 442"/>
                  <a:gd name="T86" fmla="*/ 286 w 442"/>
                  <a:gd name="T87" fmla="*/ 145 h 442"/>
                  <a:gd name="T88" fmla="*/ 241 w 442"/>
                  <a:gd name="T89" fmla="*/ 145 h 442"/>
                  <a:gd name="T90" fmla="*/ 240 w 442"/>
                  <a:gd name="T91" fmla="*/ 152 h 442"/>
                  <a:gd name="T92" fmla="*/ 243 w 442"/>
                  <a:gd name="T93" fmla="*/ 160 h 442"/>
                  <a:gd name="T94" fmla="*/ 248 w 442"/>
                  <a:gd name="T95" fmla="*/ 163 h 442"/>
                  <a:gd name="T96" fmla="*/ 249 w 442"/>
                  <a:gd name="T97" fmla="*/ 163 h 442"/>
                  <a:gd name="T98" fmla="*/ 251 w 442"/>
                  <a:gd name="T99" fmla="*/ 164 h 442"/>
                  <a:gd name="T100" fmla="*/ 278 w 442"/>
                  <a:gd name="T101" fmla="*/ 179 h 442"/>
                  <a:gd name="T102" fmla="*/ 295 w 442"/>
                  <a:gd name="T103" fmla="*/ 211 h 442"/>
                  <a:gd name="T104" fmla="*/ 296 w 442"/>
                  <a:gd name="T105" fmla="*/ 220 h 442"/>
                  <a:gd name="T106" fmla="*/ 279 w 442"/>
                  <a:gd name="T107" fmla="*/ 25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2" h="442">
                    <a:moveTo>
                      <a:pt x="432" y="203"/>
                    </a:moveTo>
                    <a:cubicBezTo>
                      <a:pt x="239" y="10"/>
                      <a:pt x="239" y="10"/>
                      <a:pt x="239" y="10"/>
                    </a:cubicBezTo>
                    <a:cubicBezTo>
                      <a:pt x="229" y="0"/>
                      <a:pt x="213" y="0"/>
                      <a:pt x="203" y="10"/>
                    </a:cubicBezTo>
                    <a:cubicBezTo>
                      <a:pt x="10" y="203"/>
                      <a:pt x="10" y="203"/>
                      <a:pt x="10" y="203"/>
                    </a:cubicBezTo>
                    <a:cubicBezTo>
                      <a:pt x="0" y="213"/>
                      <a:pt x="0" y="229"/>
                      <a:pt x="10" y="239"/>
                    </a:cubicBezTo>
                    <a:cubicBezTo>
                      <a:pt x="203" y="432"/>
                      <a:pt x="203" y="432"/>
                      <a:pt x="203" y="432"/>
                    </a:cubicBezTo>
                    <a:cubicBezTo>
                      <a:pt x="213" y="442"/>
                      <a:pt x="229" y="442"/>
                      <a:pt x="239" y="432"/>
                    </a:cubicBezTo>
                    <a:cubicBezTo>
                      <a:pt x="432" y="239"/>
                      <a:pt x="432" y="239"/>
                      <a:pt x="432" y="239"/>
                    </a:cubicBezTo>
                    <a:cubicBezTo>
                      <a:pt x="442" y="229"/>
                      <a:pt x="442" y="213"/>
                      <a:pt x="432" y="203"/>
                    </a:cubicBezTo>
                    <a:close/>
                    <a:moveTo>
                      <a:pt x="279" y="255"/>
                    </a:moveTo>
                    <a:cubicBezTo>
                      <a:pt x="257" y="276"/>
                      <a:pt x="207" y="277"/>
                      <a:pt x="207" y="277"/>
                    </a:cubicBezTo>
                    <a:cubicBezTo>
                      <a:pt x="207" y="277"/>
                      <a:pt x="185" y="277"/>
                      <a:pt x="184" y="294"/>
                    </a:cubicBezTo>
                    <a:cubicBezTo>
                      <a:pt x="183" y="303"/>
                      <a:pt x="193" y="308"/>
                      <a:pt x="199" y="311"/>
                    </a:cubicBezTo>
                    <a:cubicBezTo>
                      <a:pt x="199" y="311"/>
                      <a:pt x="212" y="317"/>
                      <a:pt x="221" y="325"/>
                    </a:cubicBezTo>
                    <a:cubicBezTo>
                      <a:pt x="229" y="333"/>
                      <a:pt x="241" y="346"/>
                      <a:pt x="241" y="367"/>
                    </a:cubicBezTo>
                    <a:cubicBezTo>
                      <a:pt x="241" y="368"/>
                      <a:pt x="241" y="370"/>
                      <a:pt x="241" y="371"/>
                    </a:cubicBezTo>
                    <a:cubicBezTo>
                      <a:pt x="241" y="381"/>
                      <a:pt x="241" y="381"/>
                      <a:pt x="241" y="381"/>
                    </a:cubicBezTo>
                    <a:cubicBezTo>
                      <a:pt x="199" y="381"/>
                      <a:pt x="199" y="381"/>
                      <a:pt x="199" y="381"/>
                    </a:cubicBezTo>
                    <a:cubicBezTo>
                      <a:pt x="199" y="369"/>
                      <a:pt x="199" y="369"/>
                      <a:pt x="199" y="369"/>
                    </a:cubicBezTo>
                    <a:cubicBezTo>
                      <a:pt x="199" y="367"/>
                      <a:pt x="199" y="367"/>
                      <a:pt x="199" y="367"/>
                    </a:cubicBezTo>
                    <a:cubicBezTo>
                      <a:pt x="199" y="367"/>
                      <a:pt x="200" y="367"/>
                      <a:pt x="200" y="367"/>
                    </a:cubicBezTo>
                    <a:cubicBezTo>
                      <a:pt x="200" y="366"/>
                      <a:pt x="198" y="362"/>
                      <a:pt x="194" y="358"/>
                    </a:cubicBezTo>
                    <a:cubicBezTo>
                      <a:pt x="190" y="354"/>
                      <a:pt x="186" y="352"/>
                      <a:pt x="184" y="351"/>
                    </a:cubicBezTo>
                    <a:cubicBezTo>
                      <a:pt x="174" y="347"/>
                      <a:pt x="165" y="341"/>
                      <a:pt x="156" y="333"/>
                    </a:cubicBezTo>
                    <a:cubicBezTo>
                      <a:pt x="147" y="324"/>
                      <a:pt x="140" y="311"/>
                      <a:pt x="140" y="296"/>
                    </a:cubicBezTo>
                    <a:cubicBezTo>
                      <a:pt x="140" y="294"/>
                      <a:pt x="140" y="293"/>
                      <a:pt x="140" y="292"/>
                    </a:cubicBezTo>
                    <a:cubicBezTo>
                      <a:pt x="141" y="279"/>
                      <a:pt x="147" y="266"/>
                      <a:pt x="156" y="258"/>
                    </a:cubicBezTo>
                    <a:cubicBezTo>
                      <a:pt x="165" y="250"/>
                      <a:pt x="176" y="245"/>
                      <a:pt x="186" y="242"/>
                    </a:cubicBezTo>
                    <a:cubicBezTo>
                      <a:pt x="188" y="241"/>
                      <a:pt x="188" y="241"/>
                      <a:pt x="188" y="241"/>
                    </a:cubicBezTo>
                    <a:cubicBezTo>
                      <a:pt x="231" y="233"/>
                      <a:pt x="231" y="233"/>
                      <a:pt x="231" y="233"/>
                    </a:cubicBezTo>
                    <a:cubicBezTo>
                      <a:pt x="231" y="233"/>
                      <a:pt x="245" y="231"/>
                      <a:pt x="249" y="221"/>
                    </a:cubicBezTo>
                    <a:cubicBezTo>
                      <a:pt x="254" y="206"/>
                      <a:pt x="225" y="200"/>
                      <a:pt x="218" y="194"/>
                    </a:cubicBezTo>
                    <a:cubicBezTo>
                      <a:pt x="208" y="187"/>
                      <a:pt x="198" y="171"/>
                      <a:pt x="198" y="152"/>
                    </a:cubicBezTo>
                    <a:cubicBezTo>
                      <a:pt x="198" y="150"/>
                      <a:pt x="198" y="147"/>
                      <a:pt x="199" y="145"/>
                    </a:cubicBezTo>
                    <a:cubicBezTo>
                      <a:pt x="160" y="145"/>
                      <a:pt x="160" y="145"/>
                      <a:pt x="160" y="145"/>
                    </a:cubicBezTo>
                    <a:cubicBezTo>
                      <a:pt x="160" y="145"/>
                      <a:pt x="160" y="145"/>
                      <a:pt x="160" y="145"/>
                    </a:cubicBezTo>
                    <a:cubicBezTo>
                      <a:pt x="156" y="145"/>
                      <a:pt x="152" y="142"/>
                      <a:pt x="152" y="138"/>
                    </a:cubicBezTo>
                    <a:cubicBezTo>
                      <a:pt x="152" y="136"/>
                      <a:pt x="153" y="135"/>
                      <a:pt x="153" y="134"/>
                    </a:cubicBezTo>
                    <a:cubicBezTo>
                      <a:pt x="221" y="42"/>
                      <a:pt x="221" y="42"/>
                      <a:pt x="221" y="42"/>
                    </a:cubicBezTo>
                    <a:cubicBezTo>
                      <a:pt x="292" y="133"/>
                      <a:pt x="292" y="133"/>
                      <a:pt x="292" y="133"/>
                    </a:cubicBezTo>
                    <a:cubicBezTo>
                      <a:pt x="292" y="133"/>
                      <a:pt x="292" y="133"/>
                      <a:pt x="292" y="133"/>
                    </a:cubicBezTo>
                    <a:cubicBezTo>
                      <a:pt x="293" y="134"/>
                      <a:pt x="294" y="136"/>
                      <a:pt x="294" y="138"/>
                    </a:cubicBezTo>
                    <a:cubicBezTo>
                      <a:pt x="294" y="142"/>
                      <a:pt x="290" y="145"/>
                      <a:pt x="286" y="145"/>
                    </a:cubicBezTo>
                    <a:cubicBezTo>
                      <a:pt x="286" y="145"/>
                      <a:pt x="286" y="145"/>
                      <a:pt x="286" y="145"/>
                    </a:cubicBezTo>
                    <a:cubicBezTo>
                      <a:pt x="241" y="145"/>
                      <a:pt x="241" y="145"/>
                      <a:pt x="241" y="145"/>
                    </a:cubicBezTo>
                    <a:cubicBezTo>
                      <a:pt x="240" y="148"/>
                      <a:pt x="240" y="150"/>
                      <a:pt x="240" y="152"/>
                    </a:cubicBezTo>
                    <a:cubicBezTo>
                      <a:pt x="240" y="158"/>
                      <a:pt x="242" y="159"/>
                      <a:pt x="243" y="160"/>
                    </a:cubicBezTo>
                    <a:cubicBezTo>
                      <a:pt x="245" y="162"/>
                      <a:pt x="247" y="163"/>
                      <a:pt x="248" y="163"/>
                    </a:cubicBezTo>
                    <a:cubicBezTo>
                      <a:pt x="249" y="163"/>
                      <a:pt x="249" y="163"/>
                      <a:pt x="249" y="163"/>
                    </a:cubicBezTo>
                    <a:cubicBezTo>
                      <a:pt x="251" y="164"/>
                      <a:pt x="251" y="164"/>
                      <a:pt x="251" y="164"/>
                    </a:cubicBezTo>
                    <a:cubicBezTo>
                      <a:pt x="260" y="168"/>
                      <a:pt x="269" y="171"/>
                      <a:pt x="278" y="179"/>
                    </a:cubicBezTo>
                    <a:cubicBezTo>
                      <a:pt x="286" y="187"/>
                      <a:pt x="293" y="198"/>
                      <a:pt x="295" y="211"/>
                    </a:cubicBezTo>
                    <a:cubicBezTo>
                      <a:pt x="296" y="214"/>
                      <a:pt x="296" y="217"/>
                      <a:pt x="296" y="220"/>
                    </a:cubicBezTo>
                    <a:cubicBezTo>
                      <a:pt x="296" y="236"/>
                      <a:pt x="288" y="247"/>
                      <a:pt x="279" y="25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4020972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5779"/>
            <a:ext cx="7289390" cy="376992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4326" y="121848"/>
            <a:ext cx="839473" cy="346330"/>
          </a:xfrm>
          <a:prstGeom prst="rect">
            <a:avLst/>
          </a:prstGeom>
        </p:spPr>
      </p:pic>
      <p:sp>
        <p:nvSpPr>
          <p:cNvPr id="30" name="Rectangle 29"/>
          <p:cNvSpPr/>
          <p:nvPr/>
        </p:nvSpPr>
        <p:spPr bwMode="auto">
          <a:xfrm>
            <a:off x="775987" y="5194988"/>
            <a:ext cx="11274369" cy="17785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400" kern="0" dirty="0">
                <a:solidFill>
                  <a:srgbClr val="FFFFFF"/>
                </a:solidFill>
                <a:ea typeface="Segoe UI" pitchFamily="34" charset="0"/>
                <a:cs typeface="Segoe UI" pitchFamily="34" charset="0"/>
              </a:rPr>
              <a:t>Deeply Engaged (DE) mostly drop to Potentials </a:t>
            </a:r>
            <a:r>
              <a:rPr lang="en-US" sz="1400" kern="0" dirty="0" smtClean="0">
                <a:solidFill>
                  <a:srgbClr val="FFFFFF"/>
                </a:solidFill>
                <a:ea typeface="Segoe UI" pitchFamily="34" charset="0"/>
                <a:cs typeface="Segoe UI" pitchFamily="34" charset="0"/>
              </a:rPr>
              <a:t>(8%) </a:t>
            </a:r>
            <a:r>
              <a:rPr lang="en-US" sz="1400" kern="0" dirty="0">
                <a:solidFill>
                  <a:srgbClr val="FFFFFF"/>
                </a:solidFill>
                <a:ea typeface="Segoe UI" pitchFamily="34" charset="0"/>
                <a:cs typeface="Segoe UI" pitchFamily="34" charset="0"/>
              </a:rPr>
              <a:t>in 3 months</a:t>
            </a:r>
          </a:p>
          <a:p>
            <a:pPr marL="809271" lvl="1"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400" kern="0" dirty="0">
                <a:solidFill>
                  <a:srgbClr val="FFFFFF"/>
                </a:solidFill>
                <a:ea typeface="Segoe UI" pitchFamily="34" charset="0"/>
                <a:cs typeface="Segoe UI" pitchFamily="34" charset="0"/>
              </a:rPr>
              <a:t>4% of Potentials upgrade to DE (highest contributor). Highest churn was also observed in Potentials </a:t>
            </a:r>
            <a:r>
              <a:rPr lang="en-US" sz="1400" kern="0" dirty="0" smtClean="0">
                <a:solidFill>
                  <a:srgbClr val="FFFFFF"/>
                </a:solidFill>
                <a:ea typeface="Segoe UI" pitchFamily="34" charset="0"/>
                <a:cs typeface="Segoe UI" pitchFamily="34" charset="0"/>
              </a:rPr>
              <a:t>(</a:t>
            </a:r>
            <a:r>
              <a:rPr lang="en-US" sz="1400" kern="0" dirty="0">
                <a:solidFill>
                  <a:srgbClr val="FFFFFF"/>
                </a:solidFill>
                <a:ea typeface="Segoe UI" pitchFamily="34" charset="0"/>
                <a:cs typeface="Segoe UI" pitchFamily="34" charset="0"/>
              </a:rPr>
              <a:t>8</a:t>
            </a:r>
            <a:r>
              <a:rPr lang="en-US" sz="1400" kern="0" dirty="0" smtClean="0">
                <a:solidFill>
                  <a:srgbClr val="FFFFFF"/>
                </a:solidFill>
                <a:ea typeface="Segoe UI" pitchFamily="34" charset="0"/>
                <a:cs typeface="Segoe UI" pitchFamily="34" charset="0"/>
              </a:rPr>
              <a:t>%)</a:t>
            </a:r>
            <a:endParaRPr lang="en-US" sz="1400" kern="0" dirty="0">
              <a:solidFill>
                <a:srgbClr val="FFFFFF"/>
              </a:solidFill>
              <a:ea typeface="Segoe UI" pitchFamily="34" charset="0"/>
              <a:cs typeface="Segoe UI" pitchFamily="34" charset="0"/>
            </a:endParaRP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400" kern="0" dirty="0">
                <a:solidFill>
                  <a:srgbClr val="FFFFFF"/>
                </a:solidFill>
                <a:ea typeface="Segoe UI" pitchFamily="34" charset="0"/>
                <a:cs typeface="Segoe UI" pitchFamily="34" charset="0"/>
              </a:rPr>
              <a:t>There is significant back and forth transitions between Evaluators (</a:t>
            </a:r>
            <a:r>
              <a:rPr lang="en-US" sz="1400" kern="0" dirty="0" smtClean="0">
                <a:solidFill>
                  <a:srgbClr val="FFFFFF"/>
                </a:solidFill>
                <a:ea typeface="Segoe UI" pitchFamily="34" charset="0"/>
                <a:cs typeface="Segoe UI" pitchFamily="34" charset="0"/>
              </a:rPr>
              <a:t>10%) </a:t>
            </a:r>
            <a:r>
              <a:rPr lang="en-US" sz="1400" kern="0" dirty="0">
                <a:solidFill>
                  <a:srgbClr val="FFFFFF"/>
                </a:solidFill>
                <a:ea typeface="Segoe UI" pitchFamily="34" charset="0"/>
                <a:cs typeface="Segoe UI" pitchFamily="34" charset="0"/>
              </a:rPr>
              <a:t>and Disengaged (14%)</a:t>
            </a: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400" kern="0" dirty="0">
                <a:solidFill>
                  <a:srgbClr val="FFFFFF"/>
                </a:solidFill>
                <a:ea typeface="Segoe UI" pitchFamily="34" charset="0"/>
                <a:cs typeface="Segoe UI" pitchFamily="34" charset="0"/>
              </a:rPr>
              <a:t>Dabblers have least retention rate </a:t>
            </a:r>
            <a:r>
              <a:rPr lang="en-US" sz="1400" kern="0" dirty="0" smtClean="0">
                <a:solidFill>
                  <a:srgbClr val="FFFFFF"/>
                </a:solidFill>
                <a:ea typeface="Segoe UI" pitchFamily="34" charset="0"/>
                <a:cs typeface="Segoe UI" pitchFamily="34" charset="0"/>
              </a:rPr>
              <a:t>(49%) </a:t>
            </a:r>
            <a:r>
              <a:rPr lang="en-US" sz="1400" kern="0" dirty="0">
                <a:solidFill>
                  <a:srgbClr val="FFFFFF"/>
                </a:solidFill>
                <a:ea typeface="Segoe UI" pitchFamily="34" charset="0"/>
                <a:cs typeface="Segoe UI" pitchFamily="34" charset="0"/>
              </a:rPr>
              <a:t>and either upgrade to Evaluators (</a:t>
            </a:r>
            <a:r>
              <a:rPr lang="en-US" sz="1400" kern="0" dirty="0" smtClean="0">
                <a:solidFill>
                  <a:srgbClr val="FFFFFF"/>
                </a:solidFill>
                <a:ea typeface="Segoe UI" pitchFamily="34" charset="0"/>
                <a:cs typeface="Segoe UI" pitchFamily="34" charset="0"/>
              </a:rPr>
              <a:t>27%) </a:t>
            </a:r>
            <a:r>
              <a:rPr lang="en-US" sz="1400" kern="0" dirty="0">
                <a:solidFill>
                  <a:srgbClr val="FFFFFF"/>
                </a:solidFill>
                <a:ea typeface="Segoe UI" pitchFamily="34" charset="0"/>
                <a:cs typeface="Segoe UI" pitchFamily="34" charset="0"/>
              </a:rPr>
              <a:t>or Potentials (</a:t>
            </a:r>
            <a:r>
              <a:rPr lang="en-US" sz="1400" kern="0" dirty="0" smtClean="0">
                <a:solidFill>
                  <a:srgbClr val="FFFFFF"/>
                </a:solidFill>
                <a:ea typeface="Segoe UI" pitchFamily="34" charset="0"/>
                <a:cs typeface="Segoe UI" pitchFamily="34" charset="0"/>
              </a:rPr>
              <a:t>12%) </a:t>
            </a:r>
            <a:endParaRPr lang="en-US" sz="1400" kern="0" dirty="0">
              <a:solidFill>
                <a:srgbClr val="FFFFFF"/>
              </a:solidFill>
              <a:ea typeface="Segoe UI" pitchFamily="34" charset="0"/>
              <a:cs typeface="Segoe UI" pitchFamily="34" charset="0"/>
            </a:endParaRP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400" kern="0" dirty="0">
                <a:solidFill>
                  <a:srgbClr val="FFFFFF"/>
                </a:solidFill>
                <a:ea typeface="Segoe UI" pitchFamily="34" charset="0"/>
                <a:cs typeface="Segoe UI" pitchFamily="34" charset="0"/>
              </a:rPr>
              <a:t>Most of new customers become Evaluators (</a:t>
            </a:r>
            <a:r>
              <a:rPr lang="en-US" sz="1400" kern="0" dirty="0" smtClean="0">
                <a:solidFill>
                  <a:srgbClr val="FFFFFF"/>
                </a:solidFill>
                <a:ea typeface="Segoe UI" pitchFamily="34" charset="0"/>
                <a:cs typeface="Segoe UI" pitchFamily="34" charset="0"/>
              </a:rPr>
              <a:t>45%) </a:t>
            </a:r>
            <a:r>
              <a:rPr lang="en-US" sz="1400" kern="0" dirty="0">
                <a:solidFill>
                  <a:srgbClr val="FFFFFF"/>
                </a:solidFill>
                <a:ea typeface="Segoe UI" pitchFamily="34" charset="0"/>
                <a:cs typeface="Segoe UI" pitchFamily="34" charset="0"/>
              </a:rPr>
              <a:t>followed by Potentials (25%) and </a:t>
            </a:r>
            <a:r>
              <a:rPr lang="en-US" sz="1400" kern="0" dirty="0" smtClean="0">
                <a:solidFill>
                  <a:srgbClr val="FFFFFF"/>
                </a:solidFill>
                <a:ea typeface="Segoe UI" pitchFamily="34" charset="0"/>
                <a:cs typeface="Segoe UI" pitchFamily="34" charset="0"/>
              </a:rPr>
              <a:t>Disengaged </a:t>
            </a:r>
            <a:r>
              <a:rPr lang="en-US" sz="1400" kern="0" dirty="0">
                <a:solidFill>
                  <a:srgbClr val="FFFFFF"/>
                </a:solidFill>
                <a:ea typeface="Segoe UI" pitchFamily="34" charset="0"/>
                <a:cs typeface="Segoe UI" pitchFamily="34" charset="0"/>
              </a:rPr>
              <a:t>(</a:t>
            </a:r>
            <a:r>
              <a:rPr lang="en-US" sz="1400" kern="0" dirty="0" smtClean="0">
                <a:solidFill>
                  <a:srgbClr val="FFFFFF"/>
                </a:solidFill>
                <a:ea typeface="Segoe UI" pitchFamily="34" charset="0"/>
                <a:cs typeface="Segoe UI" pitchFamily="34" charset="0"/>
              </a:rPr>
              <a:t>16%)</a:t>
            </a:r>
            <a:endParaRPr lang="en-US" sz="1400" kern="0" dirty="0">
              <a:solidFill>
                <a:srgbClr val="FFFFFF"/>
              </a:solidFill>
              <a:ea typeface="Segoe UI" pitchFamily="34" charset="0"/>
              <a:cs typeface="Segoe UI" pitchFamily="34" charset="0"/>
            </a:endParaRPr>
          </a:p>
          <a:p>
            <a:pPr marL="342900" indent="-342900" defTabSz="932472"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sz="1400" dirty="0" smtClean="0">
                <a:solidFill>
                  <a:schemeClr val="bg1"/>
                </a:solidFill>
              </a:rPr>
              <a:t>Dabblers </a:t>
            </a:r>
            <a:r>
              <a:rPr lang="en-US" sz="1400" dirty="0">
                <a:solidFill>
                  <a:schemeClr val="bg1"/>
                </a:solidFill>
              </a:rPr>
              <a:t>show a natural tendency to upgrade to Potentials and can be further monetized by selling Premium Services</a:t>
            </a:r>
            <a:endParaRPr lang="en-US" sz="1400" kern="0" dirty="0">
              <a:solidFill>
                <a:srgbClr val="FFFFFF"/>
              </a:solidFill>
              <a:ea typeface="Segoe UI" pitchFamily="34" charset="0"/>
              <a:cs typeface="Segoe UI" pitchFamily="34" charset="0"/>
            </a:endParaRPr>
          </a:p>
        </p:txBody>
      </p:sp>
      <p:sp>
        <p:nvSpPr>
          <p:cNvPr id="11" name="TextBox 10"/>
          <p:cNvSpPr txBox="1"/>
          <p:nvPr/>
        </p:nvSpPr>
        <p:spPr>
          <a:xfrm>
            <a:off x="7650437" y="1762445"/>
            <a:ext cx="4350328" cy="517065"/>
          </a:xfrm>
          <a:prstGeom prst="rect">
            <a:avLst/>
          </a:prstGeom>
          <a:noFill/>
          <a:ln>
            <a:noFill/>
          </a:ln>
        </p:spPr>
        <p:txBody>
          <a:bodyPr wrap="square" lIns="182880" tIns="146304" rIns="182880" bIns="146304" rtlCol="0" anchor="b">
            <a:spAutoFit/>
          </a:bodyPr>
          <a:lstStyle/>
          <a:p>
            <a:pPr algn="ctr">
              <a:lnSpc>
                <a:spcPct val="90000"/>
              </a:lnSpc>
              <a:spcAft>
                <a:spcPts val="600"/>
              </a:spcAft>
            </a:pPr>
            <a:r>
              <a:rPr lang="en-US" sz="1600" dirty="0" smtClean="0">
                <a:solidFill>
                  <a:srgbClr val="FFFFFF"/>
                </a:solidFill>
              </a:rPr>
              <a:t>March</a:t>
            </a:r>
          </a:p>
        </p:txBody>
      </p:sp>
      <p:sp>
        <p:nvSpPr>
          <p:cNvPr id="18" name="TextBox 17"/>
          <p:cNvSpPr txBox="1"/>
          <p:nvPr/>
        </p:nvSpPr>
        <p:spPr>
          <a:xfrm rot="16200000">
            <a:off x="6435943" y="2695880"/>
            <a:ext cx="1634836"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solidFill>
                  <a:srgbClr val="FFFFFF"/>
                </a:solidFill>
              </a:rPr>
              <a:t>January</a:t>
            </a:r>
          </a:p>
        </p:txBody>
      </p:sp>
      <p:sp>
        <p:nvSpPr>
          <p:cNvPr id="28" name="Title 3"/>
          <p:cNvSpPr>
            <a:spLocks noGrp="1"/>
          </p:cNvSpPr>
          <p:nvPr>
            <p:ph type="title"/>
          </p:nvPr>
        </p:nvSpPr>
        <p:spPr>
          <a:xfrm>
            <a:off x="88623" y="121848"/>
            <a:ext cx="11749748" cy="997196"/>
          </a:xfrm>
        </p:spPr>
        <p:txBody>
          <a:bodyPr anchor="t"/>
          <a:lstStyle/>
          <a:p>
            <a:r>
              <a:rPr lang="en-US" sz="4000" dirty="0">
                <a:solidFill>
                  <a:schemeClr val="bg1"/>
                </a:solidFill>
              </a:rPr>
              <a:t>Growing </a:t>
            </a:r>
            <a:r>
              <a:rPr lang="en-US" sz="4000" dirty="0" smtClean="0">
                <a:solidFill>
                  <a:schemeClr val="bg1"/>
                </a:solidFill>
              </a:rPr>
              <a:t>AURPC </a:t>
            </a:r>
            <a:r>
              <a:rPr lang="en-US" sz="4000" dirty="0">
                <a:solidFill>
                  <a:schemeClr val="bg1"/>
                </a:solidFill>
              </a:rPr>
              <a:t>through Customer Migration</a:t>
            </a:r>
          </a:p>
        </p:txBody>
      </p:sp>
      <p:sp>
        <p:nvSpPr>
          <p:cNvPr id="4" name="TextBox 3"/>
          <p:cNvSpPr txBox="1"/>
          <p:nvPr/>
        </p:nvSpPr>
        <p:spPr>
          <a:xfrm>
            <a:off x="6994828" y="3976006"/>
            <a:ext cx="592412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solidFill>
                  <a:srgbClr val="FFFFFF"/>
                </a:solidFill>
              </a:rPr>
              <a:t>3 month migration across Clusters</a:t>
            </a:r>
          </a:p>
        </p:txBody>
      </p:sp>
      <p:sp>
        <p:nvSpPr>
          <p:cNvPr id="21" name="Right Arrow 20">
            <a:hlinkClick r:id="rId4" action="ppaction://hlinksldjump"/>
          </p:cNvPr>
          <p:cNvSpPr/>
          <p:nvPr/>
        </p:nvSpPr>
        <p:spPr bwMode="auto">
          <a:xfrm flipH="1">
            <a:off x="88623" y="6400799"/>
            <a:ext cx="617514" cy="457201"/>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en-US" sz="1200" kern="0" dirty="0" smtClean="0">
                <a:gradFill>
                  <a:gsLst>
                    <a:gs pos="0">
                      <a:srgbClr val="FFFFFF"/>
                    </a:gs>
                    <a:gs pos="100000">
                      <a:srgbClr val="FFFFFF"/>
                    </a:gs>
                  </a:gsLst>
                  <a:lin ang="5400000" scaled="0"/>
                </a:gradFill>
                <a:ea typeface="Segoe UI" pitchFamily="34" charset="0"/>
                <a:cs typeface="Segoe UI" pitchFamily="34" charset="0"/>
              </a:rPr>
              <a:t>BACK</a:t>
            </a: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4" name="Table 23"/>
          <p:cNvGraphicFramePr>
            <a:graphicFrameLocks noGrp="1"/>
          </p:cNvGraphicFramePr>
          <p:nvPr>
            <p:extLst>
              <p:ext uri="{D42A27DB-BD31-4B8C-83A1-F6EECF244321}">
                <p14:modId xmlns:p14="http://schemas.microsoft.com/office/powerpoint/2010/main" val="2567224234"/>
              </p:ext>
            </p:extLst>
          </p:nvPr>
        </p:nvGraphicFramePr>
        <p:xfrm>
          <a:off x="7403629" y="2159807"/>
          <a:ext cx="4984875" cy="1874520"/>
        </p:xfrm>
        <a:graphic>
          <a:graphicData uri="http://schemas.openxmlformats.org/drawingml/2006/table">
            <a:tbl>
              <a:tblPr firstRow="1" bandRow="1">
                <a:tableStyleId>{073A0DAA-6AF3-43AB-8588-CEC1D06C72B9}</a:tableStyleId>
              </a:tblPr>
              <a:tblGrid>
                <a:gridCol w="852079"/>
                <a:gridCol w="651164"/>
                <a:gridCol w="678872"/>
                <a:gridCol w="724578"/>
                <a:gridCol w="651164"/>
                <a:gridCol w="803563"/>
                <a:gridCol w="623455"/>
              </a:tblGrid>
              <a:tr h="338969">
                <a:tc>
                  <a:txBody>
                    <a:bodyPr/>
                    <a:lstStyle/>
                    <a:p>
                      <a:pPr algn="ctr"/>
                      <a:endParaRPr lang="en-US" sz="900" dirty="0"/>
                    </a:p>
                  </a:txBody>
                  <a:tcPr anchor="ctr"/>
                </a:tc>
                <a:tc>
                  <a:txBody>
                    <a:bodyPr/>
                    <a:lstStyle/>
                    <a:p>
                      <a:pPr algn="ctr"/>
                      <a:r>
                        <a:rPr lang="en-US" sz="900" b="0" dirty="0" smtClean="0"/>
                        <a:t>Deeply Engaged</a:t>
                      </a:r>
                      <a:endParaRPr lang="en-US" sz="900" b="0" dirty="0"/>
                    </a:p>
                  </a:txBody>
                  <a:tcPr anchor="ctr">
                    <a:solidFill>
                      <a:srgbClr val="00BCF2"/>
                    </a:solidFill>
                  </a:tcPr>
                </a:tc>
                <a:tc>
                  <a:txBody>
                    <a:bodyPr/>
                    <a:lstStyle/>
                    <a:p>
                      <a:pPr algn="ctr"/>
                      <a:r>
                        <a:rPr lang="en-US" sz="900" b="0" dirty="0" smtClean="0"/>
                        <a:t>Potentials</a:t>
                      </a:r>
                      <a:endParaRPr lang="en-US" sz="900" b="0" dirty="0"/>
                    </a:p>
                  </a:txBody>
                  <a:tcPr anchor="ctr">
                    <a:solidFill>
                      <a:srgbClr val="7FBA00"/>
                    </a:solidFill>
                  </a:tcPr>
                </a:tc>
                <a:tc>
                  <a:txBody>
                    <a:bodyPr/>
                    <a:lstStyle/>
                    <a:p>
                      <a:pPr algn="ctr"/>
                      <a:r>
                        <a:rPr lang="en-US" sz="900" b="0" dirty="0" smtClean="0"/>
                        <a:t>Evaluators</a:t>
                      </a:r>
                      <a:endParaRPr lang="en-US" sz="900" b="0" dirty="0"/>
                    </a:p>
                  </a:txBody>
                  <a:tcPr anchor="ctr">
                    <a:solidFill>
                      <a:srgbClr val="FCD116"/>
                    </a:solidFill>
                  </a:tcPr>
                </a:tc>
                <a:tc>
                  <a:txBody>
                    <a:bodyPr/>
                    <a:lstStyle/>
                    <a:p>
                      <a:pPr algn="ctr"/>
                      <a:r>
                        <a:rPr lang="en-US" sz="900" b="0" dirty="0" smtClean="0"/>
                        <a:t>Dabblers</a:t>
                      </a:r>
                      <a:endParaRPr lang="en-US" sz="900" b="0" dirty="0"/>
                    </a:p>
                  </a:txBody>
                  <a:tcPr anchor="ctr">
                    <a:solidFill>
                      <a:srgbClr val="FF8C00"/>
                    </a:solidFill>
                  </a:tcPr>
                </a:tc>
                <a:tc>
                  <a:txBody>
                    <a:bodyPr/>
                    <a:lstStyle/>
                    <a:p>
                      <a:pPr algn="ctr"/>
                      <a:r>
                        <a:rPr lang="en-US" sz="900" b="0" dirty="0" smtClean="0"/>
                        <a:t>Disengaged</a:t>
                      </a:r>
                      <a:endParaRPr lang="en-US" sz="900" b="0" dirty="0"/>
                    </a:p>
                  </a:txBody>
                  <a:tcPr anchor="ctr">
                    <a:solidFill>
                      <a:srgbClr val="2348FF"/>
                    </a:solidFill>
                  </a:tcPr>
                </a:tc>
                <a:tc>
                  <a:txBody>
                    <a:bodyPr/>
                    <a:lstStyle/>
                    <a:p>
                      <a:pPr algn="ctr"/>
                      <a:r>
                        <a:rPr lang="en-US" sz="900" b="0" dirty="0" smtClean="0"/>
                        <a:t>Churned</a:t>
                      </a:r>
                      <a:endParaRPr lang="en-US" sz="900" b="0" dirty="0"/>
                    </a:p>
                  </a:txBody>
                  <a:tcPr anchor="ctr">
                    <a:solidFill>
                      <a:srgbClr val="FF0000"/>
                    </a:solidFill>
                  </a:tcPr>
                </a:tc>
              </a:tr>
              <a:tr h="338969">
                <a:tc>
                  <a:txBody>
                    <a:bodyPr/>
                    <a:lstStyle/>
                    <a:p>
                      <a:pPr algn="ctr"/>
                      <a:r>
                        <a:rPr lang="en-US" sz="900" b="0" dirty="0" smtClean="0">
                          <a:solidFill>
                            <a:schemeClr val="bg1"/>
                          </a:solidFill>
                        </a:rPr>
                        <a:t>Deeply Engaged</a:t>
                      </a:r>
                      <a:endParaRPr lang="en-US" sz="900" b="0" dirty="0">
                        <a:solidFill>
                          <a:schemeClr val="bg1"/>
                        </a:solidFill>
                      </a:endParaRPr>
                    </a:p>
                  </a:txBody>
                  <a:tcPr anchor="ctr">
                    <a:solidFill>
                      <a:srgbClr val="00BCF2"/>
                    </a:solidFill>
                  </a:tcPr>
                </a:tc>
                <a:tc>
                  <a:txBody>
                    <a:bodyPr/>
                    <a:lstStyle/>
                    <a:p>
                      <a:pPr algn="ctr" fontAlgn="b"/>
                      <a:r>
                        <a:rPr lang="en-US" sz="900" b="0" i="0" u="none" strike="noStrike" dirty="0">
                          <a:solidFill>
                            <a:schemeClr val="bg1"/>
                          </a:solidFill>
                          <a:effectLst/>
                          <a:latin typeface="Segoe UI(Body)"/>
                        </a:rPr>
                        <a:t>84%</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8%</a:t>
                      </a:r>
                    </a:p>
                  </a:txBody>
                  <a:tcPr marL="12842" marR="12842" marT="12842" marB="0" anchor="ctr">
                    <a:solidFill>
                      <a:srgbClr val="7FBA00"/>
                    </a:solidFill>
                  </a:tcPr>
                </a:tc>
                <a:tc>
                  <a:txBody>
                    <a:bodyPr/>
                    <a:lstStyle/>
                    <a:p>
                      <a:pPr algn="ctr" fontAlgn="b"/>
                      <a:r>
                        <a:rPr lang="en-US" sz="900" b="0" i="0" u="none" strike="noStrike" dirty="0">
                          <a:solidFill>
                            <a:schemeClr val="bg1"/>
                          </a:solidFill>
                          <a:effectLst/>
                          <a:latin typeface="Segoe UI(Body)"/>
                        </a:rPr>
                        <a:t>5%</a:t>
                      </a:r>
                    </a:p>
                  </a:txBody>
                  <a:tcPr marL="12842" marR="12842" marT="12842" marB="0" anchor="ctr">
                    <a:noFill/>
                  </a:tcPr>
                </a:tc>
                <a:tc>
                  <a:txBody>
                    <a:bodyPr/>
                    <a:lstStyle/>
                    <a:p>
                      <a:pPr algn="ctr" fontAlgn="b"/>
                      <a:r>
                        <a:rPr lang="en-US" sz="900" b="0" i="0" u="none" strike="noStrike">
                          <a:solidFill>
                            <a:schemeClr val="bg1"/>
                          </a:solidFill>
                          <a:effectLst/>
                          <a:latin typeface="Segoe UI(Body)"/>
                        </a:rPr>
                        <a:t>2%</a:t>
                      </a:r>
                    </a:p>
                  </a:txBody>
                  <a:tcPr marL="12842" marR="12842" marT="12842" marB="0" anchor="ctr">
                    <a:noFill/>
                  </a:tcPr>
                </a:tc>
                <a:tc>
                  <a:txBody>
                    <a:bodyPr/>
                    <a:lstStyle/>
                    <a:p>
                      <a:pPr algn="ctr" fontAlgn="b"/>
                      <a:r>
                        <a:rPr lang="en-US" sz="900" b="0" i="0" u="none" strike="noStrike">
                          <a:solidFill>
                            <a:schemeClr val="bg1"/>
                          </a:solidFill>
                          <a:effectLst/>
                          <a:latin typeface="Segoe UI(Body)"/>
                        </a:rPr>
                        <a:t>0%</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2%</a:t>
                      </a:r>
                    </a:p>
                  </a:txBody>
                  <a:tcPr marL="12842" marR="12842" marT="12842" marB="0" anchor="ctr">
                    <a:solidFill>
                      <a:srgbClr val="FF3D3D"/>
                    </a:solidFill>
                  </a:tcPr>
                </a:tc>
              </a:tr>
              <a:tr h="211856">
                <a:tc>
                  <a:txBody>
                    <a:bodyPr/>
                    <a:lstStyle/>
                    <a:p>
                      <a:pPr algn="ctr"/>
                      <a:r>
                        <a:rPr lang="en-US" sz="900" b="0" dirty="0" smtClean="0">
                          <a:solidFill>
                            <a:schemeClr val="bg1"/>
                          </a:solidFill>
                        </a:rPr>
                        <a:t>Potentials</a:t>
                      </a:r>
                      <a:endParaRPr lang="en-US" sz="900" b="0" dirty="0">
                        <a:solidFill>
                          <a:schemeClr val="bg1"/>
                        </a:solidFill>
                      </a:endParaRPr>
                    </a:p>
                  </a:txBody>
                  <a:tcPr anchor="ctr">
                    <a:solidFill>
                      <a:srgbClr val="7FBA00"/>
                    </a:solidFill>
                  </a:tcPr>
                </a:tc>
                <a:tc>
                  <a:txBody>
                    <a:bodyPr/>
                    <a:lstStyle/>
                    <a:p>
                      <a:pPr algn="ctr" fontAlgn="b"/>
                      <a:r>
                        <a:rPr lang="en-US" sz="900" b="0" i="0" u="none" strike="noStrike" dirty="0">
                          <a:solidFill>
                            <a:schemeClr val="bg1"/>
                          </a:solidFill>
                          <a:effectLst/>
                          <a:latin typeface="Segoe UI(Body)"/>
                        </a:rPr>
                        <a:t>4%</a:t>
                      </a:r>
                    </a:p>
                  </a:txBody>
                  <a:tcPr marL="12842" marR="12842" marT="12842" marB="0" anchor="ctr">
                    <a:solidFill>
                      <a:srgbClr val="00BCF2"/>
                    </a:solidFill>
                  </a:tcPr>
                </a:tc>
                <a:tc>
                  <a:txBody>
                    <a:bodyPr/>
                    <a:lstStyle/>
                    <a:p>
                      <a:pPr algn="ctr" fontAlgn="b"/>
                      <a:r>
                        <a:rPr lang="en-US" sz="900" b="0" i="0" u="none" strike="noStrike" dirty="0">
                          <a:solidFill>
                            <a:schemeClr val="bg1"/>
                          </a:solidFill>
                          <a:effectLst/>
                          <a:latin typeface="Segoe UI(Body)"/>
                        </a:rPr>
                        <a:t>84%</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1%</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3%</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0%</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8%</a:t>
                      </a:r>
                    </a:p>
                  </a:txBody>
                  <a:tcPr marL="12842" marR="12842" marT="12842" marB="0" anchor="ctr">
                    <a:solidFill>
                      <a:srgbClr val="FF3D3D"/>
                    </a:solidFill>
                  </a:tcPr>
                </a:tc>
              </a:tr>
              <a:tr h="211856">
                <a:tc>
                  <a:txBody>
                    <a:bodyPr/>
                    <a:lstStyle/>
                    <a:p>
                      <a:pPr algn="ctr"/>
                      <a:r>
                        <a:rPr lang="en-US" sz="900" b="0" dirty="0" smtClean="0">
                          <a:solidFill>
                            <a:schemeClr val="bg1"/>
                          </a:solidFill>
                        </a:rPr>
                        <a:t>Evaluators</a:t>
                      </a:r>
                      <a:endParaRPr lang="en-US" sz="900" b="0" dirty="0">
                        <a:solidFill>
                          <a:schemeClr val="bg1"/>
                        </a:solidFill>
                      </a:endParaRPr>
                    </a:p>
                  </a:txBody>
                  <a:tcPr anchor="ctr">
                    <a:solidFill>
                      <a:srgbClr val="FCD116"/>
                    </a:solidFill>
                  </a:tcPr>
                </a:tc>
                <a:tc>
                  <a:txBody>
                    <a:bodyPr/>
                    <a:lstStyle/>
                    <a:p>
                      <a:pPr algn="ctr" fontAlgn="b"/>
                      <a:r>
                        <a:rPr lang="en-US" sz="900" b="0" i="0" u="none" strike="noStrike" dirty="0">
                          <a:solidFill>
                            <a:schemeClr val="bg1"/>
                          </a:solidFill>
                          <a:effectLst/>
                          <a:latin typeface="Segoe UI(Body)"/>
                        </a:rPr>
                        <a:t>2%</a:t>
                      </a:r>
                    </a:p>
                  </a:txBody>
                  <a:tcPr marL="12842" marR="12842" marT="12842" marB="0" anchor="ctr">
                    <a:solidFill>
                      <a:srgbClr val="00BCF2"/>
                    </a:solidFill>
                  </a:tcPr>
                </a:tc>
                <a:tc>
                  <a:txBody>
                    <a:bodyPr/>
                    <a:lstStyle/>
                    <a:p>
                      <a:pPr algn="ctr" fontAlgn="b"/>
                      <a:r>
                        <a:rPr lang="en-US" sz="900" b="0" i="0" u="none" strike="noStrike" dirty="0">
                          <a:solidFill>
                            <a:schemeClr val="bg1"/>
                          </a:solidFill>
                          <a:effectLst/>
                          <a:latin typeface="Segoe UI(Body)"/>
                        </a:rPr>
                        <a:t>1%</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79%</a:t>
                      </a:r>
                    </a:p>
                  </a:txBody>
                  <a:tcPr marL="12842" marR="12842" marT="12842" marB="0" anchor="ctr">
                    <a:noFill/>
                  </a:tcPr>
                </a:tc>
                <a:tc>
                  <a:txBody>
                    <a:bodyPr/>
                    <a:lstStyle/>
                    <a:p>
                      <a:pPr algn="ctr" fontAlgn="b"/>
                      <a:r>
                        <a:rPr lang="en-US" sz="900" b="0" i="0" u="none" strike="noStrike">
                          <a:solidFill>
                            <a:schemeClr val="bg1"/>
                          </a:solidFill>
                          <a:effectLst/>
                          <a:latin typeface="Segoe UI(Body)"/>
                        </a:rPr>
                        <a:t>5%</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10%</a:t>
                      </a:r>
                    </a:p>
                  </a:txBody>
                  <a:tcPr marL="12842" marR="12842" marT="12842" marB="0" anchor="ctr">
                    <a:solidFill>
                      <a:srgbClr val="2348FF"/>
                    </a:solidFill>
                  </a:tcPr>
                </a:tc>
                <a:tc>
                  <a:txBody>
                    <a:bodyPr/>
                    <a:lstStyle/>
                    <a:p>
                      <a:pPr algn="ctr" fontAlgn="b"/>
                      <a:r>
                        <a:rPr lang="en-US" sz="900" b="0" i="0" u="none" strike="noStrike" dirty="0">
                          <a:solidFill>
                            <a:schemeClr val="bg1"/>
                          </a:solidFill>
                          <a:effectLst/>
                          <a:latin typeface="Segoe UI(Body)"/>
                        </a:rPr>
                        <a:t>3%</a:t>
                      </a:r>
                    </a:p>
                  </a:txBody>
                  <a:tcPr marL="12842" marR="12842" marT="12842" marB="0" anchor="ctr">
                    <a:noFill/>
                  </a:tcPr>
                </a:tc>
              </a:tr>
              <a:tr h="211856">
                <a:tc>
                  <a:txBody>
                    <a:bodyPr/>
                    <a:lstStyle/>
                    <a:p>
                      <a:pPr algn="ctr"/>
                      <a:r>
                        <a:rPr lang="en-US" sz="900" b="0" dirty="0" smtClean="0">
                          <a:solidFill>
                            <a:schemeClr val="bg1"/>
                          </a:solidFill>
                        </a:rPr>
                        <a:t>Dabblers</a:t>
                      </a:r>
                      <a:endParaRPr lang="en-US" sz="900" b="0" dirty="0">
                        <a:solidFill>
                          <a:schemeClr val="bg1"/>
                        </a:solidFill>
                      </a:endParaRPr>
                    </a:p>
                  </a:txBody>
                  <a:tcPr anchor="ctr">
                    <a:solidFill>
                      <a:srgbClr val="FF8C00"/>
                    </a:solidFill>
                  </a:tcPr>
                </a:tc>
                <a:tc>
                  <a:txBody>
                    <a:bodyPr/>
                    <a:lstStyle/>
                    <a:p>
                      <a:pPr algn="ctr" fontAlgn="b"/>
                      <a:r>
                        <a:rPr lang="en-US" sz="900" b="0" i="0" u="none" strike="noStrike" dirty="0">
                          <a:solidFill>
                            <a:schemeClr val="bg1"/>
                          </a:solidFill>
                          <a:effectLst/>
                          <a:latin typeface="Segoe UI(Body)"/>
                        </a:rPr>
                        <a:t>3%</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12%</a:t>
                      </a:r>
                    </a:p>
                  </a:txBody>
                  <a:tcPr marL="12842" marR="12842" marT="12842" marB="0" anchor="ctr">
                    <a:solidFill>
                      <a:srgbClr val="7FBA00"/>
                    </a:solidFill>
                  </a:tcPr>
                </a:tc>
                <a:tc>
                  <a:txBody>
                    <a:bodyPr/>
                    <a:lstStyle/>
                    <a:p>
                      <a:pPr algn="ctr" fontAlgn="b"/>
                      <a:r>
                        <a:rPr lang="en-US" sz="900" b="0" i="0" u="none" strike="noStrike" dirty="0">
                          <a:solidFill>
                            <a:schemeClr val="bg1"/>
                          </a:solidFill>
                          <a:effectLst/>
                          <a:latin typeface="Segoe UI(Body)"/>
                        </a:rPr>
                        <a:t>27%</a:t>
                      </a:r>
                    </a:p>
                  </a:txBody>
                  <a:tcPr marL="12842" marR="12842" marT="12842" marB="0" anchor="ctr">
                    <a:solidFill>
                      <a:srgbClr val="FCD116"/>
                    </a:solidFill>
                  </a:tcPr>
                </a:tc>
                <a:tc>
                  <a:txBody>
                    <a:bodyPr/>
                    <a:lstStyle/>
                    <a:p>
                      <a:pPr algn="ctr" fontAlgn="b"/>
                      <a:r>
                        <a:rPr lang="en-US" sz="900" b="0" i="0" u="none" strike="noStrike" dirty="0">
                          <a:solidFill>
                            <a:schemeClr val="bg1"/>
                          </a:solidFill>
                          <a:effectLst/>
                          <a:latin typeface="Segoe UI(Body)"/>
                        </a:rPr>
                        <a:t>49%</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5%</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5%</a:t>
                      </a:r>
                    </a:p>
                  </a:txBody>
                  <a:tcPr marL="12842" marR="12842" marT="12842" marB="0" anchor="ctr">
                    <a:noFill/>
                  </a:tcPr>
                </a:tc>
              </a:tr>
              <a:tr h="215414">
                <a:tc>
                  <a:txBody>
                    <a:bodyPr/>
                    <a:lstStyle/>
                    <a:p>
                      <a:pPr algn="ctr"/>
                      <a:r>
                        <a:rPr lang="en-US" sz="900" b="0" dirty="0" smtClean="0">
                          <a:solidFill>
                            <a:schemeClr val="bg1"/>
                          </a:solidFill>
                        </a:rPr>
                        <a:t>Disengaged</a:t>
                      </a:r>
                      <a:endParaRPr lang="en-US" sz="900" b="0" dirty="0">
                        <a:solidFill>
                          <a:schemeClr val="bg1"/>
                        </a:solidFill>
                      </a:endParaRPr>
                    </a:p>
                  </a:txBody>
                  <a:tcPr anchor="ctr">
                    <a:solidFill>
                      <a:srgbClr val="2348FF"/>
                    </a:solidFill>
                  </a:tcPr>
                </a:tc>
                <a:tc>
                  <a:txBody>
                    <a:bodyPr/>
                    <a:lstStyle/>
                    <a:p>
                      <a:pPr algn="ctr" fontAlgn="b"/>
                      <a:r>
                        <a:rPr lang="en-US" sz="900" b="0" i="0" u="none" strike="noStrike">
                          <a:solidFill>
                            <a:schemeClr val="bg1"/>
                          </a:solidFill>
                          <a:effectLst/>
                          <a:latin typeface="Segoe UI(Body)"/>
                        </a:rPr>
                        <a:t>0%</a:t>
                      </a:r>
                    </a:p>
                  </a:txBody>
                  <a:tcPr marL="12842" marR="12842" marT="12842" marB="0" anchor="ctr">
                    <a:noFill/>
                  </a:tcPr>
                </a:tc>
                <a:tc>
                  <a:txBody>
                    <a:bodyPr/>
                    <a:lstStyle/>
                    <a:p>
                      <a:pPr algn="ctr" fontAlgn="b"/>
                      <a:r>
                        <a:rPr lang="en-US" sz="900" b="0" i="0" u="none" strike="noStrike">
                          <a:solidFill>
                            <a:schemeClr val="bg1"/>
                          </a:solidFill>
                          <a:effectLst/>
                          <a:latin typeface="Segoe UI(Body)"/>
                        </a:rPr>
                        <a:t>0%</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14%</a:t>
                      </a:r>
                    </a:p>
                  </a:txBody>
                  <a:tcPr marL="12842" marR="12842" marT="12842" marB="0" anchor="ctr">
                    <a:solidFill>
                      <a:srgbClr val="FCD116"/>
                    </a:solidFill>
                  </a:tcPr>
                </a:tc>
                <a:tc>
                  <a:txBody>
                    <a:bodyPr/>
                    <a:lstStyle/>
                    <a:p>
                      <a:pPr algn="ctr" fontAlgn="b"/>
                      <a:r>
                        <a:rPr lang="en-US" sz="900" b="0" i="0" u="none" strike="noStrike" dirty="0">
                          <a:solidFill>
                            <a:schemeClr val="bg1"/>
                          </a:solidFill>
                          <a:effectLst/>
                          <a:latin typeface="Segoe UI(Body)"/>
                        </a:rPr>
                        <a:t>1%</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78%</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6%</a:t>
                      </a:r>
                    </a:p>
                  </a:txBody>
                  <a:tcPr marL="12842" marR="12842" marT="12842" marB="0" anchor="ctr">
                    <a:noFill/>
                  </a:tcPr>
                </a:tc>
              </a:tr>
              <a:tr h="211856">
                <a:tc>
                  <a:txBody>
                    <a:bodyPr/>
                    <a:lstStyle/>
                    <a:p>
                      <a:pPr algn="ctr"/>
                      <a:r>
                        <a:rPr lang="en-US" sz="900" b="0" dirty="0" smtClean="0">
                          <a:solidFill>
                            <a:schemeClr val="bg1"/>
                          </a:solidFill>
                        </a:rPr>
                        <a:t>New</a:t>
                      </a:r>
                      <a:endParaRPr lang="en-US" sz="900" b="0" dirty="0">
                        <a:solidFill>
                          <a:schemeClr val="bg1"/>
                        </a:solidFill>
                      </a:endParaRPr>
                    </a:p>
                  </a:txBody>
                  <a:tcPr anchor="ctr">
                    <a:solidFill>
                      <a:srgbClr val="00B050"/>
                    </a:solidFill>
                  </a:tcPr>
                </a:tc>
                <a:tc>
                  <a:txBody>
                    <a:bodyPr/>
                    <a:lstStyle/>
                    <a:p>
                      <a:pPr algn="ctr" fontAlgn="b"/>
                      <a:r>
                        <a:rPr lang="en-US" sz="900" b="0" i="0" u="none" strike="noStrike">
                          <a:solidFill>
                            <a:schemeClr val="bg1"/>
                          </a:solidFill>
                          <a:effectLst/>
                          <a:latin typeface="Segoe UI(Body)"/>
                        </a:rPr>
                        <a:t>3%</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25%</a:t>
                      </a:r>
                    </a:p>
                  </a:txBody>
                  <a:tcPr marL="12842" marR="12842" marT="12842" marB="0" anchor="ctr">
                    <a:solidFill>
                      <a:srgbClr val="7FBA00"/>
                    </a:solidFill>
                  </a:tcPr>
                </a:tc>
                <a:tc>
                  <a:txBody>
                    <a:bodyPr/>
                    <a:lstStyle/>
                    <a:p>
                      <a:pPr algn="ctr" fontAlgn="b"/>
                      <a:r>
                        <a:rPr lang="en-US" sz="900" b="0" i="0" u="none" strike="noStrike" dirty="0">
                          <a:solidFill>
                            <a:schemeClr val="bg1"/>
                          </a:solidFill>
                          <a:effectLst/>
                          <a:latin typeface="Segoe UI(Body)"/>
                        </a:rPr>
                        <a:t>45%</a:t>
                      </a:r>
                    </a:p>
                  </a:txBody>
                  <a:tcPr marL="12842" marR="12842" marT="12842" marB="0" anchor="ctr">
                    <a:solidFill>
                      <a:srgbClr val="FCD116"/>
                    </a:solidFill>
                  </a:tcPr>
                </a:tc>
                <a:tc>
                  <a:txBody>
                    <a:bodyPr/>
                    <a:lstStyle/>
                    <a:p>
                      <a:pPr algn="ctr" fontAlgn="b"/>
                      <a:r>
                        <a:rPr lang="en-US" sz="900" b="0" i="0" u="none" strike="noStrike">
                          <a:solidFill>
                            <a:schemeClr val="bg1"/>
                          </a:solidFill>
                          <a:effectLst/>
                          <a:latin typeface="Segoe UI(Body)"/>
                        </a:rPr>
                        <a:t>11%</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16%</a:t>
                      </a:r>
                    </a:p>
                  </a:txBody>
                  <a:tcPr marL="12842" marR="12842" marT="12842" marB="0" anchor="ctr">
                    <a:noFill/>
                  </a:tcPr>
                </a:tc>
                <a:tc>
                  <a:txBody>
                    <a:bodyPr/>
                    <a:lstStyle/>
                    <a:p>
                      <a:pPr algn="ctr" fontAlgn="b"/>
                      <a:r>
                        <a:rPr lang="en-US" sz="900" b="0" i="0" u="none" strike="noStrike" dirty="0">
                          <a:solidFill>
                            <a:schemeClr val="bg1"/>
                          </a:solidFill>
                          <a:effectLst/>
                          <a:latin typeface="Segoe UI(Body)"/>
                        </a:rPr>
                        <a:t>-</a:t>
                      </a:r>
                    </a:p>
                  </a:txBody>
                  <a:tcPr marL="12842" marR="12842" marT="12842" marB="0" anchor="ctr">
                    <a:noFill/>
                  </a:tcPr>
                </a:tc>
              </a:tr>
            </a:tbl>
          </a:graphicData>
        </a:graphic>
      </p:graphicFrame>
    </p:spTree>
    <p:extLst>
      <p:ext uri="{BB962C8B-B14F-4D97-AF65-F5344CB8AC3E}">
        <p14:creationId xmlns:p14="http://schemas.microsoft.com/office/powerpoint/2010/main" val="3159653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0505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9399" y="182492"/>
            <a:ext cx="839353" cy="346281"/>
          </a:xfrm>
          <a:prstGeom prst="rect">
            <a:avLst/>
          </a:prstGeom>
        </p:spPr>
      </p:pic>
      <p:sp>
        <p:nvSpPr>
          <p:cNvPr id="23" name="Title 3"/>
          <p:cNvSpPr>
            <a:spLocks noGrp="1"/>
          </p:cNvSpPr>
          <p:nvPr>
            <p:ph type="title"/>
          </p:nvPr>
        </p:nvSpPr>
        <p:spPr>
          <a:xfrm>
            <a:off x="73894" y="-19167"/>
            <a:ext cx="10800694" cy="997054"/>
          </a:xfrm>
        </p:spPr>
        <p:txBody>
          <a:bodyPr anchor="t"/>
          <a:lstStyle/>
          <a:p>
            <a:r>
              <a:rPr lang="en-US" sz="4000" dirty="0">
                <a:solidFill>
                  <a:schemeClr val="bg1"/>
                </a:solidFill>
              </a:rPr>
              <a:t>Growing </a:t>
            </a:r>
            <a:r>
              <a:rPr lang="en-US" sz="4000" dirty="0" smtClean="0">
                <a:solidFill>
                  <a:schemeClr val="bg1"/>
                </a:solidFill>
              </a:rPr>
              <a:t>AURPC </a:t>
            </a:r>
            <a:r>
              <a:rPr lang="en-US" sz="4000" dirty="0">
                <a:solidFill>
                  <a:schemeClr val="bg1"/>
                </a:solidFill>
              </a:rPr>
              <a:t>through </a:t>
            </a:r>
            <a:r>
              <a:rPr lang="en-US" sz="4000" dirty="0" err="1" smtClean="0">
                <a:solidFill>
                  <a:schemeClr val="bg1"/>
                </a:solidFill>
              </a:rPr>
              <a:t>PaaS</a:t>
            </a:r>
            <a:r>
              <a:rPr lang="en-US" sz="4000" dirty="0" smtClean="0">
                <a:solidFill>
                  <a:schemeClr val="bg1"/>
                </a:solidFill>
              </a:rPr>
              <a:t> </a:t>
            </a:r>
            <a:r>
              <a:rPr lang="en-US" sz="4000" dirty="0">
                <a:solidFill>
                  <a:schemeClr val="bg1"/>
                </a:solidFill>
              </a:rPr>
              <a:t>and </a:t>
            </a:r>
            <a:r>
              <a:rPr lang="en-US" sz="4000" dirty="0" err="1">
                <a:solidFill>
                  <a:schemeClr val="bg1"/>
                </a:solidFill>
              </a:rPr>
              <a:t>IaaS</a:t>
            </a:r>
            <a:r>
              <a:rPr lang="en-US" sz="4000" dirty="0">
                <a:solidFill>
                  <a:schemeClr val="bg1"/>
                </a:solidFill>
              </a:rPr>
              <a:t> Adoption</a:t>
            </a:r>
          </a:p>
        </p:txBody>
      </p:sp>
      <p:graphicFrame>
        <p:nvGraphicFramePr>
          <p:cNvPr id="7" name="Chart 6"/>
          <p:cNvGraphicFramePr/>
          <p:nvPr>
            <p:extLst>
              <p:ext uri="{D42A27DB-BD31-4B8C-83A1-F6EECF244321}">
                <p14:modId xmlns:p14="http://schemas.microsoft.com/office/powerpoint/2010/main" val="1585378079"/>
              </p:ext>
            </p:extLst>
          </p:nvPr>
        </p:nvGraphicFramePr>
        <p:xfrm>
          <a:off x="132313" y="854861"/>
          <a:ext cx="6080532" cy="2786702"/>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p:cNvCxnSpPr/>
          <p:nvPr/>
        </p:nvCxnSpPr>
        <p:spPr>
          <a:xfrm flipV="1">
            <a:off x="2394774" y="1543205"/>
            <a:ext cx="1" cy="1149905"/>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53680" y="1154904"/>
            <a:ext cx="882190" cy="433869"/>
          </a:xfrm>
          <a:prstGeom prst="rect">
            <a:avLst/>
          </a:prstGeom>
          <a:noFill/>
        </p:spPr>
        <p:txBody>
          <a:bodyPr wrap="square" lIns="182854" tIns="146283" rIns="182854" bIns="146283" rtlCol="0">
            <a:spAutoFit/>
          </a:bodyPr>
          <a:lstStyle/>
          <a:p>
            <a:pPr algn="ctr" defTabSz="932662">
              <a:lnSpc>
                <a:spcPct val="90000"/>
              </a:lnSpc>
              <a:spcAft>
                <a:spcPts val="601"/>
              </a:spcAft>
            </a:pPr>
            <a:r>
              <a:rPr lang="en-US" sz="1000" dirty="0" err="1">
                <a:solidFill>
                  <a:srgbClr val="FFFFFF"/>
                </a:solidFill>
                <a:cs typeface="Times New Roman" pitchFamily="18" charset="0"/>
              </a:rPr>
              <a:t>IaaS</a:t>
            </a:r>
            <a:r>
              <a:rPr lang="en-US" sz="1000" dirty="0">
                <a:solidFill>
                  <a:srgbClr val="FFFFFF"/>
                </a:solidFill>
                <a:cs typeface="Times New Roman" pitchFamily="18" charset="0"/>
              </a:rPr>
              <a:t> GA</a:t>
            </a:r>
          </a:p>
        </p:txBody>
      </p:sp>
      <p:graphicFrame>
        <p:nvGraphicFramePr>
          <p:cNvPr id="26" name="Chart 25"/>
          <p:cNvGraphicFramePr/>
          <p:nvPr>
            <p:extLst>
              <p:ext uri="{D42A27DB-BD31-4B8C-83A1-F6EECF244321}">
                <p14:modId xmlns:p14="http://schemas.microsoft.com/office/powerpoint/2010/main" val="1388339126"/>
              </p:ext>
            </p:extLst>
          </p:nvPr>
        </p:nvGraphicFramePr>
        <p:xfrm>
          <a:off x="5963815" y="857527"/>
          <a:ext cx="6080574" cy="2788484"/>
        </p:xfrm>
        <a:graphic>
          <a:graphicData uri="http://schemas.openxmlformats.org/drawingml/2006/chart">
            <c:chart xmlns:c="http://schemas.openxmlformats.org/drawingml/2006/chart" xmlns:r="http://schemas.openxmlformats.org/officeDocument/2006/relationships" r:id="rId4"/>
          </a:graphicData>
        </a:graphic>
      </p:graphicFrame>
      <p:sp>
        <p:nvSpPr>
          <p:cNvPr id="49" name="TextBox 48"/>
          <p:cNvSpPr txBox="1"/>
          <p:nvPr/>
        </p:nvSpPr>
        <p:spPr>
          <a:xfrm>
            <a:off x="6507862" y="4381339"/>
            <a:ext cx="6015559" cy="2480406"/>
          </a:xfrm>
          <a:prstGeom prst="rect">
            <a:avLst/>
          </a:prstGeom>
          <a:noFill/>
        </p:spPr>
        <p:txBody>
          <a:bodyPr wrap="square" lIns="186521" tIns="149217" rIns="186521" bIns="149217" rtlCol="0">
            <a:spAutoFit/>
          </a:bodyPr>
          <a:lstStyle/>
          <a:p>
            <a:pPr marL="174862" indent="-174862" defTabSz="932597" eaLnBrk="0" fontAlgn="base" hangingPunct="0">
              <a:lnSpc>
                <a:spcPct val="90000"/>
              </a:lnSpc>
              <a:spcBef>
                <a:spcPct val="10000"/>
              </a:spcBef>
              <a:spcAft>
                <a:spcPts val="612"/>
              </a:spcAft>
              <a:buClr>
                <a:srgbClr val="FFFFFF"/>
              </a:buClr>
              <a:buFont typeface="Arial" panose="020B0604020202020204" pitchFamily="34" charset="0"/>
              <a:buChar char="•"/>
            </a:pPr>
            <a:r>
              <a:rPr lang="en-US" sz="1600" dirty="0" err="1" smtClean="0">
                <a:solidFill>
                  <a:srgbClr val="FFFFFF"/>
                </a:solidFill>
                <a:cs typeface="Times New Roman" pitchFamily="18" charset="0"/>
              </a:rPr>
              <a:t>PaaS</a:t>
            </a:r>
            <a:r>
              <a:rPr lang="en-US" sz="1600" dirty="0" smtClean="0">
                <a:solidFill>
                  <a:srgbClr val="FFFFFF"/>
                </a:solidFill>
                <a:cs typeface="Times New Roman" pitchFamily="18" charset="0"/>
              </a:rPr>
              <a:t> </a:t>
            </a:r>
            <a:r>
              <a:rPr lang="en-US" sz="1600" dirty="0">
                <a:solidFill>
                  <a:srgbClr val="FFFFFF"/>
                </a:solidFill>
                <a:cs typeface="Times New Roman" pitchFamily="18" charset="0"/>
              </a:rPr>
              <a:t>usage/revenue </a:t>
            </a:r>
            <a:r>
              <a:rPr lang="en-US" sz="1600" dirty="0" smtClean="0">
                <a:solidFill>
                  <a:srgbClr val="FFFFFF"/>
                </a:solidFill>
                <a:cs typeface="Times New Roman" pitchFamily="18" charset="0"/>
              </a:rPr>
              <a:t>is driven by </a:t>
            </a:r>
            <a:r>
              <a:rPr lang="en-US" sz="1600" dirty="0">
                <a:solidFill>
                  <a:srgbClr val="FFFFFF"/>
                </a:solidFill>
                <a:cs typeface="Times New Roman" pitchFamily="18" charset="0"/>
              </a:rPr>
              <a:t>Legacy </a:t>
            </a:r>
            <a:r>
              <a:rPr lang="en-US" sz="1600" dirty="0" err="1" smtClean="0">
                <a:solidFill>
                  <a:srgbClr val="FFFFFF"/>
                </a:solidFill>
                <a:cs typeface="Times New Roman" pitchFamily="18" charset="0"/>
              </a:rPr>
              <a:t>PaaS</a:t>
            </a:r>
            <a:r>
              <a:rPr lang="en-US" sz="1600" dirty="0" smtClean="0">
                <a:solidFill>
                  <a:srgbClr val="FFFFFF"/>
                </a:solidFill>
                <a:cs typeface="Times New Roman" pitchFamily="18" charset="0"/>
              </a:rPr>
              <a:t> customers </a:t>
            </a:r>
          </a:p>
          <a:p>
            <a:pPr marL="174862" indent="-174862" defTabSz="932597" eaLnBrk="0" fontAlgn="base" hangingPunct="0">
              <a:lnSpc>
                <a:spcPct val="90000"/>
              </a:lnSpc>
              <a:spcBef>
                <a:spcPct val="10000"/>
              </a:spcBef>
              <a:spcAft>
                <a:spcPts val="612"/>
              </a:spcAft>
              <a:buClr>
                <a:srgbClr val="FFFFFF"/>
              </a:buClr>
              <a:buFont typeface="Arial" panose="020B0604020202020204" pitchFamily="34" charset="0"/>
              <a:buChar char="•"/>
            </a:pPr>
            <a:r>
              <a:rPr lang="en-US" sz="1600" dirty="0" smtClean="0">
                <a:solidFill>
                  <a:srgbClr val="FFFFFF"/>
                </a:solidFill>
                <a:cs typeface="Times New Roman" pitchFamily="18" charset="0"/>
              </a:rPr>
              <a:t>In contrast </a:t>
            </a:r>
            <a:r>
              <a:rPr lang="en-US" sz="1600" dirty="0" err="1" smtClean="0">
                <a:solidFill>
                  <a:srgbClr val="FFFFFF"/>
                </a:solidFill>
                <a:cs typeface="Times New Roman" pitchFamily="18" charset="0"/>
              </a:rPr>
              <a:t>IaaS</a:t>
            </a:r>
            <a:r>
              <a:rPr lang="en-US" sz="1600" dirty="0" smtClean="0">
                <a:solidFill>
                  <a:srgbClr val="FFFFFF"/>
                </a:solidFill>
                <a:cs typeface="Times New Roman" pitchFamily="18" charset="0"/>
              </a:rPr>
              <a:t> </a:t>
            </a:r>
            <a:r>
              <a:rPr lang="en-US" sz="1600" dirty="0">
                <a:solidFill>
                  <a:srgbClr val="FFFFFF"/>
                </a:solidFill>
                <a:cs typeface="Times New Roman" pitchFamily="18" charset="0"/>
              </a:rPr>
              <a:t>usage/revenue </a:t>
            </a:r>
            <a:r>
              <a:rPr lang="en-US" sz="1600" dirty="0" smtClean="0">
                <a:solidFill>
                  <a:srgbClr val="FFFFFF"/>
                </a:solidFill>
                <a:cs typeface="Times New Roman" pitchFamily="18" charset="0"/>
              </a:rPr>
              <a:t>is </a:t>
            </a:r>
            <a:r>
              <a:rPr lang="en-US" sz="1600" dirty="0">
                <a:solidFill>
                  <a:srgbClr val="FFFFFF"/>
                </a:solidFill>
                <a:cs typeface="Times New Roman" pitchFamily="18" charset="0"/>
              </a:rPr>
              <a:t>driven by new users </a:t>
            </a:r>
          </a:p>
          <a:p>
            <a:pPr marL="174862" indent="-174862" defTabSz="932597" eaLnBrk="0" fontAlgn="base" hangingPunct="0">
              <a:lnSpc>
                <a:spcPct val="90000"/>
              </a:lnSpc>
              <a:spcBef>
                <a:spcPct val="10000"/>
              </a:spcBef>
              <a:spcAft>
                <a:spcPts val="612"/>
              </a:spcAft>
              <a:buClr>
                <a:srgbClr val="FFFFFF"/>
              </a:buClr>
              <a:buFont typeface="Arial" panose="020B0604020202020204" pitchFamily="34" charset="0"/>
              <a:buChar char="•"/>
            </a:pPr>
            <a:r>
              <a:rPr lang="en-US" sz="1600" dirty="0">
                <a:solidFill>
                  <a:srgbClr val="FFFFFF"/>
                </a:solidFill>
                <a:cs typeface="Times New Roman" pitchFamily="18" charset="0"/>
              </a:rPr>
              <a:t>Since its introduction, </a:t>
            </a:r>
            <a:r>
              <a:rPr lang="en-US" sz="1600" dirty="0" err="1">
                <a:solidFill>
                  <a:srgbClr val="FFFFFF"/>
                </a:solidFill>
                <a:cs typeface="Times New Roman" pitchFamily="18" charset="0"/>
              </a:rPr>
              <a:t>IaaS</a:t>
            </a:r>
            <a:r>
              <a:rPr lang="en-US" sz="1600" dirty="0">
                <a:solidFill>
                  <a:srgbClr val="FFFFFF"/>
                </a:solidFill>
                <a:cs typeface="Times New Roman" pitchFamily="18" charset="0"/>
              </a:rPr>
              <a:t> has replaced </a:t>
            </a:r>
            <a:r>
              <a:rPr lang="en-US" sz="1600" dirty="0" err="1">
                <a:solidFill>
                  <a:srgbClr val="FFFFFF"/>
                </a:solidFill>
                <a:cs typeface="Times New Roman" pitchFamily="18" charset="0"/>
              </a:rPr>
              <a:t>PaaS</a:t>
            </a:r>
            <a:r>
              <a:rPr lang="en-US" sz="1600" dirty="0">
                <a:solidFill>
                  <a:srgbClr val="FFFFFF"/>
                </a:solidFill>
                <a:cs typeface="Times New Roman" pitchFamily="18" charset="0"/>
              </a:rPr>
              <a:t> as the </a:t>
            </a:r>
            <a:r>
              <a:rPr lang="en-US" sz="1600" dirty="0" smtClean="0">
                <a:solidFill>
                  <a:srgbClr val="FFFFFF"/>
                </a:solidFill>
                <a:cs typeface="Times New Roman" pitchFamily="18" charset="0"/>
              </a:rPr>
              <a:t>main adopted </a:t>
            </a:r>
            <a:r>
              <a:rPr lang="en-US" sz="1600" dirty="0">
                <a:solidFill>
                  <a:srgbClr val="FFFFFF"/>
                </a:solidFill>
                <a:cs typeface="Times New Roman" pitchFamily="18" charset="0"/>
              </a:rPr>
              <a:t>service and primary contributor to Azure Compute revenue and usage</a:t>
            </a:r>
          </a:p>
          <a:p>
            <a:pPr marL="174862" indent="-174862" defTabSz="932597" eaLnBrk="0" fontAlgn="base" hangingPunct="0">
              <a:lnSpc>
                <a:spcPct val="90000"/>
              </a:lnSpc>
              <a:spcBef>
                <a:spcPct val="10000"/>
              </a:spcBef>
              <a:spcAft>
                <a:spcPts val="612"/>
              </a:spcAft>
              <a:buClr>
                <a:srgbClr val="FFFFFF"/>
              </a:buClr>
              <a:buFont typeface="Arial" panose="020B0604020202020204" pitchFamily="34" charset="0"/>
              <a:buChar char="•"/>
            </a:pPr>
            <a:r>
              <a:rPr lang="en-US" sz="1600" dirty="0" err="1">
                <a:solidFill>
                  <a:srgbClr val="FFFFFF"/>
                </a:solidFill>
                <a:cs typeface="Times New Roman" pitchFamily="18" charset="0"/>
              </a:rPr>
              <a:t>IaaS+PaaS</a:t>
            </a:r>
            <a:r>
              <a:rPr lang="en-US" sz="1600" dirty="0">
                <a:solidFill>
                  <a:srgbClr val="FFFFFF"/>
                </a:solidFill>
                <a:cs typeface="Times New Roman" pitchFamily="18" charset="0"/>
              </a:rPr>
              <a:t> users generate more revenue from </a:t>
            </a:r>
            <a:r>
              <a:rPr lang="en-US" sz="1600" dirty="0" err="1">
                <a:solidFill>
                  <a:srgbClr val="FFFFFF"/>
                </a:solidFill>
                <a:cs typeface="Times New Roman" pitchFamily="18" charset="0"/>
              </a:rPr>
              <a:t>IaaS</a:t>
            </a:r>
            <a:r>
              <a:rPr lang="en-US" sz="1600" dirty="0">
                <a:solidFill>
                  <a:srgbClr val="FFFFFF"/>
                </a:solidFill>
                <a:cs typeface="Times New Roman" pitchFamily="18" charset="0"/>
              </a:rPr>
              <a:t> than </a:t>
            </a:r>
            <a:r>
              <a:rPr lang="en-US" sz="1600" dirty="0" err="1" smtClean="0">
                <a:solidFill>
                  <a:srgbClr val="FFFFFF"/>
                </a:solidFill>
                <a:cs typeface="Times New Roman" pitchFamily="18" charset="0"/>
              </a:rPr>
              <a:t>PaaS</a:t>
            </a:r>
            <a:endParaRPr lang="en-US" sz="1600" dirty="0" smtClean="0">
              <a:solidFill>
                <a:srgbClr val="FFFFFF"/>
              </a:solidFill>
              <a:cs typeface="Times New Roman" pitchFamily="18" charset="0"/>
            </a:endParaRPr>
          </a:p>
          <a:p>
            <a:pPr marL="174862" indent="-174862" defTabSz="932597" eaLnBrk="0" fontAlgn="base" hangingPunct="0">
              <a:lnSpc>
                <a:spcPct val="90000"/>
              </a:lnSpc>
              <a:spcBef>
                <a:spcPct val="10000"/>
              </a:spcBef>
              <a:spcAft>
                <a:spcPts val="612"/>
              </a:spcAft>
              <a:buClr>
                <a:srgbClr val="FFFFFF"/>
              </a:buClr>
              <a:buFont typeface="Arial" panose="020B0604020202020204" pitchFamily="34" charset="0"/>
              <a:buChar char="•"/>
            </a:pPr>
            <a:r>
              <a:rPr lang="en-US" sz="1600" dirty="0" smtClean="0">
                <a:solidFill>
                  <a:srgbClr val="FFFFFF"/>
                </a:solidFill>
                <a:cs typeface="Times New Roman" pitchFamily="18" charset="0"/>
              </a:rPr>
              <a:t>Average utilized revenue per customer is highest for customers who use both </a:t>
            </a:r>
            <a:r>
              <a:rPr lang="en-US" sz="1600" dirty="0" err="1" smtClean="0">
                <a:solidFill>
                  <a:srgbClr val="FFFFFF"/>
                </a:solidFill>
                <a:cs typeface="Times New Roman" pitchFamily="18" charset="0"/>
              </a:rPr>
              <a:t>IaaS</a:t>
            </a:r>
            <a:r>
              <a:rPr lang="en-US" sz="1600" dirty="0" smtClean="0">
                <a:solidFill>
                  <a:srgbClr val="FFFFFF"/>
                </a:solidFill>
                <a:cs typeface="Times New Roman" pitchFamily="18" charset="0"/>
              </a:rPr>
              <a:t> and </a:t>
            </a:r>
            <a:r>
              <a:rPr lang="en-US" sz="1600" dirty="0" err="1" smtClean="0">
                <a:solidFill>
                  <a:srgbClr val="FFFFFF"/>
                </a:solidFill>
                <a:cs typeface="Times New Roman" pitchFamily="18" charset="0"/>
              </a:rPr>
              <a:t>PaaS</a:t>
            </a:r>
            <a:endParaRPr lang="en-US" sz="1600" dirty="0">
              <a:solidFill>
                <a:srgbClr val="FFFFFF"/>
              </a:solidFill>
              <a:cs typeface="Times New Roman" pitchFamily="18" charset="0"/>
            </a:endParaRPr>
          </a:p>
        </p:txBody>
      </p:sp>
      <p:cxnSp>
        <p:nvCxnSpPr>
          <p:cNvPr id="50" name="Straight Connector 49"/>
          <p:cNvCxnSpPr/>
          <p:nvPr/>
        </p:nvCxnSpPr>
        <p:spPr>
          <a:xfrm flipV="1">
            <a:off x="8266128" y="1650546"/>
            <a:ext cx="0" cy="994471"/>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825033" y="1246112"/>
            <a:ext cx="882190" cy="433869"/>
          </a:xfrm>
          <a:prstGeom prst="rect">
            <a:avLst/>
          </a:prstGeom>
          <a:noFill/>
        </p:spPr>
        <p:txBody>
          <a:bodyPr wrap="square" lIns="182854" tIns="146283" rIns="182854" bIns="146283" rtlCol="0">
            <a:spAutoFit/>
          </a:bodyPr>
          <a:lstStyle/>
          <a:p>
            <a:pPr algn="ctr" defTabSz="932662">
              <a:lnSpc>
                <a:spcPct val="90000"/>
              </a:lnSpc>
              <a:spcAft>
                <a:spcPts val="601"/>
              </a:spcAft>
            </a:pPr>
            <a:r>
              <a:rPr lang="en-US" sz="1000" dirty="0" err="1">
                <a:solidFill>
                  <a:srgbClr val="FFFFFF"/>
                </a:solidFill>
                <a:cs typeface="Times New Roman" pitchFamily="18" charset="0"/>
              </a:rPr>
              <a:t>IaaS</a:t>
            </a:r>
            <a:r>
              <a:rPr lang="en-US" sz="1000" dirty="0">
                <a:solidFill>
                  <a:srgbClr val="FFFFFF"/>
                </a:solidFill>
                <a:cs typeface="Times New Roman" pitchFamily="18" charset="0"/>
              </a:rPr>
              <a:t> GA</a:t>
            </a:r>
          </a:p>
        </p:txBody>
      </p:sp>
      <p:sp>
        <p:nvSpPr>
          <p:cNvPr id="2" name="TextBox 1"/>
          <p:cNvSpPr txBox="1"/>
          <p:nvPr/>
        </p:nvSpPr>
        <p:spPr>
          <a:xfrm>
            <a:off x="8618658" y="6647506"/>
            <a:ext cx="3904763" cy="428478"/>
          </a:xfrm>
          <a:prstGeom prst="rect">
            <a:avLst/>
          </a:prstGeom>
          <a:noFill/>
        </p:spPr>
        <p:txBody>
          <a:bodyPr wrap="square" lIns="186521" tIns="149217" rIns="186521" bIns="149217" rtlCol="0">
            <a:spAutoFit/>
          </a:bodyPr>
          <a:lstStyle/>
          <a:p>
            <a:pPr algn="ctr" defTabSz="932597" eaLnBrk="0" fontAlgn="base" hangingPunct="0">
              <a:lnSpc>
                <a:spcPct val="90000"/>
              </a:lnSpc>
              <a:spcBef>
                <a:spcPct val="10000"/>
              </a:spcBef>
              <a:spcAft>
                <a:spcPts val="612"/>
              </a:spcAft>
              <a:buClr>
                <a:srgbClr val="0B1F65"/>
              </a:buClr>
            </a:pPr>
            <a:r>
              <a:rPr lang="en-US" sz="918" dirty="0">
                <a:solidFill>
                  <a:srgbClr val="FFFFFF"/>
                </a:solidFill>
                <a:cs typeface="Times New Roman" pitchFamily="18" charset="0"/>
              </a:rPr>
              <a:t>*the usage considered here is compute (</a:t>
            </a:r>
            <a:r>
              <a:rPr lang="en-US" sz="918" dirty="0" err="1">
                <a:solidFill>
                  <a:srgbClr val="FFFFFF"/>
                </a:solidFill>
                <a:cs typeface="Times New Roman" pitchFamily="18" charset="0"/>
              </a:rPr>
              <a:t>IaaS</a:t>
            </a:r>
            <a:r>
              <a:rPr lang="en-US" sz="918" dirty="0">
                <a:solidFill>
                  <a:srgbClr val="FFFFFF"/>
                </a:solidFill>
                <a:cs typeface="Times New Roman" pitchFamily="18" charset="0"/>
              </a:rPr>
              <a:t> and </a:t>
            </a:r>
            <a:r>
              <a:rPr lang="en-US" sz="918" dirty="0" err="1">
                <a:solidFill>
                  <a:srgbClr val="FFFFFF"/>
                </a:solidFill>
                <a:cs typeface="Times New Roman" pitchFamily="18" charset="0"/>
              </a:rPr>
              <a:t>PaaS</a:t>
            </a:r>
            <a:r>
              <a:rPr lang="en-US" sz="918" dirty="0">
                <a:solidFill>
                  <a:srgbClr val="FFFFFF"/>
                </a:solidFill>
                <a:cs typeface="Times New Roman"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4035850330"/>
              </p:ext>
            </p:extLst>
          </p:nvPr>
        </p:nvGraphicFramePr>
        <p:xfrm>
          <a:off x="161268" y="4588630"/>
          <a:ext cx="6248970" cy="2127373"/>
        </p:xfrm>
        <a:graphic>
          <a:graphicData uri="http://schemas.openxmlformats.org/drawingml/2006/table">
            <a:tbl>
              <a:tblPr>
                <a:tableStyleId>{5C22544A-7EE6-4342-B048-85BDC9FD1C3A}</a:tableStyleId>
              </a:tblPr>
              <a:tblGrid>
                <a:gridCol w="1071267"/>
                <a:gridCol w="911649"/>
                <a:gridCol w="899962"/>
                <a:gridCol w="841523"/>
                <a:gridCol w="841523"/>
                <a:gridCol w="841523"/>
                <a:gridCol w="841523"/>
              </a:tblGrid>
              <a:tr h="758989">
                <a:tc>
                  <a:txBody>
                    <a:bodyPr/>
                    <a:lstStyle/>
                    <a:p>
                      <a:pPr algn="l" fontAlgn="b"/>
                      <a:r>
                        <a:rPr lang="en-US" sz="1400" b="1" u="none" strike="noStrike" dirty="0">
                          <a:solidFill>
                            <a:schemeClr val="tx1"/>
                          </a:solidFill>
                          <a:effectLst/>
                        </a:rPr>
                        <a:t> </a:t>
                      </a:r>
                      <a:endParaRPr lang="en-US" sz="1400" b="1" i="0" u="none" strike="noStrike" dirty="0">
                        <a:solidFill>
                          <a:schemeClr val="tx1"/>
                        </a:solidFill>
                        <a:effectLst/>
                        <a:latin typeface="Calibri" panose="020F0502020204030204" pitchFamily="34" charset="0"/>
                      </a:endParaRPr>
                    </a:p>
                  </a:txBody>
                  <a:tcPr marL="7620" marR="7620" marT="7620" marB="0" anchor="ctr"/>
                </a:tc>
                <a:tc>
                  <a:txBody>
                    <a:bodyPr/>
                    <a:lstStyle/>
                    <a:p>
                      <a:pPr algn="l" fontAlgn="b"/>
                      <a:r>
                        <a:rPr lang="en-US" sz="1400" b="1" u="none" strike="noStrike" dirty="0">
                          <a:solidFill>
                            <a:schemeClr val="tx1"/>
                          </a:solidFill>
                          <a:effectLst/>
                        </a:rPr>
                        <a:t>AURPC</a:t>
                      </a:r>
                      <a:endParaRPr lang="en-US" sz="1400" b="1" i="0" u="none" strike="noStrike" dirty="0">
                        <a:solidFill>
                          <a:schemeClr val="tx1"/>
                        </a:solidFill>
                        <a:effectLst/>
                        <a:latin typeface="Calibri" panose="020F0502020204030204" pitchFamily="34" charset="0"/>
                      </a:endParaRPr>
                    </a:p>
                  </a:txBody>
                  <a:tcPr marL="7620" marR="7620" marT="7620" marB="0" anchor="ctr"/>
                </a:tc>
                <a:tc>
                  <a:txBody>
                    <a:bodyPr/>
                    <a:lstStyle/>
                    <a:p>
                      <a:pPr algn="l" fontAlgn="b"/>
                      <a:r>
                        <a:rPr lang="en-US" sz="1400" b="1" u="none" strike="noStrike" dirty="0">
                          <a:solidFill>
                            <a:schemeClr val="tx1"/>
                          </a:solidFill>
                          <a:effectLst/>
                        </a:rPr>
                        <a:t>Legacy</a:t>
                      </a:r>
                      <a:endParaRPr lang="en-US" sz="1400" b="1" i="0" u="none" strike="noStrike" dirty="0">
                        <a:solidFill>
                          <a:schemeClr val="tx1"/>
                        </a:solidFill>
                        <a:effectLst/>
                        <a:latin typeface="Calibri" panose="020F0502020204030204" pitchFamily="34" charset="0"/>
                      </a:endParaRPr>
                    </a:p>
                  </a:txBody>
                  <a:tcPr marL="7620" marR="7620" marT="7620" marB="0" anchor="ctr"/>
                </a:tc>
                <a:tc>
                  <a:txBody>
                    <a:bodyPr/>
                    <a:lstStyle/>
                    <a:p>
                      <a:pPr algn="l" fontAlgn="b"/>
                      <a:r>
                        <a:rPr lang="en-US" sz="1400" b="1" u="none" strike="noStrike" dirty="0">
                          <a:solidFill>
                            <a:schemeClr val="tx1"/>
                          </a:solidFill>
                          <a:effectLst/>
                        </a:rPr>
                        <a:t>New</a:t>
                      </a:r>
                      <a:endParaRPr lang="en-US" sz="1400" b="1" i="0" u="none" strike="noStrike" dirty="0">
                        <a:solidFill>
                          <a:schemeClr val="tx1"/>
                        </a:solidFill>
                        <a:effectLst/>
                        <a:latin typeface="Calibri" panose="020F0502020204030204" pitchFamily="34" charset="0"/>
                      </a:endParaRPr>
                    </a:p>
                  </a:txBody>
                  <a:tcPr marL="7620" marR="7620" marT="7620" marB="0" anchor="ctr"/>
                </a:tc>
                <a:tc>
                  <a:txBody>
                    <a:bodyPr/>
                    <a:lstStyle/>
                    <a:p>
                      <a:pPr algn="l" fontAlgn="b"/>
                      <a:r>
                        <a:rPr lang="en-US" sz="1400" b="1" u="none" strike="noStrike" dirty="0">
                          <a:effectLst/>
                        </a:rPr>
                        <a:t># of Accounts</a:t>
                      </a:r>
                      <a:endParaRPr lang="en-US"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l" fontAlgn="b"/>
                      <a:r>
                        <a:rPr lang="en-US" sz="1400" b="1" u="none" strike="noStrike">
                          <a:effectLst/>
                        </a:rPr>
                        <a:t>Legacy</a:t>
                      </a:r>
                      <a:endParaRPr lang="en-US" sz="1400" b="1" i="0" u="none" strike="noStrike">
                        <a:solidFill>
                          <a:srgbClr val="000000"/>
                        </a:solidFill>
                        <a:effectLst/>
                        <a:latin typeface="Calibri" panose="020F0502020204030204" pitchFamily="34" charset="0"/>
                      </a:endParaRPr>
                    </a:p>
                  </a:txBody>
                  <a:tcPr marL="7620" marR="7620" marT="7620" marB="0" anchor="ctr"/>
                </a:tc>
                <a:tc>
                  <a:txBody>
                    <a:bodyPr/>
                    <a:lstStyle/>
                    <a:p>
                      <a:pPr algn="l" fontAlgn="b"/>
                      <a:r>
                        <a:rPr lang="en-US" sz="1400" b="1" u="none" strike="noStrike" dirty="0">
                          <a:effectLst/>
                        </a:rPr>
                        <a:t>New</a:t>
                      </a:r>
                      <a:endParaRPr lang="en-US" sz="1400" b="1" i="0" u="none" strike="noStrike" dirty="0">
                        <a:solidFill>
                          <a:srgbClr val="000000"/>
                        </a:solidFill>
                        <a:effectLst/>
                        <a:latin typeface="Calibri" panose="020F0502020204030204" pitchFamily="34" charset="0"/>
                      </a:endParaRPr>
                    </a:p>
                  </a:txBody>
                  <a:tcPr marL="7620" marR="7620" marT="7620" marB="0" anchor="ctr"/>
                </a:tc>
              </a:tr>
              <a:tr h="350446">
                <a:tc>
                  <a:txBody>
                    <a:bodyPr/>
                    <a:lstStyle/>
                    <a:p>
                      <a:pPr algn="l" fontAlgn="b"/>
                      <a:r>
                        <a:rPr lang="en-US" sz="1400" b="1" u="none" strike="noStrike" dirty="0" err="1">
                          <a:solidFill>
                            <a:schemeClr val="tx1"/>
                          </a:solidFill>
                          <a:effectLst/>
                        </a:rPr>
                        <a:t>Iaas</a:t>
                      </a:r>
                      <a:r>
                        <a:rPr lang="en-US" sz="1400" b="1" u="none" strike="noStrike" dirty="0">
                          <a:solidFill>
                            <a:schemeClr val="tx1"/>
                          </a:solidFill>
                          <a:effectLst/>
                        </a:rPr>
                        <a:t> only</a:t>
                      </a:r>
                      <a:endParaRPr lang="en-US" sz="1400" b="1"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dirty="0">
                          <a:solidFill>
                            <a:schemeClr val="tx1"/>
                          </a:solidFill>
                          <a:effectLst/>
                        </a:rPr>
                        <a:t>$153</a:t>
                      </a:r>
                      <a:endParaRPr lang="en-US" sz="1400" b="0" i="0" u="none" strike="noStrike" dirty="0">
                        <a:solidFill>
                          <a:schemeClr val="tx1"/>
                        </a:solidFill>
                        <a:effectLst/>
                        <a:latin typeface="Calibri" panose="020F0502020204030204" pitchFamily="34" charset="0"/>
                      </a:endParaRPr>
                    </a:p>
                  </a:txBody>
                  <a:tcPr marL="7620" marR="7620" marT="7620" marB="0" anchor="ctr"/>
                </a:tc>
                <a:tc>
                  <a:txBody>
                    <a:bodyPr/>
                    <a:lstStyle/>
                    <a:p>
                      <a:pPr algn="l" fontAlgn="b"/>
                      <a:r>
                        <a:rPr lang="en-US" sz="1400" u="none" strike="noStrike" dirty="0">
                          <a:solidFill>
                            <a:schemeClr val="tx1"/>
                          </a:solidFill>
                          <a:effectLst/>
                        </a:rPr>
                        <a:t> </a:t>
                      </a:r>
                      <a:endParaRPr lang="en-US" sz="1400" b="0" i="0" u="none" strike="noStrike" dirty="0">
                        <a:solidFill>
                          <a:schemeClr val="tx1"/>
                        </a:solidFill>
                        <a:effectLst/>
                        <a:latin typeface="Calibri" panose="020F0502020204030204" pitchFamily="34" charset="0"/>
                      </a:endParaRPr>
                    </a:p>
                  </a:txBody>
                  <a:tcPr marL="7620" marR="7620" marT="7620" marB="0" anchor="ctr"/>
                </a:tc>
                <a:tc>
                  <a:txBody>
                    <a:bodyPr/>
                    <a:lstStyle/>
                    <a:p>
                      <a:pPr algn="l" fontAlgn="b"/>
                      <a:r>
                        <a:rPr lang="en-US" sz="1400" u="none" strike="noStrike" dirty="0">
                          <a:solidFill>
                            <a:schemeClr val="tx1"/>
                          </a:solidFill>
                          <a:effectLst/>
                        </a:rPr>
                        <a:t> </a:t>
                      </a:r>
                      <a:endParaRPr lang="en-US" sz="1400" b="0"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dirty="0" smtClean="0">
                          <a:effectLst/>
                        </a:rPr>
                        <a:t>   </a:t>
                      </a:r>
                      <a:r>
                        <a:rPr lang="en-US" sz="1400" u="none" strike="noStrike" dirty="0">
                          <a:effectLst/>
                        </a:rPr>
                        <a:t>123,086 </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7620" marR="7620" marT="7620" marB="0" anchor="ctr"/>
                </a:tc>
                <a:tc>
                  <a:txBody>
                    <a:bodyPr/>
                    <a:lstStyle/>
                    <a:p>
                      <a:pPr algn="r" fontAlgn="b"/>
                      <a:r>
                        <a:rPr lang="en-US" sz="1400" u="none" strike="noStrike" dirty="0" smtClean="0">
                          <a:effectLst/>
                        </a:rPr>
                        <a:t>   </a:t>
                      </a:r>
                      <a:r>
                        <a:rPr lang="en-US" sz="1400" u="none" strike="noStrike" dirty="0">
                          <a:effectLst/>
                        </a:rPr>
                        <a:t>123,086 </a:t>
                      </a:r>
                      <a:endParaRPr lang="en-US" sz="1400" b="0" i="0" u="none" strike="noStrike" dirty="0">
                        <a:solidFill>
                          <a:srgbClr val="000000"/>
                        </a:solidFill>
                        <a:effectLst/>
                        <a:latin typeface="Calibri" panose="020F0502020204030204" pitchFamily="34" charset="0"/>
                      </a:endParaRPr>
                    </a:p>
                  </a:txBody>
                  <a:tcPr marL="7620" marR="7620" marT="7620" marB="0" anchor="ctr"/>
                </a:tc>
              </a:tr>
              <a:tr h="508969">
                <a:tc>
                  <a:txBody>
                    <a:bodyPr/>
                    <a:lstStyle/>
                    <a:p>
                      <a:pPr algn="l" fontAlgn="b"/>
                      <a:r>
                        <a:rPr lang="en-US" sz="1400" b="1" u="none" strike="noStrike" dirty="0" err="1">
                          <a:solidFill>
                            <a:schemeClr val="tx1"/>
                          </a:solidFill>
                          <a:effectLst/>
                        </a:rPr>
                        <a:t>Paas</a:t>
                      </a:r>
                      <a:r>
                        <a:rPr lang="en-US" sz="1400" b="1" u="none" strike="noStrike" dirty="0">
                          <a:solidFill>
                            <a:schemeClr val="tx1"/>
                          </a:solidFill>
                          <a:effectLst/>
                        </a:rPr>
                        <a:t> only</a:t>
                      </a:r>
                      <a:endParaRPr lang="en-US" sz="1400" b="1"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a:solidFill>
                            <a:schemeClr val="tx1"/>
                          </a:solidFill>
                          <a:effectLst/>
                        </a:rPr>
                        <a:t>$108</a:t>
                      </a:r>
                      <a:endParaRPr lang="en-US" sz="1400" b="0" i="0" u="none" strike="noStrike">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dirty="0">
                          <a:solidFill>
                            <a:schemeClr val="tx1"/>
                          </a:solidFill>
                          <a:effectLst/>
                        </a:rPr>
                        <a:t>$160</a:t>
                      </a:r>
                      <a:endParaRPr lang="en-US" sz="1400" b="0"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dirty="0">
                          <a:solidFill>
                            <a:schemeClr val="tx1"/>
                          </a:solidFill>
                          <a:effectLst/>
                        </a:rPr>
                        <a:t>$70</a:t>
                      </a:r>
                      <a:endParaRPr lang="en-US" sz="1400" b="0"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dirty="0">
                          <a:effectLst/>
                        </a:rPr>
                        <a:t>     </a:t>
                      </a:r>
                      <a:r>
                        <a:rPr lang="en-US" sz="1400" u="none" strike="noStrike" dirty="0" smtClean="0">
                          <a:effectLst/>
                        </a:rPr>
                        <a:t>18,370 </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US" sz="1400" u="none" strike="noStrike" dirty="0">
                          <a:effectLst/>
                        </a:rPr>
                        <a:t>       </a:t>
                      </a:r>
                      <a:r>
                        <a:rPr lang="en-US" sz="1400" u="none" strike="noStrike" dirty="0" smtClean="0">
                          <a:effectLst/>
                        </a:rPr>
                        <a:t>7,694 </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US" sz="1400" u="none" strike="noStrike" dirty="0" smtClean="0">
                          <a:effectLst/>
                        </a:rPr>
                        <a:t>     </a:t>
                      </a:r>
                      <a:r>
                        <a:rPr lang="en-US" sz="1400" u="none" strike="noStrike" dirty="0">
                          <a:effectLst/>
                        </a:rPr>
                        <a:t>10,676 </a:t>
                      </a:r>
                      <a:endParaRPr lang="en-US" sz="1400" b="0" i="0" u="none" strike="noStrike" dirty="0">
                        <a:solidFill>
                          <a:srgbClr val="000000"/>
                        </a:solidFill>
                        <a:effectLst/>
                        <a:latin typeface="Calibri" panose="020F0502020204030204" pitchFamily="34" charset="0"/>
                      </a:endParaRPr>
                    </a:p>
                  </a:txBody>
                  <a:tcPr marL="7620" marR="7620" marT="7620" marB="0" anchor="ctr"/>
                </a:tc>
              </a:tr>
              <a:tr h="508969">
                <a:tc>
                  <a:txBody>
                    <a:bodyPr/>
                    <a:lstStyle/>
                    <a:p>
                      <a:pPr algn="l" fontAlgn="b"/>
                      <a:r>
                        <a:rPr lang="en-US" sz="1400" b="1" u="none" strike="noStrike" dirty="0" err="1">
                          <a:solidFill>
                            <a:schemeClr val="tx1"/>
                          </a:solidFill>
                          <a:effectLst/>
                        </a:rPr>
                        <a:t>IaaS</a:t>
                      </a:r>
                      <a:r>
                        <a:rPr lang="en-US" sz="1400" b="1" u="none" strike="noStrike" dirty="0">
                          <a:solidFill>
                            <a:schemeClr val="tx1"/>
                          </a:solidFill>
                          <a:effectLst/>
                        </a:rPr>
                        <a:t> + </a:t>
                      </a:r>
                      <a:r>
                        <a:rPr lang="en-US" sz="1400" b="1" u="none" strike="noStrike" dirty="0" err="1">
                          <a:solidFill>
                            <a:schemeClr val="tx1"/>
                          </a:solidFill>
                          <a:effectLst/>
                        </a:rPr>
                        <a:t>PaaS</a:t>
                      </a:r>
                      <a:r>
                        <a:rPr lang="en-US" sz="1400" b="1" u="none" strike="noStrike" dirty="0">
                          <a:solidFill>
                            <a:schemeClr val="tx1"/>
                          </a:solidFill>
                          <a:effectLst/>
                        </a:rPr>
                        <a:t> </a:t>
                      </a:r>
                      <a:endParaRPr lang="en-US" sz="1400" b="1"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a:solidFill>
                            <a:schemeClr val="tx1"/>
                          </a:solidFill>
                          <a:effectLst/>
                        </a:rPr>
                        <a:t>$1,653</a:t>
                      </a:r>
                      <a:endParaRPr lang="en-US" sz="1400" b="0" i="0" u="none" strike="noStrike">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dirty="0">
                          <a:solidFill>
                            <a:schemeClr val="tx1"/>
                          </a:solidFill>
                          <a:effectLst/>
                        </a:rPr>
                        <a:t>$1,955</a:t>
                      </a:r>
                      <a:endParaRPr lang="en-US" sz="1400" b="0"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dirty="0">
                          <a:solidFill>
                            <a:schemeClr val="tx1"/>
                          </a:solidFill>
                          <a:effectLst/>
                        </a:rPr>
                        <a:t>$1,436</a:t>
                      </a:r>
                      <a:endParaRPr lang="en-US" sz="1400" b="0"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US" sz="1400" u="none" strike="noStrike" dirty="0" smtClean="0">
                          <a:effectLst/>
                        </a:rPr>
                        <a:t>       </a:t>
                      </a:r>
                      <a:r>
                        <a:rPr lang="en-US" sz="1400" u="none" strike="noStrike" dirty="0">
                          <a:effectLst/>
                        </a:rPr>
                        <a:t>9,788 </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US" sz="1400" u="none" strike="noStrike" dirty="0" smtClean="0">
                          <a:effectLst/>
                        </a:rPr>
                        <a:t>       </a:t>
                      </a:r>
                      <a:r>
                        <a:rPr lang="en-US" sz="1400" u="none" strike="noStrike" dirty="0">
                          <a:effectLst/>
                        </a:rPr>
                        <a:t>4,096 </a:t>
                      </a:r>
                      <a:endParaRPr lang="en-US"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r" fontAlgn="b"/>
                      <a:r>
                        <a:rPr lang="en-US" sz="1400" u="none" strike="noStrike" dirty="0" smtClean="0">
                          <a:effectLst/>
                        </a:rPr>
                        <a:t>       </a:t>
                      </a:r>
                      <a:r>
                        <a:rPr lang="en-US" sz="1400" u="none" strike="noStrike" dirty="0">
                          <a:effectLst/>
                        </a:rPr>
                        <a:t>5,692 </a:t>
                      </a:r>
                      <a:endParaRPr lang="en-US" sz="1400" b="0" i="0" u="none" strike="noStrike" dirty="0">
                        <a:solidFill>
                          <a:srgbClr val="000000"/>
                        </a:solidFill>
                        <a:effectLst/>
                        <a:latin typeface="Calibri" panose="020F0502020204030204" pitchFamily="34" charset="0"/>
                      </a:endParaRPr>
                    </a:p>
                  </a:txBody>
                  <a:tcPr marL="7620" marR="7620" marT="7620" marB="0" anchor="ctr"/>
                </a:tc>
              </a:tr>
            </a:tbl>
          </a:graphicData>
        </a:graphic>
      </p:graphicFrame>
      <p:pic>
        <p:nvPicPr>
          <p:cNvPr id="9" name="Picture 8"/>
          <p:cNvPicPr>
            <a:picLocks noChangeAspect="1"/>
          </p:cNvPicPr>
          <p:nvPr/>
        </p:nvPicPr>
        <p:blipFill>
          <a:blip r:embed="rId5"/>
          <a:stretch>
            <a:fillRect/>
          </a:stretch>
        </p:blipFill>
        <p:spPr>
          <a:xfrm>
            <a:off x="161267" y="3416303"/>
            <a:ext cx="11967485" cy="646232"/>
          </a:xfrm>
          <a:prstGeom prst="rect">
            <a:avLst/>
          </a:prstGeom>
        </p:spPr>
      </p:pic>
    </p:spTree>
    <p:extLst>
      <p:ext uri="{BB962C8B-B14F-4D97-AF65-F5344CB8AC3E}">
        <p14:creationId xmlns:p14="http://schemas.microsoft.com/office/powerpoint/2010/main" val="455963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315" y="242759"/>
            <a:ext cx="11373923" cy="498470"/>
          </a:xfrm>
        </p:spPr>
        <p:txBody>
          <a:bodyPr/>
          <a:lstStyle/>
          <a:p>
            <a:r>
              <a:rPr lang="en-US" sz="3599" dirty="0"/>
              <a:t>Growing </a:t>
            </a:r>
            <a:r>
              <a:rPr lang="en-US" sz="3599" dirty="0" smtClean="0"/>
              <a:t>AURPC </a:t>
            </a:r>
            <a:r>
              <a:rPr lang="en-US" sz="3599" dirty="0"/>
              <a:t>through </a:t>
            </a:r>
            <a:r>
              <a:rPr lang="en-US" sz="3599" dirty="0" smtClean="0"/>
              <a:t>Cross-sell and Up-sell</a:t>
            </a:r>
            <a:endParaRPr lang="en-US" sz="3599"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73582" y="122326"/>
            <a:ext cx="839354" cy="346281"/>
          </a:xfrm>
          <a:prstGeom prst="rect">
            <a:avLst/>
          </a:prstGeom>
        </p:spPr>
      </p:pic>
      <p:sp>
        <p:nvSpPr>
          <p:cNvPr id="59" name="Rectangle 58"/>
          <p:cNvSpPr/>
          <p:nvPr/>
        </p:nvSpPr>
        <p:spPr bwMode="auto">
          <a:xfrm>
            <a:off x="1225073" y="5337576"/>
            <a:ext cx="9917510" cy="124566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defTabSz="932293" fontAlgn="base">
              <a:lnSpc>
                <a:spcPct val="90000"/>
              </a:lnSpc>
              <a:spcBef>
                <a:spcPts val="700"/>
              </a:spcBef>
              <a:spcAft>
                <a:spcPct val="0"/>
              </a:spcAft>
              <a:buClr>
                <a:srgbClr val="0072C6">
                  <a:lumMod val="50000"/>
                </a:srgbClr>
              </a:buClr>
              <a:buFont typeface="Wingdings" panose="05000000000000000000" pitchFamily="2" charset="2"/>
              <a:buChar char="§"/>
              <a:defRPr/>
            </a:pPr>
            <a:endParaRPr lang="en-US" kern="0" dirty="0">
              <a:solidFill>
                <a:srgbClr val="000000"/>
              </a:solidFill>
              <a:ea typeface="Segoe UI" pitchFamily="34" charset="0"/>
              <a:cs typeface="Segoe UI" pitchFamily="34" charset="0"/>
            </a:endParaRPr>
          </a:p>
        </p:txBody>
      </p:sp>
      <p:grpSp>
        <p:nvGrpSpPr>
          <p:cNvPr id="76" name="Group 75"/>
          <p:cNvGrpSpPr/>
          <p:nvPr/>
        </p:nvGrpSpPr>
        <p:grpSpPr>
          <a:xfrm>
            <a:off x="887444" y="1344811"/>
            <a:ext cx="8615836" cy="4214941"/>
            <a:chOff x="433953" y="991890"/>
            <a:chExt cx="9658544" cy="4401519"/>
          </a:xfrm>
        </p:grpSpPr>
        <p:sp>
          <p:nvSpPr>
            <p:cNvPr id="34" name="TextBox 33"/>
            <p:cNvSpPr txBox="1"/>
            <p:nvPr/>
          </p:nvSpPr>
          <p:spPr>
            <a:xfrm>
              <a:off x="2270503" y="3525865"/>
              <a:ext cx="3146157" cy="180153"/>
            </a:xfrm>
            <a:prstGeom prst="rect">
              <a:avLst/>
            </a:prstGeom>
            <a:noFill/>
          </p:spPr>
          <p:txBody>
            <a:bodyPr wrap="square" lIns="0" tIns="0" rIns="0" bIns="0" rtlCol="0">
              <a:spAutoFit/>
            </a:bodyPr>
            <a:lstStyle/>
            <a:p>
              <a:pPr defTabSz="932563"/>
              <a:r>
                <a:rPr lang="en-US" sz="1099" dirty="0">
                  <a:gradFill>
                    <a:gsLst>
                      <a:gs pos="2917">
                        <a:srgbClr val="FFFFFF"/>
                      </a:gs>
                      <a:gs pos="30000">
                        <a:srgbClr val="FFFFFF"/>
                      </a:gs>
                    </a:gsLst>
                    <a:lin ang="5400000" scaled="0"/>
                  </a:gradFill>
                </a:rPr>
                <a:t>{Cache}=&gt;{SQLDB}</a:t>
              </a:r>
            </a:p>
          </p:txBody>
        </p:sp>
        <p:grpSp>
          <p:nvGrpSpPr>
            <p:cNvPr id="75" name="Group 74"/>
            <p:cNvGrpSpPr/>
            <p:nvPr/>
          </p:nvGrpSpPr>
          <p:grpSpPr>
            <a:xfrm>
              <a:off x="433953" y="991890"/>
              <a:ext cx="9658544" cy="4401519"/>
              <a:chOff x="619932" y="929898"/>
              <a:chExt cx="9658544" cy="4401519"/>
            </a:xfrm>
          </p:grpSpPr>
          <p:graphicFrame>
            <p:nvGraphicFramePr>
              <p:cNvPr id="11" name="Chart 10"/>
              <p:cNvGraphicFramePr/>
              <p:nvPr>
                <p:extLst>
                  <p:ext uri="{D42A27DB-BD31-4B8C-83A1-F6EECF244321}">
                    <p14:modId xmlns:p14="http://schemas.microsoft.com/office/powerpoint/2010/main" val="713632697"/>
                  </p:ext>
                </p:extLst>
              </p:nvPr>
            </p:nvGraphicFramePr>
            <p:xfrm>
              <a:off x="619932" y="929898"/>
              <a:ext cx="7842143" cy="4401519"/>
            </p:xfrm>
            <a:graphic>
              <a:graphicData uri="http://schemas.openxmlformats.org/drawingml/2006/chart">
                <c:chart xmlns:c="http://schemas.openxmlformats.org/drawingml/2006/chart" xmlns:r="http://schemas.openxmlformats.org/officeDocument/2006/relationships" r:id="rId4"/>
              </a:graphicData>
            </a:graphic>
          </p:graphicFrame>
          <p:grpSp>
            <p:nvGrpSpPr>
              <p:cNvPr id="5" name="Group 4"/>
              <p:cNvGrpSpPr/>
              <p:nvPr/>
            </p:nvGrpSpPr>
            <p:grpSpPr>
              <a:xfrm>
                <a:off x="8279858" y="1441768"/>
                <a:ext cx="1998618" cy="229322"/>
                <a:chOff x="9823268" y="1874613"/>
                <a:chExt cx="1998618" cy="229322"/>
              </a:xfrm>
            </p:grpSpPr>
            <p:sp>
              <p:nvSpPr>
                <p:cNvPr id="2" name="Rectangle 1"/>
                <p:cNvSpPr/>
                <p:nvPr/>
              </p:nvSpPr>
              <p:spPr bwMode="auto">
                <a:xfrm>
                  <a:off x="9823268" y="1890895"/>
                  <a:ext cx="182880" cy="1828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3" fontAlgn="base">
                    <a:spcBef>
                      <a:spcPct val="0"/>
                    </a:spcBef>
                    <a:spcAft>
                      <a:spcPct val="0"/>
                    </a:spcAft>
                  </a:pPr>
                  <a:endParaRPr lang="en-US" sz="2400" dirty="0" err="1">
                    <a:noFill/>
                    <a:ea typeface="Segoe UI" pitchFamily="34" charset="0"/>
                    <a:cs typeface="Segoe UI" pitchFamily="34" charset="0"/>
                  </a:endParaRPr>
                </a:p>
              </p:txBody>
            </p:sp>
            <p:sp>
              <p:nvSpPr>
                <p:cNvPr id="3" name="TextBox 2"/>
                <p:cNvSpPr txBox="1"/>
                <p:nvPr/>
              </p:nvSpPr>
              <p:spPr>
                <a:xfrm>
                  <a:off x="10085190" y="1874613"/>
                  <a:ext cx="1736696" cy="229322"/>
                </a:xfrm>
                <a:prstGeom prst="rect">
                  <a:avLst/>
                </a:prstGeom>
                <a:noFill/>
              </p:spPr>
              <p:txBody>
                <a:bodyPr wrap="square" lIns="0" tIns="0" rIns="0" bIns="0" rtlCol="0">
                  <a:spAutoFit/>
                </a:bodyPr>
                <a:lstStyle/>
                <a:p>
                  <a:pPr defTabSz="932563"/>
                  <a:r>
                    <a:rPr lang="en-US" sz="1399" dirty="0">
                      <a:gradFill>
                        <a:gsLst>
                          <a:gs pos="2917">
                            <a:srgbClr val="FFFFFF"/>
                          </a:gs>
                          <a:gs pos="30000">
                            <a:srgbClr val="FFFFFF"/>
                          </a:gs>
                        </a:gsLst>
                        <a:lin ang="5400000" scaled="0"/>
                      </a:gradFill>
                    </a:rPr>
                    <a:t>Deeply Engaged</a:t>
                  </a:r>
                </a:p>
              </p:txBody>
            </p:sp>
          </p:grpSp>
          <p:grpSp>
            <p:nvGrpSpPr>
              <p:cNvPr id="80" name="Group 79"/>
              <p:cNvGrpSpPr/>
              <p:nvPr/>
            </p:nvGrpSpPr>
            <p:grpSpPr>
              <a:xfrm>
                <a:off x="8279858" y="1788699"/>
                <a:ext cx="1542081" cy="229322"/>
                <a:chOff x="9823268" y="1874613"/>
                <a:chExt cx="1542081" cy="229322"/>
              </a:xfrm>
            </p:grpSpPr>
            <p:sp>
              <p:nvSpPr>
                <p:cNvPr id="81" name="Rectangle 80"/>
                <p:cNvSpPr/>
                <p:nvPr/>
              </p:nvSpPr>
              <p:spPr bwMode="auto">
                <a:xfrm>
                  <a:off x="9823268" y="1890895"/>
                  <a:ext cx="182880" cy="18288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TextBox 81"/>
                <p:cNvSpPr txBox="1"/>
                <p:nvPr/>
              </p:nvSpPr>
              <p:spPr>
                <a:xfrm>
                  <a:off x="10085190" y="1874613"/>
                  <a:ext cx="1280159" cy="229322"/>
                </a:xfrm>
                <a:prstGeom prst="rect">
                  <a:avLst/>
                </a:prstGeom>
                <a:noFill/>
              </p:spPr>
              <p:txBody>
                <a:bodyPr wrap="square" lIns="0" tIns="0" rIns="0" bIns="0" rtlCol="0">
                  <a:spAutoFit/>
                </a:bodyPr>
                <a:lstStyle/>
                <a:p>
                  <a:pPr defTabSz="932563"/>
                  <a:r>
                    <a:rPr lang="en-US" sz="1399" dirty="0">
                      <a:gradFill>
                        <a:gsLst>
                          <a:gs pos="2917">
                            <a:srgbClr val="FFFFFF"/>
                          </a:gs>
                          <a:gs pos="30000">
                            <a:srgbClr val="FFFFFF"/>
                          </a:gs>
                        </a:gsLst>
                        <a:lin ang="5400000" scaled="0"/>
                      </a:gradFill>
                    </a:rPr>
                    <a:t>Potentials</a:t>
                  </a:r>
                </a:p>
              </p:txBody>
            </p:sp>
          </p:grpSp>
          <p:grpSp>
            <p:nvGrpSpPr>
              <p:cNvPr id="86" name="Group 85"/>
              <p:cNvGrpSpPr/>
              <p:nvPr/>
            </p:nvGrpSpPr>
            <p:grpSpPr>
              <a:xfrm>
                <a:off x="8295356" y="2126099"/>
                <a:ext cx="1542082" cy="229322"/>
                <a:chOff x="9823268" y="1874613"/>
                <a:chExt cx="1542082" cy="229322"/>
              </a:xfrm>
            </p:grpSpPr>
            <p:sp>
              <p:nvSpPr>
                <p:cNvPr id="87" name="Rectangle 86"/>
                <p:cNvSpPr/>
                <p:nvPr/>
              </p:nvSpPr>
              <p:spPr bwMode="auto">
                <a:xfrm>
                  <a:off x="9823268" y="1890895"/>
                  <a:ext cx="182880" cy="182880"/>
                </a:xfrm>
                <a:prstGeom prst="rect">
                  <a:avLst/>
                </a:prstGeom>
                <a:solidFill>
                  <a:srgbClr val="E050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3"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10085190" y="1874613"/>
                  <a:ext cx="1280160" cy="229322"/>
                </a:xfrm>
                <a:prstGeom prst="rect">
                  <a:avLst/>
                </a:prstGeom>
                <a:noFill/>
              </p:spPr>
              <p:txBody>
                <a:bodyPr wrap="square" lIns="0" tIns="0" rIns="0" bIns="0" rtlCol="0">
                  <a:spAutoFit/>
                </a:bodyPr>
                <a:lstStyle/>
                <a:p>
                  <a:pPr defTabSz="932563"/>
                  <a:r>
                    <a:rPr lang="en-US" sz="1399" dirty="0">
                      <a:gradFill>
                        <a:gsLst>
                          <a:gs pos="2917">
                            <a:srgbClr val="FFFFFF"/>
                          </a:gs>
                          <a:gs pos="30000">
                            <a:srgbClr val="FFFFFF"/>
                          </a:gs>
                        </a:gsLst>
                        <a:lin ang="5400000" scaled="0"/>
                      </a:gradFill>
                    </a:rPr>
                    <a:t>Evaluators</a:t>
                  </a:r>
                </a:p>
              </p:txBody>
            </p:sp>
          </p:grpSp>
          <p:sp>
            <p:nvSpPr>
              <p:cNvPr id="12" name="TextBox 11"/>
              <p:cNvSpPr txBox="1"/>
              <p:nvPr/>
            </p:nvSpPr>
            <p:spPr>
              <a:xfrm>
                <a:off x="3963023" y="1847438"/>
                <a:ext cx="2404037" cy="360306"/>
              </a:xfrm>
              <a:prstGeom prst="rect">
                <a:avLst/>
              </a:prstGeom>
              <a:noFill/>
            </p:spPr>
            <p:txBody>
              <a:bodyPr wrap="square" lIns="0" tIns="0" rIns="0" bIns="0" rtlCol="0">
                <a:spAutoFit/>
              </a:bodyPr>
              <a:lstStyle/>
              <a:p>
                <a:pPr defTabSz="932563"/>
                <a:r>
                  <a:rPr lang="en-US" sz="1099" dirty="0">
                    <a:gradFill>
                      <a:gsLst>
                        <a:gs pos="2917">
                          <a:srgbClr val="FFFFFF"/>
                        </a:gs>
                        <a:gs pos="30000">
                          <a:srgbClr val="FFFFFF"/>
                        </a:gs>
                      </a:gsLst>
                      <a:lin ang="5400000" scaled="0"/>
                    </a:gradFill>
                  </a:rPr>
                  <a:t>{Virtual Network}=&gt;{Virtual Machines}</a:t>
                </a:r>
              </a:p>
            </p:txBody>
          </p:sp>
          <p:sp>
            <p:nvSpPr>
              <p:cNvPr id="29" name="TextBox 28"/>
              <p:cNvSpPr txBox="1"/>
              <p:nvPr/>
            </p:nvSpPr>
            <p:spPr>
              <a:xfrm>
                <a:off x="1468907" y="3164610"/>
                <a:ext cx="2773307" cy="180153"/>
              </a:xfrm>
              <a:prstGeom prst="rect">
                <a:avLst/>
              </a:prstGeom>
              <a:noFill/>
            </p:spPr>
            <p:txBody>
              <a:bodyPr wrap="square" lIns="0" tIns="0" rIns="0" bIns="0" rtlCol="0">
                <a:spAutoFit/>
              </a:bodyPr>
              <a:lstStyle/>
              <a:p>
                <a:pPr defTabSz="932563"/>
                <a:r>
                  <a:rPr lang="en-US" sz="1099" dirty="0">
                    <a:gradFill>
                      <a:gsLst>
                        <a:gs pos="2917">
                          <a:srgbClr val="FFFFFF"/>
                        </a:gs>
                        <a:gs pos="30000">
                          <a:srgbClr val="FFFFFF"/>
                        </a:gs>
                      </a:gsLst>
                      <a:lin ang="5400000" scaled="0"/>
                    </a:gradFill>
                  </a:rPr>
                  <a:t>{Cloud Services}=&gt;{Service Bus}</a:t>
                </a:r>
              </a:p>
            </p:txBody>
          </p:sp>
          <p:sp>
            <p:nvSpPr>
              <p:cNvPr id="30" name="TextBox 29"/>
              <p:cNvSpPr txBox="1"/>
              <p:nvPr/>
            </p:nvSpPr>
            <p:spPr>
              <a:xfrm>
                <a:off x="3772769" y="2923367"/>
                <a:ext cx="1531269" cy="180153"/>
              </a:xfrm>
              <a:prstGeom prst="rect">
                <a:avLst/>
              </a:prstGeom>
              <a:noFill/>
            </p:spPr>
            <p:txBody>
              <a:bodyPr wrap="square" lIns="0" tIns="0" rIns="0" bIns="0" rtlCol="0">
                <a:spAutoFit/>
              </a:bodyPr>
              <a:lstStyle/>
              <a:p>
                <a:pPr defTabSz="932563"/>
                <a:r>
                  <a:rPr lang="en-US" sz="1099" dirty="0">
                    <a:gradFill>
                      <a:gsLst>
                        <a:gs pos="2917">
                          <a:srgbClr val="FFFFFF"/>
                        </a:gs>
                        <a:gs pos="30000">
                          <a:srgbClr val="FFFFFF"/>
                        </a:gs>
                      </a:gsLst>
                      <a:lin ang="5400000" scaled="0"/>
                    </a:gradFill>
                  </a:rPr>
                  <a:t>{Website}=&gt;{SQLDB}</a:t>
                </a:r>
              </a:p>
            </p:txBody>
          </p:sp>
          <p:sp>
            <p:nvSpPr>
              <p:cNvPr id="31" name="TextBox 30"/>
              <p:cNvSpPr txBox="1"/>
              <p:nvPr/>
            </p:nvSpPr>
            <p:spPr>
              <a:xfrm>
                <a:off x="6072625" y="3408529"/>
                <a:ext cx="2773307" cy="180153"/>
              </a:xfrm>
              <a:prstGeom prst="rect">
                <a:avLst/>
              </a:prstGeom>
              <a:noFill/>
            </p:spPr>
            <p:txBody>
              <a:bodyPr wrap="square" lIns="0" tIns="0" rIns="0" bIns="0" rtlCol="0">
                <a:spAutoFit/>
              </a:bodyPr>
              <a:lstStyle/>
              <a:p>
                <a:pPr defTabSz="932563"/>
                <a:r>
                  <a:rPr lang="en-US" sz="1099" dirty="0">
                    <a:gradFill>
                      <a:gsLst>
                        <a:gs pos="2917">
                          <a:srgbClr val="FFFFFF"/>
                        </a:gs>
                        <a:gs pos="30000">
                          <a:srgbClr val="FFFFFF"/>
                        </a:gs>
                      </a:gsLst>
                      <a:lin ang="5400000" scaled="0"/>
                    </a:gradFill>
                  </a:rPr>
                  <a:t>{Traffic Manager}=&gt;{Virtual Network}</a:t>
                </a:r>
              </a:p>
            </p:txBody>
          </p:sp>
          <p:sp>
            <p:nvSpPr>
              <p:cNvPr id="32" name="TextBox 31"/>
              <p:cNvSpPr txBox="1"/>
              <p:nvPr/>
            </p:nvSpPr>
            <p:spPr>
              <a:xfrm>
                <a:off x="6092648" y="3074534"/>
                <a:ext cx="2773307" cy="180153"/>
              </a:xfrm>
              <a:prstGeom prst="rect">
                <a:avLst/>
              </a:prstGeom>
              <a:noFill/>
            </p:spPr>
            <p:txBody>
              <a:bodyPr wrap="square" lIns="0" tIns="0" rIns="0" bIns="0" rtlCol="0">
                <a:spAutoFit/>
              </a:bodyPr>
              <a:lstStyle/>
              <a:p>
                <a:pPr defTabSz="932563"/>
                <a:r>
                  <a:rPr lang="en-US" sz="1099" dirty="0">
                    <a:gradFill>
                      <a:gsLst>
                        <a:gs pos="2917">
                          <a:srgbClr val="FFFFFF"/>
                        </a:gs>
                        <a:gs pos="30000">
                          <a:srgbClr val="FFFFFF"/>
                        </a:gs>
                      </a:gsLst>
                      <a:lin ang="5400000" scaled="0"/>
                    </a:gradFill>
                  </a:rPr>
                  <a:t>{Mobile Services}=&gt;{Website}</a:t>
                </a:r>
              </a:p>
            </p:txBody>
          </p:sp>
          <p:sp>
            <p:nvSpPr>
              <p:cNvPr id="33" name="TextBox 32"/>
              <p:cNvSpPr txBox="1"/>
              <p:nvPr/>
            </p:nvSpPr>
            <p:spPr>
              <a:xfrm>
                <a:off x="7030193" y="3677399"/>
                <a:ext cx="2773307" cy="180153"/>
              </a:xfrm>
              <a:prstGeom prst="rect">
                <a:avLst/>
              </a:prstGeom>
              <a:noFill/>
            </p:spPr>
            <p:txBody>
              <a:bodyPr wrap="square" lIns="0" tIns="0" rIns="0" bIns="0" rtlCol="0">
                <a:spAutoFit/>
              </a:bodyPr>
              <a:lstStyle/>
              <a:p>
                <a:pPr defTabSz="932563"/>
                <a:r>
                  <a:rPr lang="en-US" sz="1099" dirty="0">
                    <a:gradFill>
                      <a:gsLst>
                        <a:gs pos="2917">
                          <a:srgbClr val="FFFFFF"/>
                        </a:gs>
                        <a:gs pos="30000">
                          <a:srgbClr val="FFFFFF"/>
                        </a:gs>
                      </a:gsLst>
                      <a:lin ang="5400000" scaled="0"/>
                    </a:gradFill>
                  </a:rPr>
                  <a:t>{Cloud Services}=&gt;{SQLDB}</a:t>
                </a:r>
              </a:p>
            </p:txBody>
          </p:sp>
          <p:cxnSp>
            <p:nvCxnSpPr>
              <p:cNvPr id="14" name="Straight Arrow Connector 13"/>
              <p:cNvCxnSpPr/>
              <p:nvPr/>
            </p:nvCxnSpPr>
            <p:spPr>
              <a:xfrm flipV="1">
                <a:off x="3626805" y="1996325"/>
                <a:ext cx="3415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flipV="1">
                <a:off x="5191601" y="3484909"/>
                <a:ext cx="849962" cy="6926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flipV="1">
                <a:off x="6766722" y="3786981"/>
                <a:ext cx="263471" cy="216978"/>
              </a:xfrm>
              <a:prstGeom prst="bentConnector3">
                <a:avLst>
                  <a:gd name="adj1" fmla="val -294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5400000" flipH="1" flipV="1">
                <a:off x="4003299" y="3494385"/>
                <a:ext cx="766403" cy="25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6200000" flipV="1">
                <a:off x="3008499" y="3821734"/>
                <a:ext cx="599766" cy="114294"/>
              </a:xfrm>
              <a:prstGeom prst="bentConnector3">
                <a:avLst>
                  <a:gd name="adj1" fmla="val 5000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92" name="Rectangle 91"/>
          <p:cNvSpPr/>
          <p:nvPr/>
        </p:nvSpPr>
        <p:spPr bwMode="auto">
          <a:xfrm>
            <a:off x="771978" y="5444354"/>
            <a:ext cx="11288957" cy="155017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defTabSz="932293"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The biggest cross-sell opportunity for Deeply Engaged customers is to sell Virtual </a:t>
            </a:r>
            <a:r>
              <a:rPr lang="en-US" kern="0" dirty="0">
                <a:solidFill>
                  <a:srgbClr val="FFFFFF"/>
                </a:solidFill>
                <a:ea typeface="Segoe UI" pitchFamily="34" charset="0"/>
                <a:cs typeface="Segoe UI" pitchFamily="34" charset="0"/>
              </a:rPr>
              <a:t>Network </a:t>
            </a:r>
            <a:r>
              <a:rPr lang="en-US" kern="0" dirty="0" smtClean="0">
                <a:solidFill>
                  <a:srgbClr val="FFFFFF"/>
                </a:solidFill>
                <a:ea typeface="Segoe UI" pitchFamily="34" charset="0"/>
                <a:cs typeface="Segoe UI" pitchFamily="34" charset="0"/>
              </a:rPr>
              <a:t>to </a:t>
            </a:r>
            <a:r>
              <a:rPr lang="en-US" kern="0" dirty="0">
                <a:solidFill>
                  <a:srgbClr val="FFFFFF"/>
                </a:solidFill>
                <a:ea typeface="Segoe UI" pitchFamily="34" charset="0"/>
                <a:cs typeface="Segoe UI" pitchFamily="34" charset="0"/>
              </a:rPr>
              <a:t>customers using Virtual Machines </a:t>
            </a:r>
            <a:r>
              <a:rPr lang="en-US" kern="0" dirty="0" smtClean="0">
                <a:solidFill>
                  <a:srgbClr val="FFFFFF"/>
                </a:solidFill>
                <a:ea typeface="Segoe UI" pitchFamily="34" charset="0"/>
                <a:cs typeface="Segoe UI" pitchFamily="34" charset="0"/>
              </a:rPr>
              <a:t>or Traffic </a:t>
            </a:r>
            <a:r>
              <a:rPr lang="en-US" kern="0" dirty="0">
                <a:solidFill>
                  <a:srgbClr val="FFFFFF"/>
                </a:solidFill>
                <a:ea typeface="Segoe UI" pitchFamily="34" charset="0"/>
                <a:cs typeface="Segoe UI" pitchFamily="34" charset="0"/>
              </a:rPr>
              <a:t>Manager </a:t>
            </a:r>
            <a:endParaRPr lang="en-US" kern="0" dirty="0" smtClean="0">
              <a:solidFill>
                <a:srgbClr val="FFFFFF"/>
              </a:solidFill>
              <a:ea typeface="Segoe UI" pitchFamily="34" charset="0"/>
              <a:cs typeface="Segoe UI" pitchFamily="34" charset="0"/>
            </a:endParaRPr>
          </a:p>
          <a:p>
            <a:pPr marL="342834" indent="-342834" defTabSz="932293"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VM deployment experience can be enhanced to simplify adoption of Virtual Network</a:t>
            </a:r>
            <a:endParaRPr lang="en-US" kern="0" dirty="0">
              <a:solidFill>
                <a:srgbClr val="FFFFFF"/>
              </a:solidFill>
              <a:ea typeface="Segoe UI" pitchFamily="34" charset="0"/>
              <a:cs typeface="Segoe UI" pitchFamily="34" charset="0"/>
            </a:endParaRPr>
          </a:p>
          <a:p>
            <a:pPr marL="342834" indent="-342834" defTabSz="932293" fontAlgn="base">
              <a:lnSpc>
                <a:spcPct val="90000"/>
              </a:lnSpc>
              <a:spcBef>
                <a:spcPts val="700"/>
              </a:spcBef>
              <a:spcAft>
                <a:spcPct val="0"/>
              </a:spcAft>
              <a:buClr>
                <a:srgbClr val="0072C6">
                  <a:lumMod val="60000"/>
                  <a:lumOff val="40000"/>
                </a:srgbClr>
              </a:buClr>
              <a:buFont typeface="Wingdings" panose="05000000000000000000" pitchFamily="2" charset="2"/>
              <a:buChar char="§"/>
              <a:defRPr/>
            </a:pPr>
            <a:r>
              <a:rPr lang="en-US" kern="0" dirty="0" smtClean="0">
                <a:solidFill>
                  <a:srgbClr val="FFFFFF"/>
                </a:solidFill>
                <a:ea typeface="Segoe UI" pitchFamily="34" charset="0"/>
                <a:cs typeface="Segoe UI" pitchFamily="34" charset="0"/>
              </a:rPr>
              <a:t>For the Potentials cluster, SQL DB can be sold to customers </a:t>
            </a:r>
            <a:r>
              <a:rPr lang="en-US" kern="0" dirty="0">
                <a:solidFill>
                  <a:srgbClr val="FFFFFF"/>
                </a:solidFill>
                <a:ea typeface="Segoe UI" pitchFamily="34" charset="0"/>
                <a:cs typeface="Segoe UI" pitchFamily="34" charset="0"/>
              </a:rPr>
              <a:t>using Cache and Website</a:t>
            </a:r>
          </a:p>
        </p:txBody>
      </p:sp>
      <p:sp>
        <p:nvSpPr>
          <p:cNvPr id="36" name="Right Arrow 35">
            <a:hlinkClick r:id="rId5" action="ppaction://hlinksldjump"/>
          </p:cNvPr>
          <p:cNvSpPr/>
          <p:nvPr/>
        </p:nvSpPr>
        <p:spPr bwMode="auto">
          <a:xfrm flipH="1">
            <a:off x="89493" y="6400388"/>
            <a:ext cx="617426" cy="457136"/>
          </a:xfrm>
          <a:prstGeom prst="rightArrow">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3" fontAlgn="base">
              <a:spcBef>
                <a:spcPct val="0"/>
              </a:spcBef>
              <a:spcAft>
                <a:spcPct val="0"/>
              </a:spcAft>
              <a:defRPr/>
            </a:pPr>
            <a:r>
              <a:rPr lang="en-US" sz="1199" kern="0" dirty="0">
                <a:gradFill>
                  <a:gsLst>
                    <a:gs pos="0">
                      <a:srgbClr val="FFFFFF"/>
                    </a:gs>
                    <a:gs pos="100000">
                      <a:srgbClr val="FFFFFF"/>
                    </a:gs>
                  </a:gsLst>
                  <a:lin ang="5400000" scaled="0"/>
                </a:gradFill>
                <a:ea typeface="Segoe UI" pitchFamily="34" charset="0"/>
                <a:cs typeface="Segoe UI" pitchFamily="34" charset="0"/>
              </a:rPr>
              <a:t>BACK</a:t>
            </a: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9767694" y="1849062"/>
            <a:ext cx="2545242" cy="878406"/>
          </a:xfrm>
          <a:prstGeom prst="rect">
            <a:avLst/>
          </a:prstGeom>
          <a:noFill/>
        </p:spPr>
        <p:txBody>
          <a:bodyPr wrap="square" lIns="0" tIns="0" rIns="0" bIns="0" rtlCol="0">
            <a:spAutoFit/>
          </a:bodyPr>
          <a:lstStyle/>
          <a:p>
            <a:pPr defTabSz="932563"/>
            <a:r>
              <a:rPr lang="en-US" sz="1399" dirty="0">
                <a:gradFill>
                  <a:gsLst>
                    <a:gs pos="2917">
                      <a:srgbClr val="FFFFFF"/>
                    </a:gs>
                    <a:gs pos="30000">
                      <a:srgbClr val="FFFFFF"/>
                    </a:gs>
                  </a:gsLst>
                  <a:lin ang="5400000" scaled="0"/>
                </a:gradFill>
              </a:rPr>
              <a:t>{A}=&gt;{B} : </a:t>
            </a:r>
            <a:r>
              <a:rPr lang="en-US" sz="1399" dirty="0" smtClean="0">
                <a:gradFill>
                  <a:gsLst>
                    <a:gs pos="2917">
                      <a:srgbClr val="FFFFFF"/>
                    </a:gs>
                    <a:gs pos="30000">
                      <a:srgbClr val="FFFFFF"/>
                    </a:gs>
                  </a:gsLst>
                  <a:lin ang="5400000" scaled="0"/>
                </a:gradFill>
              </a:rPr>
              <a:t>Promoting Service </a:t>
            </a:r>
            <a:r>
              <a:rPr lang="en-US" sz="1399" dirty="0">
                <a:gradFill>
                  <a:gsLst>
                    <a:gs pos="2917">
                      <a:srgbClr val="FFFFFF"/>
                    </a:gs>
                    <a:gs pos="30000">
                      <a:srgbClr val="FFFFFF"/>
                    </a:gs>
                  </a:gsLst>
                  <a:lin ang="5400000" scaled="0"/>
                </a:gradFill>
              </a:rPr>
              <a:t>A to customers using Service B results in gain of Normalized Usage</a:t>
            </a:r>
          </a:p>
        </p:txBody>
      </p:sp>
      <p:cxnSp>
        <p:nvCxnSpPr>
          <p:cNvPr id="48" name="Elbow Connector 47"/>
          <p:cNvCxnSpPr/>
          <p:nvPr/>
        </p:nvCxnSpPr>
        <p:spPr>
          <a:xfrm flipV="1">
            <a:off x="4404697" y="3484795"/>
            <a:ext cx="1327624" cy="989474"/>
          </a:xfrm>
          <a:prstGeom prst="bentConnector3">
            <a:avLst>
              <a:gd name="adj1" fmla="val -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5400000" flipH="1" flipV="1">
            <a:off x="2264345" y="3817234"/>
            <a:ext cx="426649" cy="4391"/>
          </a:xfrm>
          <a:prstGeom prst="bentConnector3">
            <a:avLst>
              <a:gd name="adj1" fmla="val 2918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380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10.xml><?xml version="1.0" encoding="utf-8"?>
<a:theme xmlns:a="http://schemas.openxmlformats.org/drawingml/2006/main" name="3CMG Dark Blue 16x9">
  <a:themeElements>
    <a:clrScheme name="CMG Dark Blue">
      <a:dk1>
        <a:srgbClr val="000000"/>
      </a:dk1>
      <a:lt1>
        <a:srgbClr val="FFFFFF"/>
      </a:lt1>
      <a:dk2>
        <a:srgbClr val="0072C6"/>
      </a:dk2>
      <a:lt2>
        <a:srgbClr val="3BD5FF"/>
      </a:lt2>
      <a:accent1>
        <a:srgbClr val="FCD116"/>
      </a:accent1>
      <a:accent2>
        <a:srgbClr val="7FBA00"/>
      </a:accent2>
      <a:accent3>
        <a:srgbClr val="FF8C00"/>
      </a:accent3>
      <a:accent4>
        <a:srgbClr val="EC008C"/>
      </a:accent4>
      <a:accent5>
        <a:srgbClr val="00BCF2"/>
      </a:accent5>
      <a:accent6>
        <a:srgbClr val="00188F"/>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1_3CMG Dark Blue 16x9">
  <a:themeElements>
    <a:clrScheme name="CMG Dark Blue">
      <a:dk1>
        <a:srgbClr val="000000"/>
      </a:dk1>
      <a:lt1>
        <a:srgbClr val="FFFFFF"/>
      </a:lt1>
      <a:dk2>
        <a:srgbClr val="0072C6"/>
      </a:dk2>
      <a:lt2>
        <a:srgbClr val="3BD5FF"/>
      </a:lt2>
      <a:accent1>
        <a:srgbClr val="FCD116"/>
      </a:accent1>
      <a:accent2>
        <a:srgbClr val="7FBA00"/>
      </a:accent2>
      <a:accent3>
        <a:srgbClr val="FF8C00"/>
      </a:accent3>
      <a:accent4>
        <a:srgbClr val="EC008C"/>
      </a:accent4>
      <a:accent5>
        <a:srgbClr val="00BCF2"/>
      </a:accent5>
      <a:accent6>
        <a:srgbClr val="00188F"/>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2_3CMG Dark Blue 16x9">
  <a:themeElements>
    <a:clrScheme name="CMG Dark Blue">
      <a:dk1>
        <a:srgbClr val="000000"/>
      </a:dk1>
      <a:lt1>
        <a:srgbClr val="FFFFFF"/>
      </a:lt1>
      <a:dk2>
        <a:srgbClr val="0072C6"/>
      </a:dk2>
      <a:lt2>
        <a:srgbClr val="3BD5FF"/>
      </a:lt2>
      <a:accent1>
        <a:srgbClr val="FCD116"/>
      </a:accent1>
      <a:accent2>
        <a:srgbClr val="7FBA00"/>
      </a:accent2>
      <a:accent3>
        <a:srgbClr val="FF8C00"/>
      </a:accent3>
      <a:accent4>
        <a:srgbClr val="EC008C"/>
      </a:accent4>
      <a:accent5>
        <a:srgbClr val="00BCF2"/>
      </a:accent5>
      <a:accent6>
        <a:srgbClr val="00188F"/>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3_3CMG Dark Blue 16x9">
  <a:themeElements>
    <a:clrScheme name="CMG Dark Blue">
      <a:dk1>
        <a:srgbClr val="000000"/>
      </a:dk1>
      <a:lt1>
        <a:srgbClr val="FFFFFF"/>
      </a:lt1>
      <a:dk2>
        <a:srgbClr val="0072C6"/>
      </a:dk2>
      <a:lt2>
        <a:srgbClr val="3BD5FF"/>
      </a:lt2>
      <a:accent1>
        <a:srgbClr val="FCD116"/>
      </a:accent1>
      <a:accent2>
        <a:srgbClr val="7FBA00"/>
      </a:accent2>
      <a:accent3>
        <a:srgbClr val="FF8C00"/>
      </a:accent3>
      <a:accent4>
        <a:srgbClr val="EC008C"/>
      </a:accent4>
      <a:accent5>
        <a:srgbClr val="00BCF2"/>
      </a:accent5>
      <a:accent6>
        <a:srgbClr val="00188F"/>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6_CMGR Devices 16x9 DUT">
  <a:themeElements>
    <a:clrScheme name="Custom 74">
      <a:dk1>
        <a:srgbClr val="000000"/>
      </a:dk1>
      <a:lt1>
        <a:srgbClr val="FFFFFF"/>
      </a:lt1>
      <a:dk2>
        <a:srgbClr val="00AEEF"/>
      </a:dk2>
      <a:lt2>
        <a:srgbClr val="910091"/>
      </a:lt2>
      <a:accent1>
        <a:srgbClr val="005695"/>
      </a:accent1>
      <a:accent2>
        <a:srgbClr val="8CC600"/>
      </a:accent2>
      <a:accent3>
        <a:srgbClr val="FF8A00"/>
      </a:accent3>
      <a:accent4>
        <a:srgbClr val="FF0097"/>
      </a:accent4>
      <a:accent5>
        <a:srgbClr val="00AEEF"/>
      </a:accent5>
      <a:accent6>
        <a:srgbClr val="910091"/>
      </a:accent6>
      <a:hlink>
        <a:srgbClr val="FF8A00"/>
      </a:hlink>
      <a:folHlink>
        <a:srgbClr val="FF0097"/>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defPPr algn="ctr" defTabSz="914099" fontAlgn="base">
          <a:lnSpc>
            <a:spcPct val="80000"/>
          </a:lnSpc>
          <a:spcBef>
            <a:spcPts val="600"/>
          </a:spcBef>
          <a:spcAft>
            <a:spcPct val="0"/>
          </a:spcAft>
          <a:defRPr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2000" dirty="0" err="1"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theme>
</file>

<file path=ppt/theme/theme15.xml><?xml version="1.0" encoding="utf-8"?>
<a:theme xmlns:a="http://schemas.openxmlformats.org/drawingml/2006/main" name="7_CMGR Devices 16x9 DUT">
  <a:themeElements>
    <a:clrScheme name="Custom 74">
      <a:dk1>
        <a:srgbClr val="000000"/>
      </a:dk1>
      <a:lt1>
        <a:srgbClr val="FFFFFF"/>
      </a:lt1>
      <a:dk2>
        <a:srgbClr val="00AEEF"/>
      </a:dk2>
      <a:lt2>
        <a:srgbClr val="910091"/>
      </a:lt2>
      <a:accent1>
        <a:srgbClr val="005695"/>
      </a:accent1>
      <a:accent2>
        <a:srgbClr val="8CC600"/>
      </a:accent2>
      <a:accent3>
        <a:srgbClr val="FF8A00"/>
      </a:accent3>
      <a:accent4>
        <a:srgbClr val="FF0097"/>
      </a:accent4>
      <a:accent5>
        <a:srgbClr val="00AEEF"/>
      </a:accent5>
      <a:accent6>
        <a:srgbClr val="910091"/>
      </a:accent6>
      <a:hlink>
        <a:srgbClr val="FF8A00"/>
      </a:hlink>
      <a:folHlink>
        <a:srgbClr val="FF0097"/>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defPPr algn="ctr" defTabSz="914099" fontAlgn="base">
          <a:lnSpc>
            <a:spcPct val="80000"/>
          </a:lnSpc>
          <a:spcBef>
            <a:spcPts val="600"/>
          </a:spcBef>
          <a:spcAft>
            <a:spcPct val="0"/>
          </a:spcAft>
          <a:defRPr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2000" dirty="0" err="1"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theme>
</file>

<file path=ppt/theme/theme16.xml><?xml version="1.0" encoding="utf-8"?>
<a:theme xmlns:a="http://schemas.openxmlformats.org/drawingml/2006/main" name="2_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3.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CMGR Devices 16x9 DUT">
  <a:themeElements>
    <a:clrScheme name="Custom 74">
      <a:dk1>
        <a:srgbClr val="000000"/>
      </a:dk1>
      <a:lt1>
        <a:srgbClr val="FFFFFF"/>
      </a:lt1>
      <a:dk2>
        <a:srgbClr val="00AEEF"/>
      </a:dk2>
      <a:lt2>
        <a:srgbClr val="910091"/>
      </a:lt2>
      <a:accent1>
        <a:srgbClr val="005695"/>
      </a:accent1>
      <a:accent2>
        <a:srgbClr val="8CC600"/>
      </a:accent2>
      <a:accent3>
        <a:srgbClr val="FF8A00"/>
      </a:accent3>
      <a:accent4>
        <a:srgbClr val="FF0097"/>
      </a:accent4>
      <a:accent5>
        <a:srgbClr val="00AEEF"/>
      </a:accent5>
      <a:accent6>
        <a:srgbClr val="910091"/>
      </a:accent6>
      <a:hlink>
        <a:srgbClr val="FF8A00"/>
      </a:hlink>
      <a:folHlink>
        <a:srgbClr val="FF0097"/>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defPPr algn="ctr" defTabSz="914099" fontAlgn="base">
          <a:lnSpc>
            <a:spcPct val="80000"/>
          </a:lnSpc>
          <a:spcBef>
            <a:spcPts val="600"/>
          </a:spcBef>
          <a:spcAft>
            <a:spcPct val="0"/>
          </a:spcAft>
          <a:defRPr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2000" dirty="0" err="1"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theme>
</file>

<file path=ppt/theme/theme5.xml><?xml version="1.0" encoding="utf-8"?>
<a:theme xmlns:a="http://schemas.openxmlformats.org/drawingml/2006/main" name="1_CMGR Devices 16x9 DUT">
  <a:themeElements>
    <a:clrScheme name="Custom 74">
      <a:dk1>
        <a:srgbClr val="000000"/>
      </a:dk1>
      <a:lt1>
        <a:srgbClr val="FFFFFF"/>
      </a:lt1>
      <a:dk2>
        <a:srgbClr val="00AEEF"/>
      </a:dk2>
      <a:lt2>
        <a:srgbClr val="910091"/>
      </a:lt2>
      <a:accent1>
        <a:srgbClr val="005695"/>
      </a:accent1>
      <a:accent2>
        <a:srgbClr val="8CC600"/>
      </a:accent2>
      <a:accent3>
        <a:srgbClr val="FF8A00"/>
      </a:accent3>
      <a:accent4>
        <a:srgbClr val="FF0097"/>
      </a:accent4>
      <a:accent5>
        <a:srgbClr val="00AEEF"/>
      </a:accent5>
      <a:accent6>
        <a:srgbClr val="910091"/>
      </a:accent6>
      <a:hlink>
        <a:srgbClr val="FF8A00"/>
      </a:hlink>
      <a:folHlink>
        <a:srgbClr val="FF0097"/>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defPPr algn="ctr" defTabSz="914099" fontAlgn="base">
          <a:lnSpc>
            <a:spcPct val="80000"/>
          </a:lnSpc>
          <a:spcBef>
            <a:spcPts val="600"/>
          </a:spcBef>
          <a:spcAft>
            <a:spcPct val="0"/>
          </a:spcAft>
          <a:defRPr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2000" dirty="0" err="1"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theme>
</file>

<file path=ppt/theme/theme6.xml><?xml version="1.0" encoding="utf-8"?>
<a:theme xmlns:a="http://schemas.openxmlformats.org/drawingml/2006/main" name="2_CMGR Devices 16x9 DUT">
  <a:themeElements>
    <a:clrScheme name="Custom 74">
      <a:dk1>
        <a:srgbClr val="000000"/>
      </a:dk1>
      <a:lt1>
        <a:srgbClr val="FFFFFF"/>
      </a:lt1>
      <a:dk2>
        <a:srgbClr val="00AEEF"/>
      </a:dk2>
      <a:lt2>
        <a:srgbClr val="910091"/>
      </a:lt2>
      <a:accent1>
        <a:srgbClr val="005695"/>
      </a:accent1>
      <a:accent2>
        <a:srgbClr val="8CC600"/>
      </a:accent2>
      <a:accent3>
        <a:srgbClr val="FF8A00"/>
      </a:accent3>
      <a:accent4>
        <a:srgbClr val="FF0097"/>
      </a:accent4>
      <a:accent5>
        <a:srgbClr val="00AEEF"/>
      </a:accent5>
      <a:accent6>
        <a:srgbClr val="910091"/>
      </a:accent6>
      <a:hlink>
        <a:srgbClr val="FF8A00"/>
      </a:hlink>
      <a:folHlink>
        <a:srgbClr val="FF0097"/>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defPPr algn="ctr" defTabSz="914099" fontAlgn="base">
          <a:lnSpc>
            <a:spcPct val="80000"/>
          </a:lnSpc>
          <a:spcBef>
            <a:spcPts val="600"/>
          </a:spcBef>
          <a:spcAft>
            <a:spcPct val="0"/>
          </a:spcAft>
          <a:defRPr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2000" dirty="0" err="1"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theme>
</file>

<file path=ppt/theme/theme7.xml><?xml version="1.0" encoding="utf-8"?>
<a:theme xmlns:a="http://schemas.openxmlformats.org/drawingml/2006/main" name="3_CMGR Devices 16x9 DUT">
  <a:themeElements>
    <a:clrScheme name="Custom 74">
      <a:dk1>
        <a:srgbClr val="000000"/>
      </a:dk1>
      <a:lt1>
        <a:srgbClr val="FFFFFF"/>
      </a:lt1>
      <a:dk2>
        <a:srgbClr val="00AEEF"/>
      </a:dk2>
      <a:lt2>
        <a:srgbClr val="910091"/>
      </a:lt2>
      <a:accent1>
        <a:srgbClr val="005695"/>
      </a:accent1>
      <a:accent2>
        <a:srgbClr val="8CC600"/>
      </a:accent2>
      <a:accent3>
        <a:srgbClr val="FF8A00"/>
      </a:accent3>
      <a:accent4>
        <a:srgbClr val="FF0097"/>
      </a:accent4>
      <a:accent5>
        <a:srgbClr val="00AEEF"/>
      </a:accent5>
      <a:accent6>
        <a:srgbClr val="910091"/>
      </a:accent6>
      <a:hlink>
        <a:srgbClr val="FF8A00"/>
      </a:hlink>
      <a:folHlink>
        <a:srgbClr val="FF0097"/>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defPPr algn="ctr" defTabSz="914099" fontAlgn="base">
          <a:lnSpc>
            <a:spcPct val="80000"/>
          </a:lnSpc>
          <a:spcBef>
            <a:spcPts val="600"/>
          </a:spcBef>
          <a:spcAft>
            <a:spcPct val="0"/>
          </a:spcAft>
          <a:defRPr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2000" dirty="0" err="1"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theme>
</file>

<file path=ppt/theme/theme8.xml><?xml version="1.0" encoding="utf-8"?>
<a:theme xmlns:a="http://schemas.openxmlformats.org/drawingml/2006/main" name="4_CMGR Devices 16x9 DUT">
  <a:themeElements>
    <a:clrScheme name="Custom 74">
      <a:dk1>
        <a:srgbClr val="000000"/>
      </a:dk1>
      <a:lt1>
        <a:srgbClr val="FFFFFF"/>
      </a:lt1>
      <a:dk2>
        <a:srgbClr val="00AEEF"/>
      </a:dk2>
      <a:lt2>
        <a:srgbClr val="910091"/>
      </a:lt2>
      <a:accent1>
        <a:srgbClr val="005695"/>
      </a:accent1>
      <a:accent2>
        <a:srgbClr val="8CC600"/>
      </a:accent2>
      <a:accent3>
        <a:srgbClr val="FF8A00"/>
      </a:accent3>
      <a:accent4>
        <a:srgbClr val="FF0097"/>
      </a:accent4>
      <a:accent5>
        <a:srgbClr val="00AEEF"/>
      </a:accent5>
      <a:accent6>
        <a:srgbClr val="910091"/>
      </a:accent6>
      <a:hlink>
        <a:srgbClr val="FF8A00"/>
      </a:hlink>
      <a:folHlink>
        <a:srgbClr val="FF0097"/>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defPPr algn="ctr" defTabSz="914099" fontAlgn="base">
          <a:lnSpc>
            <a:spcPct val="80000"/>
          </a:lnSpc>
          <a:spcBef>
            <a:spcPts val="600"/>
          </a:spcBef>
          <a:spcAft>
            <a:spcPct val="0"/>
          </a:spcAft>
          <a:defRPr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2000" dirty="0" err="1"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theme>
</file>

<file path=ppt/theme/theme9.xml><?xml version="1.0" encoding="utf-8"?>
<a:theme xmlns:a="http://schemas.openxmlformats.org/drawingml/2006/main" name="5_CMGR Devices 16x9 DUT">
  <a:themeElements>
    <a:clrScheme name="Custom 74">
      <a:dk1>
        <a:srgbClr val="000000"/>
      </a:dk1>
      <a:lt1>
        <a:srgbClr val="FFFFFF"/>
      </a:lt1>
      <a:dk2>
        <a:srgbClr val="00AEEF"/>
      </a:dk2>
      <a:lt2>
        <a:srgbClr val="910091"/>
      </a:lt2>
      <a:accent1>
        <a:srgbClr val="005695"/>
      </a:accent1>
      <a:accent2>
        <a:srgbClr val="8CC600"/>
      </a:accent2>
      <a:accent3>
        <a:srgbClr val="FF8A00"/>
      </a:accent3>
      <a:accent4>
        <a:srgbClr val="FF0097"/>
      </a:accent4>
      <a:accent5>
        <a:srgbClr val="00AEEF"/>
      </a:accent5>
      <a:accent6>
        <a:srgbClr val="910091"/>
      </a:accent6>
      <a:hlink>
        <a:srgbClr val="FF8A00"/>
      </a:hlink>
      <a:folHlink>
        <a:srgbClr val="FF0097"/>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27432" numCol="1" spcCol="0" rtlCol="0" fromWordArt="0" anchor="ctr" anchorCtr="0" forceAA="0" compatLnSpc="1">
        <a:prstTxWarp prst="textNoShape">
          <a:avLst/>
        </a:prstTxWarp>
        <a:noAutofit/>
      </a:bodyPr>
      <a:lstStyle>
        <a:defPPr algn="ctr" defTabSz="914099" fontAlgn="base">
          <a:lnSpc>
            <a:spcPct val="80000"/>
          </a:lnSpc>
          <a:spcBef>
            <a:spcPts val="600"/>
          </a:spcBef>
          <a:spcAft>
            <a:spcPct val="0"/>
          </a:spcAft>
          <a:defRPr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2000" dirty="0" err="1"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theme>
</file>

<file path=ppt/theme/themeOverride1.xml><?xml version="1.0" encoding="utf-8"?>
<a:themeOverride xmlns:a="http://schemas.openxmlformats.org/drawingml/2006/main">
  <a:clrScheme name="CMG Dark Blue">
    <a:dk1>
      <a:srgbClr val="000000"/>
    </a:dk1>
    <a:lt1>
      <a:srgbClr val="FFFFFF"/>
    </a:lt1>
    <a:dk2>
      <a:srgbClr val="0072C6"/>
    </a:dk2>
    <a:lt2>
      <a:srgbClr val="3BD5FF"/>
    </a:lt2>
    <a:accent1>
      <a:srgbClr val="FCD116"/>
    </a:accent1>
    <a:accent2>
      <a:srgbClr val="7FBA00"/>
    </a:accent2>
    <a:accent3>
      <a:srgbClr val="FF8C00"/>
    </a:accent3>
    <a:accent4>
      <a:srgbClr val="EC008C"/>
    </a:accent4>
    <a:accent5>
      <a:srgbClr val="00BCF2"/>
    </a:accent5>
    <a:accent6>
      <a:srgbClr val="00188F"/>
    </a:accent6>
    <a:hlink>
      <a:srgbClr val="FFFFFF"/>
    </a:hlink>
    <a:folHlink>
      <a:srgbClr val="FFFFFF"/>
    </a:folHlink>
  </a:clrScheme>
</a:themeOverride>
</file>

<file path=ppt/theme/themeOverride2.xml><?xml version="1.0" encoding="utf-8"?>
<a:themeOverride xmlns:a="http://schemas.openxmlformats.org/drawingml/2006/main">
  <a:clrScheme name="CMG Dark Blue">
    <a:dk1>
      <a:srgbClr val="000000"/>
    </a:dk1>
    <a:lt1>
      <a:srgbClr val="FFFFFF"/>
    </a:lt1>
    <a:dk2>
      <a:srgbClr val="0072C6"/>
    </a:dk2>
    <a:lt2>
      <a:srgbClr val="3BD5FF"/>
    </a:lt2>
    <a:accent1>
      <a:srgbClr val="FCD116"/>
    </a:accent1>
    <a:accent2>
      <a:srgbClr val="7FBA00"/>
    </a:accent2>
    <a:accent3>
      <a:srgbClr val="FF8C00"/>
    </a:accent3>
    <a:accent4>
      <a:srgbClr val="EC008C"/>
    </a:accent4>
    <a:accent5>
      <a:srgbClr val="00BCF2"/>
    </a:accent5>
    <a:accent6>
      <a:srgbClr val="00188F"/>
    </a:accent6>
    <a:hlink>
      <a:srgbClr val="FFFFFF"/>
    </a:hlink>
    <a:folHlink>
      <a:srgbClr val="FFFFFF"/>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MG Dark Blue">
    <a:dk1>
      <a:srgbClr val="000000"/>
    </a:dk1>
    <a:lt1>
      <a:srgbClr val="FFFFFF"/>
    </a:lt1>
    <a:dk2>
      <a:srgbClr val="0072C6"/>
    </a:dk2>
    <a:lt2>
      <a:srgbClr val="3BD5FF"/>
    </a:lt2>
    <a:accent1>
      <a:srgbClr val="FCD116"/>
    </a:accent1>
    <a:accent2>
      <a:srgbClr val="7FBA00"/>
    </a:accent2>
    <a:accent3>
      <a:srgbClr val="FF8C00"/>
    </a:accent3>
    <a:accent4>
      <a:srgbClr val="EC008C"/>
    </a:accent4>
    <a:accent5>
      <a:srgbClr val="00BCF2"/>
    </a:accent5>
    <a:accent6>
      <a:srgbClr val="00188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Author0 xmlns="b891296f-dbe2-4b80-a9f3-c694d26081f1">
      <UserInfo>
        <DisplayName/>
        <AccountId xsi:nil="true"/>
        <AccountType/>
      </UserInfo>
    </Author0>
    <Terms xmlns="b891296f-dbe2-4b80-a9f3-c694d26081f1">
      <Value>Customer</Value>
      <Value>Usage</Value>
      <Value>Utilization</Value>
      <Value>IaaS</Value>
      <Value>VM</Value>
      <Value>Compute</Value>
      <Value>Cloud Services</Value>
      <Value>Segmentation</Value>
    </Terms>
    <TaxCatchAll xmlns="672b2c32-4617-49d4-89c3-4e42728c59a2"/>
    <Date_x0020_of_x0020_Analysis xmlns="b891296f-dbe2-4b80-a9f3-c694d26081f1">2015-05-21T07:00:00+00:00</Date_x0020_of_x0020_Analysis>
    <_dlc_DocId xmlns="672b2c32-4617-49d4-89c3-4e42728c59a2">UVQJ34R6AQZU-115-10</_dlc_DocId>
    <_dlc_DocIdUrl xmlns="672b2c32-4617-49d4-89c3-4e42728c59a2">
      <Url>http://azureinsights/_layouts/15/DocIdRedir.aspx?ID=UVQJ34R6AQZU-115-10</Url>
      <Description>UVQJ34R6AQZU-115-10</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90DFB04CD1DDCA4F884A01A9E184BA08" ma:contentTypeVersion="9" ma:contentTypeDescription="Create a new document." ma:contentTypeScope="" ma:versionID="5a12d08e8c725e3a9cff290ff093420e">
  <xsd:schema xmlns:xsd="http://www.w3.org/2001/XMLSchema" xmlns:xs="http://www.w3.org/2001/XMLSchema" xmlns:p="http://schemas.microsoft.com/office/2006/metadata/properties" xmlns:ns2="672b2c32-4617-49d4-89c3-4e42728c59a2" xmlns:ns3="b891296f-dbe2-4b80-a9f3-c694d26081f1" targetNamespace="http://schemas.microsoft.com/office/2006/metadata/properties" ma:root="true" ma:fieldsID="295d58f6726dd7a340db53286e12383b" ns2:_="" ns3:_="">
    <xsd:import namespace="672b2c32-4617-49d4-89c3-4e42728c59a2"/>
    <xsd:import namespace="b891296f-dbe2-4b80-a9f3-c694d26081f1"/>
    <xsd:element name="properties">
      <xsd:complexType>
        <xsd:sequence>
          <xsd:element name="documentManagement">
            <xsd:complexType>
              <xsd:all>
                <xsd:element ref="ns2:_dlc_DocId" minOccurs="0"/>
                <xsd:element ref="ns2:_dlc_DocIdUrl" minOccurs="0"/>
                <xsd:element ref="ns2:_dlc_DocIdPersistId" minOccurs="0"/>
                <xsd:element ref="ns3:Author0" minOccurs="0"/>
                <xsd:element ref="ns3:Date_x0020_of_x0020_Analysis" minOccurs="0"/>
                <xsd:element ref="ns2:TaxCatchAll" minOccurs="0"/>
                <xsd:element ref="ns3:Term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2b2c32-4617-49d4-89c3-4e42728c59a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3" nillable="true" ma:displayName="Taxonomy Catch All Column" ma:hidden="true" ma:list="{c4b07630-aeb6-4794-a98c-6ea53ed4fa58}" ma:internalName="TaxCatchAll" ma:showField="CatchAllData" ma:web="82a2d055-2288-4f8b-9e10-abbd968e27d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891296f-dbe2-4b80-a9f3-c694d26081f1" elementFormDefault="qualified">
    <xsd:import namespace="http://schemas.microsoft.com/office/2006/documentManagement/types"/>
    <xsd:import namespace="http://schemas.microsoft.com/office/infopath/2007/PartnerControls"/>
    <xsd:element name="Author0" ma:index="11" nillable="true" ma:displayName="Author" ma:list="UserInfo" ma:SharePointGroup="0" ma:internalName="Author0"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ate_x0020_of_x0020_Analysis" ma:index="12" nillable="true" ma:displayName="Date of Analysis" ma:format="DateOnly" ma:internalName="Date_x0020_of_x0020_Analysis">
      <xsd:simpleType>
        <xsd:restriction base="dms:DateTime"/>
      </xsd:simpleType>
    </xsd:element>
    <xsd:element name="Terms" ma:index="14" nillable="true" ma:displayName="Terms" ma:default="Customer" ma:internalName="Terms">
      <xsd:complexType>
        <xsd:complexContent>
          <xsd:extension base="dms:MultiChoiceFillIn">
            <xsd:sequence>
              <xsd:element name="Value" maxOccurs="unbounded" minOccurs="0" nillable="true">
                <xsd:simpleType>
                  <xsd:union memberTypes="dms:Text">
                    <xsd:simpleType>
                      <xsd:restriction base="dms:Choice">
                        <xsd:enumeration value="Customer"/>
                        <xsd:enumeration value="Usage"/>
                        <xsd:enumeration value="Utilization"/>
                        <xsd:enumeration value="IaaS"/>
                        <xsd:enumeration value="VM"/>
                        <xsd:enumeration value="Compute"/>
                        <xsd:enumeration value="Cloud Services"/>
                        <xsd:enumeration value="MYR"/>
                      </xsd:restriction>
                    </xsd:simpleType>
                  </xsd:un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Document 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b891296f-dbe2-4b80-a9f3-c694d26081f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672b2c32-4617-49d4-89c3-4e42728c59a2"/>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0DF5363-3D21-4251-8A3B-D80505C12B13}">
  <ds:schemaRefs>
    <ds:schemaRef ds:uri="http://schemas.microsoft.com/sharepoint/events"/>
  </ds:schemaRefs>
</ds:datastoreItem>
</file>

<file path=customXml/itemProps4.xml><?xml version="1.0" encoding="utf-8"?>
<ds:datastoreItem xmlns:ds="http://schemas.openxmlformats.org/officeDocument/2006/customXml" ds:itemID="{7D512DA9-6EFD-4C7F-AC6A-C99EE6D322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2b2c32-4617-49d4-89c3-4e42728c59a2"/>
    <ds:schemaRef ds:uri="b891296f-dbe2-4b80-a9f3-c694d26081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26909</TotalTime>
  <Words>6117</Words>
  <Application>Microsoft Office PowerPoint</Application>
  <PresentationFormat>Custom</PresentationFormat>
  <Paragraphs>1306</Paragraphs>
  <Slides>39</Slides>
  <Notes>17</Notes>
  <HiddenSlides>1</HiddenSlides>
  <MMClips>0</MMClips>
  <ScaleCrop>false</ScaleCrop>
  <HeadingPairs>
    <vt:vector size="6" baseType="variant">
      <vt:variant>
        <vt:lpstr>Fonts Used</vt:lpstr>
      </vt:variant>
      <vt:variant>
        <vt:i4>8</vt:i4>
      </vt:variant>
      <vt:variant>
        <vt:lpstr>Theme</vt:lpstr>
      </vt:variant>
      <vt:variant>
        <vt:i4>16</vt:i4>
      </vt:variant>
      <vt:variant>
        <vt:lpstr>Slide Titles</vt:lpstr>
      </vt:variant>
      <vt:variant>
        <vt:i4>39</vt:i4>
      </vt:variant>
    </vt:vector>
  </HeadingPairs>
  <TitlesOfParts>
    <vt:vector size="63" baseType="lpstr">
      <vt:lpstr>Segoe Pro</vt:lpstr>
      <vt:lpstr>Segoe UI(Body)</vt:lpstr>
      <vt:lpstr>Arial</vt:lpstr>
      <vt:lpstr>Calibri</vt:lpstr>
      <vt:lpstr>Segoe UI</vt:lpstr>
      <vt:lpstr>Segoe UI Light</vt:lpstr>
      <vt:lpstr>Times New Roman</vt:lpstr>
      <vt:lpstr>Wingdings</vt:lpstr>
      <vt:lpstr>Transform the Datacenter</vt:lpstr>
      <vt:lpstr>CloudOS</vt:lpstr>
      <vt:lpstr>Windows Azure</vt:lpstr>
      <vt:lpstr>CMGR Devices 16x9 DUT</vt:lpstr>
      <vt:lpstr>1_CMGR Devices 16x9 DUT</vt:lpstr>
      <vt:lpstr>2_CMGR Devices 16x9 DUT</vt:lpstr>
      <vt:lpstr>3_CMGR Devices 16x9 DUT</vt:lpstr>
      <vt:lpstr>4_CMGR Devices 16x9 DUT</vt:lpstr>
      <vt:lpstr>5_CMGR Devices 16x9 DUT</vt:lpstr>
      <vt:lpstr>3CMG Dark Blue 16x9</vt:lpstr>
      <vt:lpstr>1_3CMG Dark Blue 16x9</vt:lpstr>
      <vt:lpstr>2_3CMG Dark Blue 16x9</vt:lpstr>
      <vt:lpstr>3_3CMG Dark Blue 16x9</vt:lpstr>
      <vt:lpstr>6_CMGR Devices 16x9 DUT</vt:lpstr>
      <vt:lpstr>7_CMGR Devices 16x9 DUT</vt:lpstr>
      <vt:lpstr>2_Transform the Datacenter</vt:lpstr>
      <vt:lpstr>Azure Service Adoption  and Customer Migration Study</vt:lpstr>
      <vt:lpstr>Agenda</vt:lpstr>
      <vt:lpstr>This study has identified three growth levers for Azure</vt:lpstr>
      <vt:lpstr>Behavioral Clusters: Summary</vt:lpstr>
      <vt:lpstr>Revenue skew is significant even within Deeply Engaged</vt:lpstr>
      <vt:lpstr>Key Findings</vt:lpstr>
      <vt:lpstr>Growing AURPC through Customer Migration</vt:lpstr>
      <vt:lpstr>Growing AURPC through PaaS and IaaS Adoption</vt:lpstr>
      <vt:lpstr>Growing AURPC through Cross-sell and Up-sell</vt:lpstr>
      <vt:lpstr>Based on current run rates we will be $6 B behind AWS in Annual Revenue by FY20</vt:lpstr>
      <vt:lpstr>Achieving market leadership by FY20 requires a balanced approach that entails increasing acquisition, AURPC and reducing churn </vt:lpstr>
      <vt:lpstr>Influencing C&amp;E Teams</vt:lpstr>
      <vt:lpstr>Evolution of current work</vt:lpstr>
      <vt:lpstr>Appendix – Supplementary Slides</vt:lpstr>
      <vt:lpstr>New Customer Path</vt:lpstr>
      <vt:lpstr>Among Deeply Engaged sub-clusters, 91% of Alpha users remain in the same cluster over 3 months</vt:lpstr>
      <vt:lpstr>Adopting more and especially premium services are key to upgrade of customers to Deeply Engaged</vt:lpstr>
      <vt:lpstr>Websites and VM are the most popular pair overall, while Website &amp; SQLDB find wide adoption in all clusters</vt:lpstr>
      <vt:lpstr>Deeply Engaged customers are the most important Cloud Services users and drive 84% of its usage</vt:lpstr>
      <vt:lpstr>PowerPoint Presentation</vt:lpstr>
      <vt:lpstr>Deeply Engaged customers are the major adopters of Premium SKUs</vt:lpstr>
      <vt:lpstr>Virtual Network and Traffic Manager act as enabler service for both Deeply Engaged and Potentials</vt:lpstr>
      <vt:lpstr>Feature Selection</vt:lpstr>
      <vt:lpstr>Azure revenue is driven by Deeply Engaged and Potentials</vt:lpstr>
      <vt:lpstr>PowerPoint Presentation</vt:lpstr>
      <vt:lpstr>PowerPoint Presentation</vt:lpstr>
      <vt:lpstr>Cluster Profiles</vt:lpstr>
      <vt:lpstr>PaaS users exhibit lesser churn as compared to IaaS users</vt:lpstr>
      <vt:lpstr>Migration Path of Deeply Engaged</vt:lpstr>
      <vt:lpstr>Visual Studio acts as an enabler service for both Evaluators and Disengaged</vt:lpstr>
      <vt:lpstr>Normalized Usage and Utilized Revenue </vt:lpstr>
      <vt:lpstr>Appendix – Extra Slides</vt:lpstr>
      <vt:lpstr>Azure revenue is driven by Deeply Engaged and Potentials</vt:lpstr>
      <vt:lpstr>Adopting more and especially premium services are key to upgrade of customers to Deeply Engaged</vt:lpstr>
      <vt:lpstr>Cross Sell of Virtual Network to Deeply Engaged Virtual Machine users result in a gain of 80 NU per customer</vt:lpstr>
      <vt:lpstr>Azure customers portray 5 distinct clusters based on their engagement behavior</vt:lpstr>
      <vt:lpstr>Executive Summary</vt:lpstr>
      <vt:lpstr>Next Steps</vt:lpstr>
      <vt:lpstr>Next Steps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and Cloud Platform template</dc:title>
  <dc:subject>Servers &amp; Tools Business</dc:subject>
  <dc:creator>Margaret Spencer</dc:creator>
  <cp:keywords>Servers &amp; Tools Business</cp:keywords>
  <cp:lastModifiedBy>Yuqing Wei (Person Consulting)</cp:lastModifiedBy>
  <cp:revision>985</cp:revision>
  <cp:lastPrinted>2015-05-22T15:33:23Z</cp:lastPrinted>
  <dcterms:created xsi:type="dcterms:W3CDTF">2013-10-14T18:44:32Z</dcterms:created>
  <dcterms:modified xsi:type="dcterms:W3CDTF">2015-10-27T02:14:49Z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0x01010090DFB04CD1DDCA4F884A01A9E184BA08</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_dlc_DocIdItemGuid">
    <vt:lpwstr>7b7fca74-cf45-44f0-a512-a353802d6763</vt:lpwstr>
  </property>
</Properties>
</file>